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7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DB1456-43BF-4F71-129E-A07775BCAF56}" name="Jo Chimes" initials="JC" userId="S::jo.chimes@asauk.org.uk::a88d5547-4422-432a-912b-d349cd2130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5F91"/>
    <a:srgbClr val="C7DBC7"/>
    <a:srgbClr val="F8804F"/>
    <a:srgbClr val="C8D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1AD0C8-07EB-4E73-AEFF-B9E1E1585E2E}" v="23" dt="2025-11-18T12:47:58.6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5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2CF18D-1104-4A41-95AE-2BDCC48FC2E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CD1EDA1-709E-407E-AB57-0327283B2693}">
      <dgm:prSet phldrT="[Text]" custT="1"/>
      <dgm:spPr>
        <a:xfrm>
          <a:off x="2518" y="858583"/>
          <a:ext cx="1101244" cy="1144778"/>
        </a:xfrm>
        <a:prstGeom prst="roundRect">
          <a:avLst/>
        </a:prstGeom>
        <a:solidFill>
          <a:srgbClr val="CAD8CF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GB" sz="1800" b="1" dirty="0">
              <a:solidFill>
                <a:srgbClr val="365F91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Foundational/ Emerging</a:t>
          </a:r>
          <a:endParaRPr lang="en-GB" sz="1800" dirty="0">
            <a:solidFill>
              <a:srgbClr val="365F91"/>
            </a:solidFill>
            <a:latin typeface="Aptos" panose="02110004020202020204"/>
            <a:ea typeface="+mn-ea"/>
            <a:cs typeface="+mn-cs"/>
          </a:endParaRPr>
        </a:p>
      </dgm:t>
    </dgm:pt>
    <dgm:pt modelId="{47D82AB0-9F7C-4E7D-AEBA-593946424F6A}" type="parTrans" cxnId="{F591C3D6-FC0E-48F5-A54D-872AC11CC0BF}">
      <dgm:prSet/>
      <dgm:spPr/>
      <dgm:t>
        <a:bodyPr/>
        <a:lstStyle/>
        <a:p>
          <a:pPr algn="ctr"/>
          <a:endParaRPr lang="en-GB" sz="1800"/>
        </a:p>
      </dgm:t>
    </dgm:pt>
    <dgm:pt modelId="{D624AE16-FD31-40AA-9FE1-EB3B5E7CE929}" type="sibTrans" cxnId="{F591C3D6-FC0E-48F5-A54D-872AC11CC0BF}">
      <dgm:prSet/>
      <dgm:spPr/>
      <dgm:t>
        <a:bodyPr/>
        <a:lstStyle/>
        <a:p>
          <a:pPr algn="ctr"/>
          <a:endParaRPr lang="en-GB" sz="1800"/>
        </a:p>
      </dgm:t>
    </dgm:pt>
    <dgm:pt modelId="{47BB3C9C-6D04-4B2A-8A33-9C24383BC853}">
      <dgm:prSet phldrT="[Text]" custT="1"/>
      <dgm:spPr>
        <a:xfrm>
          <a:off x="1158825" y="858583"/>
          <a:ext cx="1101244" cy="1144778"/>
        </a:xfrm>
        <a:prstGeom prst="roundRect">
          <a:avLst/>
        </a:prstGeom>
        <a:solidFill>
          <a:srgbClr val="ABC1B2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GB" sz="1800" b="1" dirty="0">
              <a:solidFill>
                <a:srgbClr val="365F91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Developing / Consolidating</a:t>
          </a:r>
          <a:endParaRPr lang="en-GB" sz="18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EE7CEA85-CFD5-4CFD-81FF-01985069C54E}" type="parTrans" cxnId="{6D286F10-1FBB-417B-8EDE-F9C4639E725D}">
      <dgm:prSet/>
      <dgm:spPr/>
      <dgm:t>
        <a:bodyPr/>
        <a:lstStyle/>
        <a:p>
          <a:pPr algn="ctr"/>
          <a:endParaRPr lang="en-GB" sz="1800"/>
        </a:p>
      </dgm:t>
    </dgm:pt>
    <dgm:pt modelId="{D30B9982-CE5D-4166-864A-81AF98010FBF}" type="sibTrans" cxnId="{6D286F10-1FBB-417B-8EDE-F9C4639E725D}">
      <dgm:prSet/>
      <dgm:spPr/>
      <dgm:t>
        <a:bodyPr/>
        <a:lstStyle/>
        <a:p>
          <a:pPr algn="ctr"/>
          <a:endParaRPr lang="en-GB" sz="1800"/>
        </a:p>
      </dgm:t>
    </dgm:pt>
    <dgm:pt modelId="{D344F23B-B660-4758-83A6-C60293B31D28}">
      <dgm:prSet phldrT="[Text]" custT="1"/>
      <dgm:spPr>
        <a:xfrm>
          <a:off x="2315132" y="858583"/>
          <a:ext cx="1101244" cy="1144778"/>
        </a:xfrm>
        <a:prstGeom prst="roundRect">
          <a:avLst/>
        </a:prstGeom>
        <a:solidFill>
          <a:srgbClr val="90AE9A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GB" sz="1800" b="1" dirty="0">
              <a:solidFill>
                <a:sysClr val="window" lastClr="FFFFFF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Established / Resilient</a:t>
          </a:r>
          <a:endParaRPr lang="en-GB" sz="18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1753FB21-33B1-47D9-A6DD-30E7AE8C5585}" type="parTrans" cxnId="{0535C399-5EA2-439D-8DEB-4EF4C4570324}">
      <dgm:prSet/>
      <dgm:spPr/>
      <dgm:t>
        <a:bodyPr/>
        <a:lstStyle/>
        <a:p>
          <a:pPr algn="ctr"/>
          <a:endParaRPr lang="en-GB" sz="1800"/>
        </a:p>
      </dgm:t>
    </dgm:pt>
    <dgm:pt modelId="{5AFC590A-00FE-4FEB-B726-4C3DB3070768}" type="sibTrans" cxnId="{0535C399-5EA2-439D-8DEB-4EF4C4570324}">
      <dgm:prSet/>
      <dgm:spPr/>
      <dgm:t>
        <a:bodyPr/>
        <a:lstStyle/>
        <a:p>
          <a:pPr algn="ctr"/>
          <a:endParaRPr lang="en-GB" sz="1800"/>
        </a:p>
      </dgm:t>
    </dgm:pt>
    <dgm:pt modelId="{3481A16A-E988-47B2-8797-A984CFFBA933}">
      <dgm:prSet phldrT="[Text]" custT="1"/>
      <dgm:spPr>
        <a:xfrm>
          <a:off x="3471439" y="858583"/>
          <a:ext cx="1101244" cy="1144778"/>
        </a:xfrm>
        <a:prstGeom prst="roundRect">
          <a:avLst/>
        </a:prstGeom>
        <a:solidFill>
          <a:srgbClr val="FAAA8A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GB" sz="1800" b="1"/>
            <a:t>Mature / Strengthening</a:t>
          </a:r>
          <a:br>
            <a:rPr lang="en-GB" sz="1800"/>
          </a:br>
          <a:endParaRPr lang="en-GB" sz="1800" dirty="0">
            <a:solidFill>
              <a:srgbClr val="365F91"/>
            </a:solidFill>
            <a:latin typeface="Aptos" panose="02110004020202020204"/>
            <a:ea typeface="+mn-ea"/>
            <a:cs typeface="+mn-cs"/>
          </a:endParaRPr>
        </a:p>
      </dgm:t>
    </dgm:pt>
    <dgm:pt modelId="{BD86DC24-9B53-45A8-A10F-82174B9AD95D}" type="parTrans" cxnId="{61D00E0F-51A0-473B-B10F-4993CCE214DF}">
      <dgm:prSet/>
      <dgm:spPr/>
      <dgm:t>
        <a:bodyPr/>
        <a:lstStyle/>
        <a:p>
          <a:pPr algn="ctr"/>
          <a:endParaRPr lang="en-GB" sz="1800"/>
        </a:p>
      </dgm:t>
    </dgm:pt>
    <dgm:pt modelId="{5CE30F26-5E7C-4852-A6BA-20ABF95CF6E7}" type="sibTrans" cxnId="{61D00E0F-51A0-473B-B10F-4993CCE214DF}">
      <dgm:prSet/>
      <dgm:spPr/>
      <dgm:t>
        <a:bodyPr/>
        <a:lstStyle/>
        <a:p>
          <a:pPr algn="ctr"/>
          <a:endParaRPr lang="en-GB" sz="1800"/>
        </a:p>
      </dgm:t>
    </dgm:pt>
    <dgm:pt modelId="{99DA723E-6D2C-4225-BD2D-DC03397376AB}">
      <dgm:prSet phldrT="[Text]" custT="1"/>
      <dgm:spPr>
        <a:xfrm>
          <a:off x="4627746" y="858583"/>
          <a:ext cx="1101244" cy="1144778"/>
        </a:xfrm>
        <a:prstGeom prst="roundRect">
          <a:avLst/>
        </a:prstGeom>
        <a:solidFill>
          <a:srgbClr val="F8804F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GB" sz="1800" b="1"/>
            <a:t>Strategic / Sector-Leading</a:t>
          </a:r>
          <a:endParaRPr lang="en-GB" sz="18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95576376-6BAD-40C8-BE42-91091972E32C}" type="parTrans" cxnId="{5F896F6D-5457-4D05-84A2-70949F076F10}">
      <dgm:prSet/>
      <dgm:spPr/>
      <dgm:t>
        <a:bodyPr/>
        <a:lstStyle/>
        <a:p>
          <a:pPr algn="ctr"/>
          <a:endParaRPr lang="en-GB" sz="1800"/>
        </a:p>
      </dgm:t>
    </dgm:pt>
    <dgm:pt modelId="{57D3019D-1EA9-43CF-B675-15EC9DCCC879}" type="sibTrans" cxnId="{5F896F6D-5457-4D05-84A2-70949F076F10}">
      <dgm:prSet/>
      <dgm:spPr/>
      <dgm:t>
        <a:bodyPr/>
        <a:lstStyle/>
        <a:p>
          <a:pPr algn="ctr"/>
          <a:endParaRPr lang="en-GB" sz="1800"/>
        </a:p>
      </dgm:t>
    </dgm:pt>
    <dgm:pt modelId="{E1BDA9D0-A73C-4BDC-8F3C-0341FE2472D0}" type="pres">
      <dgm:prSet presAssocID="{352CF18D-1104-4A41-95AE-2BDCC48FC2EA}" presName="CompostProcess" presStyleCnt="0">
        <dgm:presLayoutVars>
          <dgm:dir/>
          <dgm:resizeHandles val="exact"/>
        </dgm:presLayoutVars>
      </dgm:prSet>
      <dgm:spPr/>
    </dgm:pt>
    <dgm:pt modelId="{C2D14FBE-1762-40D9-A1F7-0457B118A846}" type="pres">
      <dgm:prSet presAssocID="{352CF18D-1104-4A41-95AE-2BDCC48FC2EA}" presName="arrow" presStyleLbl="bgShp" presStyleIdx="0" presStyleCnt="1"/>
      <dgm:spPr>
        <a:xfrm>
          <a:off x="429863" y="0"/>
          <a:ext cx="4871783" cy="2861945"/>
        </a:xfrm>
        <a:prstGeom prst="rightArrow">
          <a:avLst/>
        </a:prstGeom>
        <a:solidFill>
          <a:srgbClr val="A0BBDC"/>
        </a:solidFill>
        <a:ln>
          <a:noFill/>
        </a:ln>
        <a:effectLst/>
      </dgm:spPr>
    </dgm:pt>
    <dgm:pt modelId="{F940FA23-B13C-40CB-91C9-D102530CBDF4}" type="pres">
      <dgm:prSet presAssocID="{352CF18D-1104-4A41-95AE-2BDCC48FC2EA}" presName="linearProcess" presStyleCnt="0"/>
      <dgm:spPr/>
    </dgm:pt>
    <dgm:pt modelId="{54FCE037-9826-4F03-8A87-F768B9639761}" type="pres">
      <dgm:prSet presAssocID="{ACD1EDA1-709E-407E-AB57-0327283B2693}" presName="textNode" presStyleLbl="node1" presStyleIdx="0" presStyleCnt="5" custScaleY="193241">
        <dgm:presLayoutVars>
          <dgm:bulletEnabled val="1"/>
        </dgm:presLayoutVars>
      </dgm:prSet>
      <dgm:spPr/>
    </dgm:pt>
    <dgm:pt modelId="{C0533BC9-EC8E-4A76-846A-34C0916BBA23}" type="pres">
      <dgm:prSet presAssocID="{D624AE16-FD31-40AA-9FE1-EB3B5E7CE929}" presName="sibTrans" presStyleCnt="0"/>
      <dgm:spPr/>
    </dgm:pt>
    <dgm:pt modelId="{BFC89E3A-72A4-4107-A1EF-BBA4C04C8062}" type="pres">
      <dgm:prSet presAssocID="{47BB3C9C-6D04-4B2A-8A33-9C24383BC853}" presName="textNode" presStyleLbl="node1" presStyleIdx="1" presStyleCnt="5" custScaleY="189327">
        <dgm:presLayoutVars>
          <dgm:bulletEnabled val="1"/>
        </dgm:presLayoutVars>
      </dgm:prSet>
      <dgm:spPr/>
    </dgm:pt>
    <dgm:pt modelId="{071FC8E8-203C-4D5D-B88E-2A9BF1E8326A}" type="pres">
      <dgm:prSet presAssocID="{D30B9982-CE5D-4166-864A-81AF98010FBF}" presName="sibTrans" presStyleCnt="0"/>
      <dgm:spPr/>
    </dgm:pt>
    <dgm:pt modelId="{7B31FCF5-3273-4C13-A39C-90934C61AD6A}" type="pres">
      <dgm:prSet presAssocID="{D344F23B-B660-4758-83A6-C60293B31D28}" presName="textNode" presStyleLbl="node1" presStyleIdx="2" presStyleCnt="5" custScaleY="191284">
        <dgm:presLayoutVars>
          <dgm:bulletEnabled val="1"/>
        </dgm:presLayoutVars>
      </dgm:prSet>
      <dgm:spPr/>
    </dgm:pt>
    <dgm:pt modelId="{2308A919-6061-40C4-B182-F9D3E575EBF0}" type="pres">
      <dgm:prSet presAssocID="{5AFC590A-00FE-4FEB-B726-4C3DB3070768}" presName="sibTrans" presStyleCnt="0"/>
      <dgm:spPr/>
    </dgm:pt>
    <dgm:pt modelId="{E0193940-A6D2-4B1F-8110-30863218CC87}" type="pres">
      <dgm:prSet presAssocID="{3481A16A-E988-47B2-8797-A984CFFBA933}" presName="textNode" presStyleLbl="node1" presStyleIdx="3" presStyleCnt="5" custScaleY="193893">
        <dgm:presLayoutVars>
          <dgm:bulletEnabled val="1"/>
        </dgm:presLayoutVars>
      </dgm:prSet>
      <dgm:spPr/>
    </dgm:pt>
    <dgm:pt modelId="{4F1B6A02-1495-4652-B618-804373FA4F99}" type="pres">
      <dgm:prSet presAssocID="{5CE30F26-5E7C-4852-A6BA-20ABF95CF6E7}" presName="sibTrans" presStyleCnt="0"/>
      <dgm:spPr/>
    </dgm:pt>
    <dgm:pt modelId="{73038D43-F8F7-4C4B-92A7-C6BFD88E002B}" type="pres">
      <dgm:prSet presAssocID="{99DA723E-6D2C-4225-BD2D-DC03397376AB}" presName="textNode" presStyleLbl="node1" presStyleIdx="4" presStyleCnt="5" custScaleY="196823">
        <dgm:presLayoutVars>
          <dgm:bulletEnabled val="1"/>
        </dgm:presLayoutVars>
      </dgm:prSet>
      <dgm:spPr/>
    </dgm:pt>
  </dgm:ptLst>
  <dgm:cxnLst>
    <dgm:cxn modelId="{4B497403-6486-4076-BD18-1B68531190B0}" type="presOf" srcId="{3481A16A-E988-47B2-8797-A984CFFBA933}" destId="{E0193940-A6D2-4B1F-8110-30863218CC87}" srcOrd="0" destOrd="0" presId="urn:microsoft.com/office/officeart/2005/8/layout/hProcess9"/>
    <dgm:cxn modelId="{61D00E0F-51A0-473B-B10F-4993CCE214DF}" srcId="{352CF18D-1104-4A41-95AE-2BDCC48FC2EA}" destId="{3481A16A-E988-47B2-8797-A984CFFBA933}" srcOrd="3" destOrd="0" parTransId="{BD86DC24-9B53-45A8-A10F-82174B9AD95D}" sibTransId="{5CE30F26-5E7C-4852-A6BA-20ABF95CF6E7}"/>
    <dgm:cxn modelId="{6D286F10-1FBB-417B-8EDE-F9C4639E725D}" srcId="{352CF18D-1104-4A41-95AE-2BDCC48FC2EA}" destId="{47BB3C9C-6D04-4B2A-8A33-9C24383BC853}" srcOrd="1" destOrd="0" parTransId="{EE7CEA85-CFD5-4CFD-81FF-01985069C54E}" sibTransId="{D30B9982-CE5D-4166-864A-81AF98010FBF}"/>
    <dgm:cxn modelId="{1EC6A317-876E-4E90-8CA6-3B83A5EF487C}" type="presOf" srcId="{ACD1EDA1-709E-407E-AB57-0327283B2693}" destId="{54FCE037-9826-4F03-8A87-F768B9639761}" srcOrd="0" destOrd="0" presId="urn:microsoft.com/office/officeart/2005/8/layout/hProcess9"/>
    <dgm:cxn modelId="{22F3D832-77BB-468F-B8CA-50CCF2CBBE37}" type="presOf" srcId="{352CF18D-1104-4A41-95AE-2BDCC48FC2EA}" destId="{E1BDA9D0-A73C-4BDC-8F3C-0341FE2472D0}" srcOrd="0" destOrd="0" presId="urn:microsoft.com/office/officeart/2005/8/layout/hProcess9"/>
    <dgm:cxn modelId="{5F896F6D-5457-4D05-84A2-70949F076F10}" srcId="{352CF18D-1104-4A41-95AE-2BDCC48FC2EA}" destId="{99DA723E-6D2C-4225-BD2D-DC03397376AB}" srcOrd="4" destOrd="0" parTransId="{95576376-6BAD-40C8-BE42-91091972E32C}" sibTransId="{57D3019D-1EA9-43CF-B675-15EC9DCCC879}"/>
    <dgm:cxn modelId="{D152AE52-2320-408C-B557-BA5BD3FD5C24}" type="presOf" srcId="{47BB3C9C-6D04-4B2A-8A33-9C24383BC853}" destId="{BFC89E3A-72A4-4107-A1EF-BBA4C04C8062}" srcOrd="0" destOrd="0" presId="urn:microsoft.com/office/officeart/2005/8/layout/hProcess9"/>
    <dgm:cxn modelId="{0535C399-5EA2-439D-8DEB-4EF4C4570324}" srcId="{352CF18D-1104-4A41-95AE-2BDCC48FC2EA}" destId="{D344F23B-B660-4758-83A6-C60293B31D28}" srcOrd="2" destOrd="0" parTransId="{1753FB21-33B1-47D9-A6DD-30E7AE8C5585}" sibTransId="{5AFC590A-00FE-4FEB-B726-4C3DB3070768}"/>
    <dgm:cxn modelId="{192400CA-0EB0-4A5A-9551-753F41591EB6}" type="presOf" srcId="{D344F23B-B660-4758-83A6-C60293B31D28}" destId="{7B31FCF5-3273-4C13-A39C-90934C61AD6A}" srcOrd="0" destOrd="0" presId="urn:microsoft.com/office/officeart/2005/8/layout/hProcess9"/>
    <dgm:cxn modelId="{704FE8CD-8F8A-41B8-963A-6237CD62721F}" type="presOf" srcId="{99DA723E-6D2C-4225-BD2D-DC03397376AB}" destId="{73038D43-F8F7-4C4B-92A7-C6BFD88E002B}" srcOrd="0" destOrd="0" presId="urn:microsoft.com/office/officeart/2005/8/layout/hProcess9"/>
    <dgm:cxn modelId="{F591C3D6-FC0E-48F5-A54D-872AC11CC0BF}" srcId="{352CF18D-1104-4A41-95AE-2BDCC48FC2EA}" destId="{ACD1EDA1-709E-407E-AB57-0327283B2693}" srcOrd="0" destOrd="0" parTransId="{47D82AB0-9F7C-4E7D-AEBA-593946424F6A}" sibTransId="{D624AE16-FD31-40AA-9FE1-EB3B5E7CE929}"/>
    <dgm:cxn modelId="{4FF4B969-3A62-4B5B-AADF-293D40ADBC7E}" type="presParOf" srcId="{E1BDA9D0-A73C-4BDC-8F3C-0341FE2472D0}" destId="{C2D14FBE-1762-40D9-A1F7-0457B118A846}" srcOrd="0" destOrd="0" presId="urn:microsoft.com/office/officeart/2005/8/layout/hProcess9"/>
    <dgm:cxn modelId="{C55ADC2C-C2AD-4F7E-9AC6-F8B0397EC1D0}" type="presParOf" srcId="{E1BDA9D0-A73C-4BDC-8F3C-0341FE2472D0}" destId="{F940FA23-B13C-40CB-91C9-D102530CBDF4}" srcOrd="1" destOrd="0" presId="urn:microsoft.com/office/officeart/2005/8/layout/hProcess9"/>
    <dgm:cxn modelId="{3E71BB8F-6DDF-402F-9E6F-43C8FC458589}" type="presParOf" srcId="{F940FA23-B13C-40CB-91C9-D102530CBDF4}" destId="{54FCE037-9826-4F03-8A87-F768B9639761}" srcOrd="0" destOrd="0" presId="urn:microsoft.com/office/officeart/2005/8/layout/hProcess9"/>
    <dgm:cxn modelId="{42BA31A3-AE1D-4EBE-81FD-B01BF925D07F}" type="presParOf" srcId="{F940FA23-B13C-40CB-91C9-D102530CBDF4}" destId="{C0533BC9-EC8E-4A76-846A-34C0916BBA23}" srcOrd="1" destOrd="0" presId="urn:microsoft.com/office/officeart/2005/8/layout/hProcess9"/>
    <dgm:cxn modelId="{8D149156-D2CF-42E9-9919-FCF31CE51FFE}" type="presParOf" srcId="{F940FA23-B13C-40CB-91C9-D102530CBDF4}" destId="{BFC89E3A-72A4-4107-A1EF-BBA4C04C8062}" srcOrd="2" destOrd="0" presId="urn:microsoft.com/office/officeart/2005/8/layout/hProcess9"/>
    <dgm:cxn modelId="{4C12FC39-E4A4-4A54-BC88-1BB0851631BB}" type="presParOf" srcId="{F940FA23-B13C-40CB-91C9-D102530CBDF4}" destId="{071FC8E8-203C-4D5D-B88E-2A9BF1E8326A}" srcOrd="3" destOrd="0" presId="urn:microsoft.com/office/officeart/2005/8/layout/hProcess9"/>
    <dgm:cxn modelId="{A97F648A-9EC2-4F2F-8BF9-BD56243BEACD}" type="presParOf" srcId="{F940FA23-B13C-40CB-91C9-D102530CBDF4}" destId="{7B31FCF5-3273-4C13-A39C-90934C61AD6A}" srcOrd="4" destOrd="0" presId="urn:microsoft.com/office/officeart/2005/8/layout/hProcess9"/>
    <dgm:cxn modelId="{0E9522CB-952E-48B5-9E8D-2A90BBD2AD69}" type="presParOf" srcId="{F940FA23-B13C-40CB-91C9-D102530CBDF4}" destId="{2308A919-6061-40C4-B182-F9D3E575EBF0}" srcOrd="5" destOrd="0" presId="urn:microsoft.com/office/officeart/2005/8/layout/hProcess9"/>
    <dgm:cxn modelId="{C5C9AAD6-9308-479E-B194-0FCA0F36982F}" type="presParOf" srcId="{F940FA23-B13C-40CB-91C9-D102530CBDF4}" destId="{E0193940-A6D2-4B1F-8110-30863218CC87}" srcOrd="6" destOrd="0" presId="urn:microsoft.com/office/officeart/2005/8/layout/hProcess9"/>
    <dgm:cxn modelId="{35E80B67-2D6E-4B4E-885C-26F9382F3205}" type="presParOf" srcId="{F940FA23-B13C-40CB-91C9-D102530CBDF4}" destId="{4F1B6A02-1495-4652-B618-804373FA4F99}" srcOrd="7" destOrd="0" presId="urn:microsoft.com/office/officeart/2005/8/layout/hProcess9"/>
    <dgm:cxn modelId="{08039CCF-15D9-4E1E-B759-3715EA1E9009}" type="presParOf" srcId="{F940FA23-B13C-40CB-91C9-D102530CBDF4}" destId="{73038D43-F8F7-4C4B-92A7-C6BFD88E002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8BB0DB-9A4D-4961-91A0-DD144F4796C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65A96D8-B1B3-44A6-84A2-2520FE6BDA24}">
      <dgm:prSet/>
      <dgm:spPr/>
      <dgm:t>
        <a:bodyPr/>
        <a:lstStyle/>
        <a:p>
          <a:r>
            <a:rPr lang="en-US" dirty="0"/>
            <a:t>Not isolated issues: a systemic </a:t>
          </a:r>
          <a:r>
            <a:rPr lang="en-US"/>
            <a:t>and structural </a:t>
          </a:r>
          <a:r>
            <a:rPr lang="en-US" dirty="0"/>
            <a:t>workforce deficit</a:t>
          </a:r>
        </a:p>
      </dgm:t>
    </dgm:pt>
    <dgm:pt modelId="{E557A3FD-1CCC-4937-AC76-A08672B24400}" type="parTrans" cxnId="{1CD90DC9-0573-4C6E-BDEA-000DFEC0141A}">
      <dgm:prSet/>
      <dgm:spPr/>
      <dgm:t>
        <a:bodyPr/>
        <a:lstStyle/>
        <a:p>
          <a:endParaRPr lang="en-US"/>
        </a:p>
      </dgm:t>
    </dgm:pt>
    <dgm:pt modelId="{F38624C7-4863-42DC-83DA-8403E8C58133}" type="sibTrans" cxnId="{1CD90DC9-0573-4C6E-BDEA-000DFEC0141A}">
      <dgm:prSet/>
      <dgm:spPr/>
      <dgm:t>
        <a:bodyPr/>
        <a:lstStyle/>
        <a:p>
          <a:endParaRPr lang="en-US"/>
        </a:p>
      </dgm:t>
    </dgm:pt>
    <dgm:pt modelId="{433AD02C-A6B4-4805-979A-385DCD0A8BD7}">
      <dgm:prSet/>
      <dgm:spPr/>
      <dgm:t>
        <a:bodyPr/>
        <a:lstStyle/>
        <a:p>
          <a:r>
            <a:rPr lang="en-US"/>
            <a:t>Risks: loss of expertise, hollowing out, advice deserts</a:t>
          </a:r>
        </a:p>
      </dgm:t>
    </dgm:pt>
    <dgm:pt modelId="{B24141CC-294D-4820-8DB5-04EC1E24AAE3}" type="parTrans" cxnId="{9F5270E4-CC0E-48DA-BB39-3684D7D52532}">
      <dgm:prSet/>
      <dgm:spPr/>
      <dgm:t>
        <a:bodyPr/>
        <a:lstStyle/>
        <a:p>
          <a:endParaRPr lang="en-US"/>
        </a:p>
      </dgm:t>
    </dgm:pt>
    <dgm:pt modelId="{A19F9F2A-257D-495D-B5F5-15E579C22C58}" type="sibTrans" cxnId="{9F5270E4-CC0E-48DA-BB39-3684D7D52532}">
      <dgm:prSet/>
      <dgm:spPr/>
      <dgm:t>
        <a:bodyPr/>
        <a:lstStyle/>
        <a:p>
          <a:endParaRPr lang="en-US"/>
        </a:p>
      </dgm:t>
    </dgm:pt>
    <dgm:pt modelId="{F6EB4A0D-251E-4D76-AAE8-B245FE94082F}">
      <dgm:prSet/>
      <dgm:spPr/>
      <dgm:t>
        <a:bodyPr/>
        <a:lstStyle/>
        <a:p>
          <a:r>
            <a:rPr lang="en-US"/>
            <a:t>Opportunity: align with GLA, MoJ, ICBs</a:t>
          </a:r>
          <a:r>
            <a:rPr lang="en-GB"/>
            <a:t> etc</a:t>
          </a:r>
          <a:endParaRPr lang="en-US"/>
        </a:p>
      </dgm:t>
    </dgm:pt>
    <dgm:pt modelId="{C5EDA969-EF2A-4251-B6A1-319DA1DCEA10}" type="parTrans" cxnId="{EC0F16C4-F3D1-476F-A244-A3B5915DCE27}">
      <dgm:prSet/>
      <dgm:spPr/>
      <dgm:t>
        <a:bodyPr/>
        <a:lstStyle/>
        <a:p>
          <a:endParaRPr lang="en-US"/>
        </a:p>
      </dgm:t>
    </dgm:pt>
    <dgm:pt modelId="{3918D597-B52C-4FEC-A28B-54259791B0AB}" type="sibTrans" cxnId="{EC0F16C4-F3D1-476F-A244-A3B5915DCE27}">
      <dgm:prSet/>
      <dgm:spPr/>
      <dgm:t>
        <a:bodyPr/>
        <a:lstStyle/>
        <a:p>
          <a:endParaRPr lang="en-US"/>
        </a:p>
      </dgm:t>
    </dgm:pt>
    <dgm:pt modelId="{B8D0878B-2D8E-40ED-94DA-4CE196B45CFE}">
      <dgm:prSet/>
      <dgm:spPr/>
      <dgm:t>
        <a:bodyPr/>
        <a:lstStyle/>
        <a:p>
          <a:r>
            <a:rPr lang="en-US" dirty="0">
              <a:solidFill>
                <a:srgbClr val="365F91"/>
              </a:solidFill>
            </a:rPr>
            <a:t>Build a sustainable, skilled, diverse workforce</a:t>
          </a:r>
        </a:p>
      </dgm:t>
    </dgm:pt>
    <dgm:pt modelId="{5B0C0D51-962C-4BEF-8F8C-8A55BE6F6A3B}" type="parTrans" cxnId="{FAECFD4E-1906-4FFE-941B-0B4C2812FA28}">
      <dgm:prSet/>
      <dgm:spPr/>
      <dgm:t>
        <a:bodyPr/>
        <a:lstStyle/>
        <a:p>
          <a:endParaRPr lang="en-US"/>
        </a:p>
      </dgm:t>
    </dgm:pt>
    <dgm:pt modelId="{FBF2782B-AA61-4B1B-85CE-5A6A32F40168}" type="sibTrans" cxnId="{FAECFD4E-1906-4FFE-941B-0B4C2812FA28}">
      <dgm:prSet/>
      <dgm:spPr/>
      <dgm:t>
        <a:bodyPr/>
        <a:lstStyle/>
        <a:p>
          <a:endParaRPr lang="en-US"/>
        </a:p>
      </dgm:t>
    </dgm:pt>
    <dgm:pt modelId="{2FE5E735-4103-4ED5-8085-ECF88A7119E2}">
      <dgm:prSet/>
      <dgm:spPr/>
      <dgm:t>
        <a:bodyPr/>
        <a:lstStyle/>
        <a:p>
          <a:r>
            <a:rPr lang="en-US" dirty="0">
              <a:solidFill>
                <a:srgbClr val="365F91"/>
              </a:solidFill>
            </a:rPr>
            <a:t>What’s different this time? Multi-funder interest, better understanding</a:t>
          </a:r>
        </a:p>
      </dgm:t>
    </dgm:pt>
    <dgm:pt modelId="{A0F87639-20C4-4FDE-8B8F-709F129B5687}" type="parTrans" cxnId="{6EFDDEA7-8430-4670-B710-64D8064FA259}">
      <dgm:prSet/>
      <dgm:spPr/>
      <dgm:t>
        <a:bodyPr/>
        <a:lstStyle/>
        <a:p>
          <a:endParaRPr lang="en-GB"/>
        </a:p>
      </dgm:t>
    </dgm:pt>
    <dgm:pt modelId="{ED5ACB9A-1610-4E32-AABD-B5488FE5E2E8}" type="sibTrans" cxnId="{6EFDDEA7-8430-4670-B710-64D8064FA259}">
      <dgm:prSet/>
      <dgm:spPr/>
      <dgm:t>
        <a:bodyPr/>
        <a:lstStyle/>
        <a:p>
          <a:endParaRPr lang="en-GB"/>
        </a:p>
      </dgm:t>
    </dgm:pt>
    <dgm:pt modelId="{52D2CF5F-AE87-426B-84C8-E91E6F9692B0}" type="pres">
      <dgm:prSet presAssocID="{998BB0DB-9A4D-4961-91A0-DD144F4796C4}" presName="linear" presStyleCnt="0">
        <dgm:presLayoutVars>
          <dgm:animLvl val="lvl"/>
          <dgm:resizeHandles val="exact"/>
        </dgm:presLayoutVars>
      </dgm:prSet>
      <dgm:spPr/>
    </dgm:pt>
    <dgm:pt modelId="{F7C3F4D8-FF42-4A79-ABAF-8D1D3D37D498}" type="pres">
      <dgm:prSet presAssocID="{665A96D8-B1B3-44A6-84A2-2520FE6BDA2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B06B507-1826-4871-8D91-DD49CAC901E1}" type="pres">
      <dgm:prSet presAssocID="{F38624C7-4863-42DC-83DA-8403E8C58133}" presName="spacer" presStyleCnt="0"/>
      <dgm:spPr/>
    </dgm:pt>
    <dgm:pt modelId="{0B91203A-CAF0-4FA2-93FF-0E66087D8C87}" type="pres">
      <dgm:prSet presAssocID="{433AD02C-A6B4-4805-979A-385DCD0A8BD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2C5DFAE-3C44-4622-864F-5162937DACC3}" type="pres">
      <dgm:prSet presAssocID="{A19F9F2A-257D-495D-B5F5-15E579C22C58}" presName="spacer" presStyleCnt="0"/>
      <dgm:spPr/>
    </dgm:pt>
    <dgm:pt modelId="{A0801190-48EA-4FF9-A34F-C29A912D1FF3}" type="pres">
      <dgm:prSet presAssocID="{F6EB4A0D-251E-4D76-AAE8-B245FE94082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7EA0CF3-D6DD-465F-BA8B-73418D9B5A21}" type="pres">
      <dgm:prSet presAssocID="{3918D597-B52C-4FEC-A28B-54259791B0AB}" presName="spacer" presStyleCnt="0"/>
      <dgm:spPr/>
    </dgm:pt>
    <dgm:pt modelId="{AF033FAE-D08A-4A14-BFC2-659ED071258C}" type="pres">
      <dgm:prSet presAssocID="{B8D0878B-2D8E-40ED-94DA-4CE196B45CF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534E687-757E-4C8E-AC18-3224D9E49F97}" type="pres">
      <dgm:prSet presAssocID="{FBF2782B-AA61-4B1B-85CE-5A6A32F40168}" presName="spacer" presStyleCnt="0"/>
      <dgm:spPr/>
    </dgm:pt>
    <dgm:pt modelId="{1AE26654-00D6-4271-85F2-BD8B081F33B4}" type="pres">
      <dgm:prSet presAssocID="{2FE5E735-4103-4ED5-8085-ECF88A7119E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19D9702-EF6C-452F-868D-23F018309A11}" type="presOf" srcId="{665A96D8-B1B3-44A6-84A2-2520FE6BDA24}" destId="{F7C3F4D8-FF42-4A79-ABAF-8D1D3D37D498}" srcOrd="0" destOrd="0" presId="urn:microsoft.com/office/officeart/2005/8/layout/vList2"/>
    <dgm:cxn modelId="{2E7BEC14-595F-44D1-AF27-8F45C7E6B55C}" type="presOf" srcId="{2FE5E735-4103-4ED5-8085-ECF88A7119E2}" destId="{1AE26654-00D6-4271-85F2-BD8B081F33B4}" srcOrd="0" destOrd="0" presId="urn:microsoft.com/office/officeart/2005/8/layout/vList2"/>
    <dgm:cxn modelId="{3AC9B45C-FA09-42D8-A933-76B1789AE227}" type="presOf" srcId="{F6EB4A0D-251E-4D76-AAE8-B245FE94082F}" destId="{A0801190-48EA-4FF9-A34F-C29A912D1FF3}" srcOrd="0" destOrd="0" presId="urn:microsoft.com/office/officeart/2005/8/layout/vList2"/>
    <dgm:cxn modelId="{D7893547-5740-4A44-9F7E-A16F5049A1C6}" type="presOf" srcId="{433AD02C-A6B4-4805-979A-385DCD0A8BD7}" destId="{0B91203A-CAF0-4FA2-93FF-0E66087D8C87}" srcOrd="0" destOrd="0" presId="urn:microsoft.com/office/officeart/2005/8/layout/vList2"/>
    <dgm:cxn modelId="{FAECFD4E-1906-4FFE-941B-0B4C2812FA28}" srcId="{998BB0DB-9A4D-4961-91A0-DD144F4796C4}" destId="{B8D0878B-2D8E-40ED-94DA-4CE196B45CFE}" srcOrd="3" destOrd="0" parTransId="{5B0C0D51-962C-4BEF-8F8C-8A55BE6F6A3B}" sibTransId="{FBF2782B-AA61-4B1B-85CE-5A6A32F40168}"/>
    <dgm:cxn modelId="{6EFDDEA7-8430-4670-B710-64D8064FA259}" srcId="{998BB0DB-9A4D-4961-91A0-DD144F4796C4}" destId="{2FE5E735-4103-4ED5-8085-ECF88A7119E2}" srcOrd="4" destOrd="0" parTransId="{A0F87639-20C4-4FDE-8B8F-709F129B5687}" sibTransId="{ED5ACB9A-1610-4E32-AABD-B5488FE5E2E8}"/>
    <dgm:cxn modelId="{C59F5BB0-54B6-44F7-BB2A-385898AFDBAC}" type="presOf" srcId="{998BB0DB-9A4D-4961-91A0-DD144F4796C4}" destId="{52D2CF5F-AE87-426B-84C8-E91E6F9692B0}" srcOrd="0" destOrd="0" presId="urn:microsoft.com/office/officeart/2005/8/layout/vList2"/>
    <dgm:cxn modelId="{EC0F16C4-F3D1-476F-A244-A3B5915DCE27}" srcId="{998BB0DB-9A4D-4961-91A0-DD144F4796C4}" destId="{F6EB4A0D-251E-4D76-AAE8-B245FE94082F}" srcOrd="2" destOrd="0" parTransId="{C5EDA969-EF2A-4251-B6A1-319DA1DCEA10}" sibTransId="{3918D597-B52C-4FEC-A28B-54259791B0AB}"/>
    <dgm:cxn modelId="{1CD90DC9-0573-4C6E-BDEA-000DFEC0141A}" srcId="{998BB0DB-9A4D-4961-91A0-DD144F4796C4}" destId="{665A96D8-B1B3-44A6-84A2-2520FE6BDA24}" srcOrd="0" destOrd="0" parTransId="{E557A3FD-1CCC-4937-AC76-A08672B24400}" sibTransId="{F38624C7-4863-42DC-83DA-8403E8C58133}"/>
    <dgm:cxn modelId="{68ADF7DC-1023-4F5D-A86A-8579AAC200AB}" type="presOf" srcId="{B8D0878B-2D8E-40ED-94DA-4CE196B45CFE}" destId="{AF033FAE-D08A-4A14-BFC2-659ED071258C}" srcOrd="0" destOrd="0" presId="urn:microsoft.com/office/officeart/2005/8/layout/vList2"/>
    <dgm:cxn modelId="{9F5270E4-CC0E-48DA-BB39-3684D7D52532}" srcId="{998BB0DB-9A4D-4961-91A0-DD144F4796C4}" destId="{433AD02C-A6B4-4805-979A-385DCD0A8BD7}" srcOrd="1" destOrd="0" parTransId="{B24141CC-294D-4820-8DB5-04EC1E24AAE3}" sibTransId="{A19F9F2A-257D-495D-B5F5-15E579C22C58}"/>
    <dgm:cxn modelId="{C81EA47C-7A3E-4E0A-AAC8-F4855FEAE909}" type="presParOf" srcId="{52D2CF5F-AE87-426B-84C8-E91E6F9692B0}" destId="{F7C3F4D8-FF42-4A79-ABAF-8D1D3D37D498}" srcOrd="0" destOrd="0" presId="urn:microsoft.com/office/officeart/2005/8/layout/vList2"/>
    <dgm:cxn modelId="{65F4B273-1EF9-433E-8A71-DA65EABA63BC}" type="presParOf" srcId="{52D2CF5F-AE87-426B-84C8-E91E6F9692B0}" destId="{FB06B507-1826-4871-8D91-DD49CAC901E1}" srcOrd="1" destOrd="0" presId="urn:microsoft.com/office/officeart/2005/8/layout/vList2"/>
    <dgm:cxn modelId="{81FAF207-B00D-46A0-AAC5-694EC69E1C23}" type="presParOf" srcId="{52D2CF5F-AE87-426B-84C8-E91E6F9692B0}" destId="{0B91203A-CAF0-4FA2-93FF-0E66087D8C87}" srcOrd="2" destOrd="0" presId="urn:microsoft.com/office/officeart/2005/8/layout/vList2"/>
    <dgm:cxn modelId="{7F65C419-AAAE-4A86-9EE4-5E40F1C1C873}" type="presParOf" srcId="{52D2CF5F-AE87-426B-84C8-E91E6F9692B0}" destId="{32C5DFAE-3C44-4622-864F-5162937DACC3}" srcOrd="3" destOrd="0" presId="urn:microsoft.com/office/officeart/2005/8/layout/vList2"/>
    <dgm:cxn modelId="{90E6EB6C-D20C-45A4-BAD9-CFF6C9E34D1B}" type="presParOf" srcId="{52D2CF5F-AE87-426B-84C8-E91E6F9692B0}" destId="{A0801190-48EA-4FF9-A34F-C29A912D1FF3}" srcOrd="4" destOrd="0" presId="urn:microsoft.com/office/officeart/2005/8/layout/vList2"/>
    <dgm:cxn modelId="{C1747CE3-317F-4667-BAD5-41B1EBE0FADC}" type="presParOf" srcId="{52D2CF5F-AE87-426B-84C8-E91E6F9692B0}" destId="{17EA0CF3-D6DD-465F-BA8B-73418D9B5A21}" srcOrd="5" destOrd="0" presId="urn:microsoft.com/office/officeart/2005/8/layout/vList2"/>
    <dgm:cxn modelId="{EA6060C0-D5D0-4E57-9DBB-E2C1EDBC48D8}" type="presParOf" srcId="{52D2CF5F-AE87-426B-84C8-E91E6F9692B0}" destId="{AF033FAE-D08A-4A14-BFC2-659ED071258C}" srcOrd="6" destOrd="0" presId="urn:microsoft.com/office/officeart/2005/8/layout/vList2"/>
    <dgm:cxn modelId="{F65905DA-1C43-4711-B101-B774EB0FDD21}" type="presParOf" srcId="{52D2CF5F-AE87-426B-84C8-E91E6F9692B0}" destId="{E534E687-757E-4C8E-AC18-3224D9E49F97}" srcOrd="7" destOrd="0" presId="urn:microsoft.com/office/officeart/2005/8/layout/vList2"/>
    <dgm:cxn modelId="{3F3B18E7-5786-4F35-A5AC-32416AE837DF}" type="presParOf" srcId="{52D2CF5F-AE87-426B-84C8-E91E6F9692B0}" destId="{1AE26654-00D6-4271-85F2-BD8B081F33B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20BA92-B8BA-4107-A346-AAC44EA88F6F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A55CCE5-3204-46F8-8842-F24AA5570E6D}">
      <dgm:prSet custT="1"/>
      <dgm:spPr/>
      <dgm:t>
        <a:bodyPr/>
        <a:lstStyle/>
        <a:p>
          <a:r>
            <a:rPr lang="en-US" sz="2700" dirty="0"/>
            <a:t>Immediate: traineeships, apprenticeships, wellbeing, bursaries</a:t>
          </a:r>
        </a:p>
      </dgm:t>
    </dgm:pt>
    <dgm:pt modelId="{2DB16759-513C-4C45-8FEC-86506A4F5610}" type="parTrans" cxnId="{3A63E0DA-0332-415B-9F9F-6F18AF46BAA2}">
      <dgm:prSet/>
      <dgm:spPr/>
      <dgm:t>
        <a:bodyPr/>
        <a:lstStyle/>
        <a:p>
          <a:endParaRPr lang="en-US" sz="2700"/>
        </a:p>
      </dgm:t>
    </dgm:pt>
    <dgm:pt modelId="{0008694C-DA4D-43DE-9829-E88D68C72282}" type="sibTrans" cxnId="{3A63E0DA-0332-415B-9F9F-6F18AF46BAA2}">
      <dgm:prSet/>
      <dgm:spPr/>
      <dgm:t>
        <a:bodyPr/>
        <a:lstStyle/>
        <a:p>
          <a:endParaRPr lang="en-US" sz="2700"/>
        </a:p>
      </dgm:t>
    </dgm:pt>
    <dgm:pt modelId="{F513C204-0669-498D-B545-51E5CC137D87}">
      <dgm:prSet custT="1"/>
      <dgm:spPr/>
      <dgm:t>
        <a:bodyPr/>
        <a:lstStyle/>
        <a:p>
          <a:r>
            <a:rPr lang="en-US" sz="2700"/>
            <a:t>Short-term: locum pools, leadership development</a:t>
          </a:r>
        </a:p>
      </dgm:t>
    </dgm:pt>
    <dgm:pt modelId="{4CA78721-1F29-41D6-A123-A8142FBACC52}" type="parTrans" cxnId="{707D4243-72B7-4B3D-95B4-FED130905380}">
      <dgm:prSet/>
      <dgm:spPr/>
      <dgm:t>
        <a:bodyPr/>
        <a:lstStyle/>
        <a:p>
          <a:endParaRPr lang="en-US" sz="2700"/>
        </a:p>
      </dgm:t>
    </dgm:pt>
    <dgm:pt modelId="{92839849-592B-4B37-9439-0044BEB500D5}" type="sibTrans" cxnId="{707D4243-72B7-4B3D-95B4-FED130905380}">
      <dgm:prSet/>
      <dgm:spPr/>
      <dgm:t>
        <a:bodyPr/>
        <a:lstStyle/>
        <a:p>
          <a:endParaRPr lang="en-US" sz="2700"/>
        </a:p>
      </dgm:t>
    </dgm:pt>
    <dgm:pt modelId="{73E47252-2DF7-41D0-AF7D-62DF8ECAF40C}">
      <dgm:prSet custT="1"/>
      <dgm:spPr/>
      <dgm:t>
        <a:bodyPr/>
        <a:lstStyle/>
        <a:p>
          <a:r>
            <a:rPr lang="en-US" sz="2700"/>
            <a:t>Long-term: London Advice Workforce Hub / Skills Academy</a:t>
          </a:r>
        </a:p>
      </dgm:t>
    </dgm:pt>
    <dgm:pt modelId="{CACB9B74-63F7-4144-A3B9-2D2C438DBA9D}" type="parTrans" cxnId="{5CFDA9E8-E784-4004-B16B-7F390780B364}">
      <dgm:prSet/>
      <dgm:spPr/>
      <dgm:t>
        <a:bodyPr/>
        <a:lstStyle/>
        <a:p>
          <a:endParaRPr lang="en-US" sz="2700"/>
        </a:p>
      </dgm:t>
    </dgm:pt>
    <dgm:pt modelId="{BDF7B19C-3DCE-4A61-AFFF-FFF4E6AFB115}" type="sibTrans" cxnId="{5CFDA9E8-E784-4004-B16B-7F390780B364}">
      <dgm:prSet/>
      <dgm:spPr/>
      <dgm:t>
        <a:bodyPr/>
        <a:lstStyle/>
        <a:p>
          <a:endParaRPr lang="en-US" sz="2700"/>
        </a:p>
      </dgm:t>
    </dgm:pt>
    <dgm:pt modelId="{E2A4ADE5-399D-47EB-B93B-8297FA48698A}">
      <dgm:prSet custT="1"/>
      <dgm:spPr/>
      <dgm:t>
        <a:bodyPr/>
        <a:lstStyle/>
        <a:p>
          <a:r>
            <a:rPr lang="en-US" sz="2700"/>
            <a:t>Shared recruitment and supervision infrastructure</a:t>
          </a:r>
        </a:p>
      </dgm:t>
    </dgm:pt>
    <dgm:pt modelId="{7D3E057A-E4B5-4FE0-81D3-45F4B074EA4E}" type="parTrans" cxnId="{7D93F403-F653-4D2C-8BA5-F63AFA1D5266}">
      <dgm:prSet/>
      <dgm:spPr/>
      <dgm:t>
        <a:bodyPr/>
        <a:lstStyle/>
        <a:p>
          <a:endParaRPr lang="en-US" sz="2700"/>
        </a:p>
      </dgm:t>
    </dgm:pt>
    <dgm:pt modelId="{8B872EF2-695C-4B70-BD42-2A9540197FA1}" type="sibTrans" cxnId="{7D93F403-F653-4D2C-8BA5-F63AFA1D5266}">
      <dgm:prSet/>
      <dgm:spPr/>
      <dgm:t>
        <a:bodyPr/>
        <a:lstStyle/>
        <a:p>
          <a:endParaRPr lang="en-US" sz="2700"/>
        </a:p>
      </dgm:t>
    </dgm:pt>
    <dgm:pt modelId="{15656991-DA16-42E6-9CF6-EE4BCA3CAFD7}">
      <dgm:prSet custT="1"/>
      <dgm:spPr/>
      <dgm:t>
        <a:bodyPr/>
        <a:lstStyle/>
        <a:p>
          <a:r>
            <a:rPr lang="en-GB" sz="2700"/>
            <a:t>Sustainable workforce funding: </a:t>
          </a:r>
          <a:r>
            <a:rPr lang="en-US" sz="2700"/>
            <a:t>Full cost recovery funding models</a:t>
          </a:r>
        </a:p>
      </dgm:t>
    </dgm:pt>
    <dgm:pt modelId="{A217A13E-D816-4CA8-AF51-AC815C879216}" type="parTrans" cxnId="{29A71096-BD2C-42CA-A58F-D20CF0A79A65}">
      <dgm:prSet/>
      <dgm:spPr/>
      <dgm:t>
        <a:bodyPr/>
        <a:lstStyle/>
        <a:p>
          <a:endParaRPr lang="en-US" sz="2700"/>
        </a:p>
      </dgm:t>
    </dgm:pt>
    <dgm:pt modelId="{2CA662D6-3287-44D4-A807-29CFF0D526B7}" type="sibTrans" cxnId="{29A71096-BD2C-42CA-A58F-D20CF0A79A65}">
      <dgm:prSet/>
      <dgm:spPr/>
      <dgm:t>
        <a:bodyPr/>
        <a:lstStyle/>
        <a:p>
          <a:endParaRPr lang="en-US" sz="2700"/>
        </a:p>
      </dgm:t>
    </dgm:pt>
    <dgm:pt modelId="{857770C1-2CFD-407A-A469-A4FC8AA64315}" type="pres">
      <dgm:prSet presAssocID="{3420BA92-B8BA-4107-A346-AAC44EA88F6F}" presName="vert0" presStyleCnt="0">
        <dgm:presLayoutVars>
          <dgm:dir/>
          <dgm:animOne val="branch"/>
          <dgm:animLvl val="lvl"/>
        </dgm:presLayoutVars>
      </dgm:prSet>
      <dgm:spPr/>
    </dgm:pt>
    <dgm:pt modelId="{6A69ADD0-B90C-4BED-8E74-711BA23449C5}" type="pres">
      <dgm:prSet presAssocID="{4A55CCE5-3204-46F8-8842-F24AA5570E6D}" presName="thickLine" presStyleLbl="alignNode1" presStyleIdx="0" presStyleCnt="5"/>
      <dgm:spPr/>
    </dgm:pt>
    <dgm:pt modelId="{6CA25BC0-2949-4DAC-BA47-8E0BD870F72F}" type="pres">
      <dgm:prSet presAssocID="{4A55CCE5-3204-46F8-8842-F24AA5570E6D}" presName="horz1" presStyleCnt="0"/>
      <dgm:spPr/>
    </dgm:pt>
    <dgm:pt modelId="{50907129-2275-4B09-9D68-1F4FE64BCB27}" type="pres">
      <dgm:prSet presAssocID="{4A55CCE5-3204-46F8-8842-F24AA5570E6D}" presName="tx1" presStyleLbl="revTx" presStyleIdx="0" presStyleCnt="5"/>
      <dgm:spPr/>
    </dgm:pt>
    <dgm:pt modelId="{B1C21F3F-224F-41AE-AFA8-F4FF81EE710A}" type="pres">
      <dgm:prSet presAssocID="{4A55CCE5-3204-46F8-8842-F24AA5570E6D}" presName="vert1" presStyleCnt="0"/>
      <dgm:spPr/>
    </dgm:pt>
    <dgm:pt modelId="{734EFBF9-9850-4FC5-9120-412BB5D0F634}" type="pres">
      <dgm:prSet presAssocID="{F513C204-0669-498D-B545-51E5CC137D87}" presName="thickLine" presStyleLbl="alignNode1" presStyleIdx="1" presStyleCnt="5"/>
      <dgm:spPr/>
    </dgm:pt>
    <dgm:pt modelId="{F3FB84DA-1A2E-4953-9F1F-E40EE7E0A0D9}" type="pres">
      <dgm:prSet presAssocID="{F513C204-0669-498D-B545-51E5CC137D87}" presName="horz1" presStyleCnt="0"/>
      <dgm:spPr/>
    </dgm:pt>
    <dgm:pt modelId="{A7812707-F1FC-47B2-80E9-F48E92C03244}" type="pres">
      <dgm:prSet presAssocID="{F513C204-0669-498D-B545-51E5CC137D87}" presName="tx1" presStyleLbl="revTx" presStyleIdx="1" presStyleCnt="5"/>
      <dgm:spPr/>
    </dgm:pt>
    <dgm:pt modelId="{8357D77A-F4EE-4D3F-B5BF-FDED1E4F1949}" type="pres">
      <dgm:prSet presAssocID="{F513C204-0669-498D-B545-51E5CC137D87}" presName="vert1" presStyleCnt="0"/>
      <dgm:spPr/>
    </dgm:pt>
    <dgm:pt modelId="{1C6D3057-2806-4DE6-93A3-075A74A2D6DC}" type="pres">
      <dgm:prSet presAssocID="{73E47252-2DF7-41D0-AF7D-62DF8ECAF40C}" presName="thickLine" presStyleLbl="alignNode1" presStyleIdx="2" presStyleCnt="5"/>
      <dgm:spPr/>
    </dgm:pt>
    <dgm:pt modelId="{46B8BF21-78E6-4244-9796-DB0CF5AE79E7}" type="pres">
      <dgm:prSet presAssocID="{73E47252-2DF7-41D0-AF7D-62DF8ECAF40C}" presName="horz1" presStyleCnt="0"/>
      <dgm:spPr/>
    </dgm:pt>
    <dgm:pt modelId="{E0340691-BAD7-4D34-BD56-B4D3551B3B4E}" type="pres">
      <dgm:prSet presAssocID="{73E47252-2DF7-41D0-AF7D-62DF8ECAF40C}" presName="tx1" presStyleLbl="revTx" presStyleIdx="2" presStyleCnt="5"/>
      <dgm:spPr/>
    </dgm:pt>
    <dgm:pt modelId="{1CADB5AE-27BC-4723-BC7D-8066D651C3F5}" type="pres">
      <dgm:prSet presAssocID="{73E47252-2DF7-41D0-AF7D-62DF8ECAF40C}" presName="vert1" presStyleCnt="0"/>
      <dgm:spPr/>
    </dgm:pt>
    <dgm:pt modelId="{FC42FFC5-CFB3-4AA2-B266-6BEB3BB2BF17}" type="pres">
      <dgm:prSet presAssocID="{E2A4ADE5-399D-47EB-B93B-8297FA48698A}" presName="thickLine" presStyleLbl="alignNode1" presStyleIdx="3" presStyleCnt="5"/>
      <dgm:spPr/>
    </dgm:pt>
    <dgm:pt modelId="{BB8AAF68-78E2-497E-87DA-A7EB58DB95E9}" type="pres">
      <dgm:prSet presAssocID="{E2A4ADE5-399D-47EB-B93B-8297FA48698A}" presName="horz1" presStyleCnt="0"/>
      <dgm:spPr/>
    </dgm:pt>
    <dgm:pt modelId="{0E67C264-64EB-42DB-8098-B72BF8BE72A9}" type="pres">
      <dgm:prSet presAssocID="{E2A4ADE5-399D-47EB-B93B-8297FA48698A}" presName="tx1" presStyleLbl="revTx" presStyleIdx="3" presStyleCnt="5"/>
      <dgm:spPr/>
    </dgm:pt>
    <dgm:pt modelId="{42AB3FA3-46D8-4C60-BA52-666761F85FD5}" type="pres">
      <dgm:prSet presAssocID="{E2A4ADE5-399D-47EB-B93B-8297FA48698A}" presName="vert1" presStyleCnt="0"/>
      <dgm:spPr/>
    </dgm:pt>
    <dgm:pt modelId="{90A85B32-11F1-4721-BC49-5313DB340A89}" type="pres">
      <dgm:prSet presAssocID="{15656991-DA16-42E6-9CF6-EE4BCA3CAFD7}" presName="thickLine" presStyleLbl="alignNode1" presStyleIdx="4" presStyleCnt="5"/>
      <dgm:spPr/>
    </dgm:pt>
    <dgm:pt modelId="{ED8389FC-52E0-4038-B98B-2D090352D18E}" type="pres">
      <dgm:prSet presAssocID="{15656991-DA16-42E6-9CF6-EE4BCA3CAFD7}" presName="horz1" presStyleCnt="0"/>
      <dgm:spPr/>
    </dgm:pt>
    <dgm:pt modelId="{E64DDB58-832B-4EEB-8F58-8D90806D0705}" type="pres">
      <dgm:prSet presAssocID="{15656991-DA16-42E6-9CF6-EE4BCA3CAFD7}" presName="tx1" presStyleLbl="revTx" presStyleIdx="4" presStyleCnt="5"/>
      <dgm:spPr/>
    </dgm:pt>
    <dgm:pt modelId="{E17EAC92-E7AD-4598-9169-4C4DF760A6F3}" type="pres">
      <dgm:prSet presAssocID="{15656991-DA16-42E6-9CF6-EE4BCA3CAFD7}" presName="vert1" presStyleCnt="0"/>
      <dgm:spPr/>
    </dgm:pt>
  </dgm:ptLst>
  <dgm:cxnLst>
    <dgm:cxn modelId="{7D93F403-F653-4D2C-8BA5-F63AFA1D5266}" srcId="{3420BA92-B8BA-4107-A346-AAC44EA88F6F}" destId="{E2A4ADE5-399D-47EB-B93B-8297FA48698A}" srcOrd="3" destOrd="0" parTransId="{7D3E057A-E4B5-4FE0-81D3-45F4B074EA4E}" sibTransId="{8B872EF2-695C-4B70-BD42-2A9540197FA1}"/>
    <dgm:cxn modelId="{707D4243-72B7-4B3D-95B4-FED130905380}" srcId="{3420BA92-B8BA-4107-A346-AAC44EA88F6F}" destId="{F513C204-0669-498D-B545-51E5CC137D87}" srcOrd="1" destOrd="0" parTransId="{4CA78721-1F29-41D6-A123-A8142FBACC52}" sibTransId="{92839849-592B-4B37-9439-0044BEB500D5}"/>
    <dgm:cxn modelId="{E86BE452-CBD0-4E3A-92D0-C5D8FD4B55A8}" type="presOf" srcId="{15656991-DA16-42E6-9CF6-EE4BCA3CAFD7}" destId="{E64DDB58-832B-4EEB-8F58-8D90806D0705}" srcOrd="0" destOrd="0" presId="urn:microsoft.com/office/officeart/2008/layout/LinedList"/>
    <dgm:cxn modelId="{03257D8C-09C8-4B6F-BC43-56C8F2C90EBC}" type="presOf" srcId="{73E47252-2DF7-41D0-AF7D-62DF8ECAF40C}" destId="{E0340691-BAD7-4D34-BD56-B4D3551B3B4E}" srcOrd="0" destOrd="0" presId="urn:microsoft.com/office/officeart/2008/layout/LinedList"/>
    <dgm:cxn modelId="{70691395-D402-4922-A4EC-98C2C4DC5492}" type="presOf" srcId="{3420BA92-B8BA-4107-A346-AAC44EA88F6F}" destId="{857770C1-2CFD-407A-A469-A4FC8AA64315}" srcOrd="0" destOrd="0" presId="urn:microsoft.com/office/officeart/2008/layout/LinedList"/>
    <dgm:cxn modelId="{29A71096-BD2C-42CA-A58F-D20CF0A79A65}" srcId="{3420BA92-B8BA-4107-A346-AAC44EA88F6F}" destId="{15656991-DA16-42E6-9CF6-EE4BCA3CAFD7}" srcOrd="4" destOrd="0" parTransId="{A217A13E-D816-4CA8-AF51-AC815C879216}" sibTransId="{2CA662D6-3287-44D4-A807-29CFF0D526B7}"/>
    <dgm:cxn modelId="{192DCC96-C049-4C27-860F-0033D7219073}" type="presOf" srcId="{F513C204-0669-498D-B545-51E5CC137D87}" destId="{A7812707-F1FC-47B2-80E9-F48E92C03244}" srcOrd="0" destOrd="0" presId="urn:microsoft.com/office/officeart/2008/layout/LinedList"/>
    <dgm:cxn modelId="{6AE728CF-998B-4730-ABE3-46B7F0571611}" type="presOf" srcId="{E2A4ADE5-399D-47EB-B93B-8297FA48698A}" destId="{0E67C264-64EB-42DB-8098-B72BF8BE72A9}" srcOrd="0" destOrd="0" presId="urn:microsoft.com/office/officeart/2008/layout/LinedList"/>
    <dgm:cxn modelId="{3A63E0DA-0332-415B-9F9F-6F18AF46BAA2}" srcId="{3420BA92-B8BA-4107-A346-AAC44EA88F6F}" destId="{4A55CCE5-3204-46F8-8842-F24AA5570E6D}" srcOrd="0" destOrd="0" parTransId="{2DB16759-513C-4C45-8FEC-86506A4F5610}" sibTransId="{0008694C-DA4D-43DE-9829-E88D68C72282}"/>
    <dgm:cxn modelId="{5CFDA9E8-E784-4004-B16B-7F390780B364}" srcId="{3420BA92-B8BA-4107-A346-AAC44EA88F6F}" destId="{73E47252-2DF7-41D0-AF7D-62DF8ECAF40C}" srcOrd="2" destOrd="0" parTransId="{CACB9B74-63F7-4144-A3B9-2D2C438DBA9D}" sibTransId="{BDF7B19C-3DCE-4A61-AFFF-FFF4E6AFB115}"/>
    <dgm:cxn modelId="{FE3BC6FA-1A35-4AF8-A226-EC1F4BA01D89}" type="presOf" srcId="{4A55CCE5-3204-46F8-8842-F24AA5570E6D}" destId="{50907129-2275-4B09-9D68-1F4FE64BCB27}" srcOrd="0" destOrd="0" presId="urn:microsoft.com/office/officeart/2008/layout/LinedList"/>
    <dgm:cxn modelId="{63F09529-1ACD-4BF4-A2B5-CAF6D5F6C8FF}" type="presParOf" srcId="{857770C1-2CFD-407A-A469-A4FC8AA64315}" destId="{6A69ADD0-B90C-4BED-8E74-711BA23449C5}" srcOrd="0" destOrd="0" presId="urn:microsoft.com/office/officeart/2008/layout/LinedList"/>
    <dgm:cxn modelId="{F44057F7-6C67-47B3-ACCB-A4134E2220B1}" type="presParOf" srcId="{857770C1-2CFD-407A-A469-A4FC8AA64315}" destId="{6CA25BC0-2949-4DAC-BA47-8E0BD870F72F}" srcOrd="1" destOrd="0" presId="urn:microsoft.com/office/officeart/2008/layout/LinedList"/>
    <dgm:cxn modelId="{66EED613-311D-45D2-BF61-F37D8DE0D74E}" type="presParOf" srcId="{6CA25BC0-2949-4DAC-BA47-8E0BD870F72F}" destId="{50907129-2275-4B09-9D68-1F4FE64BCB27}" srcOrd="0" destOrd="0" presId="urn:microsoft.com/office/officeart/2008/layout/LinedList"/>
    <dgm:cxn modelId="{0B594715-0D94-4E70-8C16-716D63D37F9A}" type="presParOf" srcId="{6CA25BC0-2949-4DAC-BA47-8E0BD870F72F}" destId="{B1C21F3F-224F-41AE-AFA8-F4FF81EE710A}" srcOrd="1" destOrd="0" presId="urn:microsoft.com/office/officeart/2008/layout/LinedList"/>
    <dgm:cxn modelId="{EE2CE35E-FAC3-47CD-8CC5-08D90A53EA43}" type="presParOf" srcId="{857770C1-2CFD-407A-A469-A4FC8AA64315}" destId="{734EFBF9-9850-4FC5-9120-412BB5D0F634}" srcOrd="2" destOrd="0" presId="urn:microsoft.com/office/officeart/2008/layout/LinedList"/>
    <dgm:cxn modelId="{78922E77-9EAC-49CB-ACFD-6FC1EDBC180C}" type="presParOf" srcId="{857770C1-2CFD-407A-A469-A4FC8AA64315}" destId="{F3FB84DA-1A2E-4953-9F1F-E40EE7E0A0D9}" srcOrd="3" destOrd="0" presId="urn:microsoft.com/office/officeart/2008/layout/LinedList"/>
    <dgm:cxn modelId="{1A931EE5-4DE1-4995-9697-255E7051E944}" type="presParOf" srcId="{F3FB84DA-1A2E-4953-9F1F-E40EE7E0A0D9}" destId="{A7812707-F1FC-47B2-80E9-F48E92C03244}" srcOrd="0" destOrd="0" presId="urn:microsoft.com/office/officeart/2008/layout/LinedList"/>
    <dgm:cxn modelId="{4447035A-D847-41EA-B14A-38332FFC4574}" type="presParOf" srcId="{F3FB84DA-1A2E-4953-9F1F-E40EE7E0A0D9}" destId="{8357D77A-F4EE-4D3F-B5BF-FDED1E4F1949}" srcOrd="1" destOrd="0" presId="urn:microsoft.com/office/officeart/2008/layout/LinedList"/>
    <dgm:cxn modelId="{75AA1AF5-2B61-4AD6-BFB3-95A3AABFCDBE}" type="presParOf" srcId="{857770C1-2CFD-407A-A469-A4FC8AA64315}" destId="{1C6D3057-2806-4DE6-93A3-075A74A2D6DC}" srcOrd="4" destOrd="0" presId="urn:microsoft.com/office/officeart/2008/layout/LinedList"/>
    <dgm:cxn modelId="{3B146577-93F0-4805-85A5-A754DF2EA1A9}" type="presParOf" srcId="{857770C1-2CFD-407A-A469-A4FC8AA64315}" destId="{46B8BF21-78E6-4244-9796-DB0CF5AE79E7}" srcOrd="5" destOrd="0" presId="urn:microsoft.com/office/officeart/2008/layout/LinedList"/>
    <dgm:cxn modelId="{60323B83-543B-44BB-AF9A-DC1421742907}" type="presParOf" srcId="{46B8BF21-78E6-4244-9796-DB0CF5AE79E7}" destId="{E0340691-BAD7-4D34-BD56-B4D3551B3B4E}" srcOrd="0" destOrd="0" presId="urn:microsoft.com/office/officeart/2008/layout/LinedList"/>
    <dgm:cxn modelId="{AAC7AE75-F687-40BA-8C27-561A782A2308}" type="presParOf" srcId="{46B8BF21-78E6-4244-9796-DB0CF5AE79E7}" destId="{1CADB5AE-27BC-4723-BC7D-8066D651C3F5}" srcOrd="1" destOrd="0" presId="urn:microsoft.com/office/officeart/2008/layout/LinedList"/>
    <dgm:cxn modelId="{5D5E52BC-9F21-4CC1-9AA1-8FAE828BF5CF}" type="presParOf" srcId="{857770C1-2CFD-407A-A469-A4FC8AA64315}" destId="{FC42FFC5-CFB3-4AA2-B266-6BEB3BB2BF17}" srcOrd="6" destOrd="0" presId="urn:microsoft.com/office/officeart/2008/layout/LinedList"/>
    <dgm:cxn modelId="{9568C1B3-4E26-402C-BD45-F3C1A7477CD8}" type="presParOf" srcId="{857770C1-2CFD-407A-A469-A4FC8AA64315}" destId="{BB8AAF68-78E2-497E-87DA-A7EB58DB95E9}" srcOrd="7" destOrd="0" presId="urn:microsoft.com/office/officeart/2008/layout/LinedList"/>
    <dgm:cxn modelId="{94FF2BF2-E591-429B-9681-2766A0312E77}" type="presParOf" srcId="{BB8AAF68-78E2-497E-87DA-A7EB58DB95E9}" destId="{0E67C264-64EB-42DB-8098-B72BF8BE72A9}" srcOrd="0" destOrd="0" presId="urn:microsoft.com/office/officeart/2008/layout/LinedList"/>
    <dgm:cxn modelId="{FFFD321F-E69D-40A7-9047-F9A3C9754898}" type="presParOf" srcId="{BB8AAF68-78E2-497E-87DA-A7EB58DB95E9}" destId="{42AB3FA3-46D8-4C60-BA52-666761F85FD5}" srcOrd="1" destOrd="0" presId="urn:microsoft.com/office/officeart/2008/layout/LinedList"/>
    <dgm:cxn modelId="{4FC80B5D-3E72-4B2F-8926-429B9E8C21A0}" type="presParOf" srcId="{857770C1-2CFD-407A-A469-A4FC8AA64315}" destId="{90A85B32-11F1-4721-BC49-5313DB340A89}" srcOrd="8" destOrd="0" presId="urn:microsoft.com/office/officeart/2008/layout/LinedList"/>
    <dgm:cxn modelId="{46F0C633-FFC5-4D6F-B779-422185F9C656}" type="presParOf" srcId="{857770C1-2CFD-407A-A469-A4FC8AA64315}" destId="{ED8389FC-52E0-4038-B98B-2D090352D18E}" srcOrd="9" destOrd="0" presId="urn:microsoft.com/office/officeart/2008/layout/LinedList"/>
    <dgm:cxn modelId="{90BBEA91-2087-447A-97E7-86A2D132FF3E}" type="presParOf" srcId="{ED8389FC-52E0-4038-B98B-2D090352D18E}" destId="{E64DDB58-832B-4EEB-8F58-8D90806D0705}" srcOrd="0" destOrd="0" presId="urn:microsoft.com/office/officeart/2008/layout/LinedList"/>
    <dgm:cxn modelId="{F6930F59-3639-422B-857E-8250CAE8F0FC}" type="presParOf" srcId="{ED8389FC-52E0-4038-B98B-2D090352D18E}" destId="{E17EAC92-E7AD-4598-9169-4C4DF760A6F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EB43A7-88FD-4F34-9BED-45A3AF8B976F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69E90A6-07AD-460C-854A-E87C5AD80E12}">
      <dgm:prSet/>
      <dgm:spPr/>
      <dgm:t>
        <a:bodyPr/>
        <a:lstStyle/>
        <a:p>
          <a:r>
            <a:rPr lang="en-US"/>
            <a:t>Full report launching early 2026</a:t>
          </a:r>
        </a:p>
      </dgm:t>
    </dgm:pt>
    <dgm:pt modelId="{30E759E8-8612-4660-87E0-668143A1F9FD}" type="parTrans" cxnId="{C63A4766-C995-488A-A341-29B89F17F4F7}">
      <dgm:prSet/>
      <dgm:spPr/>
      <dgm:t>
        <a:bodyPr/>
        <a:lstStyle/>
        <a:p>
          <a:endParaRPr lang="en-US"/>
        </a:p>
      </dgm:t>
    </dgm:pt>
    <dgm:pt modelId="{750D5487-A985-49F1-940F-998352AE1AED}" type="sibTrans" cxnId="{C63A4766-C995-488A-A341-29B89F17F4F7}">
      <dgm:prSet/>
      <dgm:spPr/>
      <dgm:t>
        <a:bodyPr/>
        <a:lstStyle/>
        <a:p>
          <a:endParaRPr lang="en-US"/>
        </a:p>
      </dgm:t>
    </dgm:pt>
    <dgm:pt modelId="{2ACFD8FE-FF6F-452E-B1AE-C7487D3B9A2C}">
      <dgm:prSet/>
      <dgm:spPr/>
      <dgm:t>
        <a:bodyPr/>
        <a:lstStyle/>
        <a:p>
          <a:r>
            <a:rPr lang="en-US" dirty="0">
              <a:solidFill>
                <a:srgbClr val="365F91"/>
              </a:solidFill>
            </a:rPr>
            <a:t>Feedback and reflections from SCARE welcome.</a:t>
          </a:r>
        </a:p>
      </dgm:t>
    </dgm:pt>
    <dgm:pt modelId="{B75140C2-3553-4654-B7AE-43FD66D7A524}" type="parTrans" cxnId="{FF97ADB3-F0B7-4E12-969D-C884A73EF37A}">
      <dgm:prSet/>
      <dgm:spPr/>
      <dgm:t>
        <a:bodyPr/>
        <a:lstStyle/>
        <a:p>
          <a:endParaRPr lang="en-US"/>
        </a:p>
      </dgm:t>
    </dgm:pt>
    <dgm:pt modelId="{6F9D0A80-6769-4D76-8AFB-977A70216761}" type="sibTrans" cxnId="{FF97ADB3-F0B7-4E12-969D-C884A73EF37A}">
      <dgm:prSet/>
      <dgm:spPr/>
      <dgm:t>
        <a:bodyPr/>
        <a:lstStyle/>
        <a:p>
          <a:endParaRPr lang="en-US"/>
        </a:p>
      </dgm:t>
    </dgm:pt>
    <dgm:pt modelId="{10CD1457-85E4-4195-8FD0-7EC2A802BF67}" type="pres">
      <dgm:prSet presAssocID="{63EB43A7-88FD-4F34-9BED-45A3AF8B976F}" presName="linear" presStyleCnt="0">
        <dgm:presLayoutVars>
          <dgm:animLvl val="lvl"/>
          <dgm:resizeHandles val="exact"/>
        </dgm:presLayoutVars>
      </dgm:prSet>
      <dgm:spPr/>
    </dgm:pt>
    <dgm:pt modelId="{F89D12CD-B87E-4745-B6C4-81D41F432784}" type="pres">
      <dgm:prSet presAssocID="{269E90A6-07AD-460C-854A-E87C5AD80E1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2A791C1-CCC3-4912-B8C3-80497DAF405C}" type="pres">
      <dgm:prSet presAssocID="{750D5487-A985-49F1-940F-998352AE1AED}" presName="spacer" presStyleCnt="0"/>
      <dgm:spPr/>
    </dgm:pt>
    <dgm:pt modelId="{D5B2C21B-3140-449F-B2AE-89B0DFA942A4}" type="pres">
      <dgm:prSet presAssocID="{2ACFD8FE-FF6F-452E-B1AE-C7487D3B9A2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63A4766-C995-488A-A341-29B89F17F4F7}" srcId="{63EB43A7-88FD-4F34-9BED-45A3AF8B976F}" destId="{269E90A6-07AD-460C-854A-E87C5AD80E12}" srcOrd="0" destOrd="0" parTransId="{30E759E8-8612-4660-87E0-668143A1F9FD}" sibTransId="{750D5487-A985-49F1-940F-998352AE1AED}"/>
    <dgm:cxn modelId="{FD845F7C-CC95-4B84-ABE7-F9A4E3FC2629}" type="presOf" srcId="{63EB43A7-88FD-4F34-9BED-45A3AF8B976F}" destId="{10CD1457-85E4-4195-8FD0-7EC2A802BF67}" srcOrd="0" destOrd="0" presId="urn:microsoft.com/office/officeart/2005/8/layout/vList2"/>
    <dgm:cxn modelId="{65ABF384-084A-49B8-AC1E-7DA53D8AAE76}" type="presOf" srcId="{2ACFD8FE-FF6F-452E-B1AE-C7487D3B9A2C}" destId="{D5B2C21B-3140-449F-B2AE-89B0DFA942A4}" srcOrd="0" destOrd="0" presId="urn:microsoft.com/office/officeart/2005/8/layout/vList2"/>
    <dgm:cxn modelId="{A938AC91-8EC0-4D60-8479-EFB21257F0F9}" type="presOf" srcId="{269E90A6-07AD-460C-854A-E87C5AD80E12}" destId="{F89D12CD-B87E-4745-B6C4-81D41F432784}" srcOrd="0" destOrd="0" presId="urn:microsoft.com/office/officeart/2005/8/layout/vList2"/>
    <dgm:cxn modelId="{FF97ADB3-F0B7-4E12-969D-C884A73EF37A}" srcId="{63EB43A7-88FD-4F34-9BED-45A3AF8B976F}" destId="{2ACFD8FE-FF6F-452E-B1AE-C7487D3B9A2C}" srcOrd="1" destOrd="0" parTransId="{B75140C2-3553-4654-B7AE-43FD66D7A524}" sibTransId="{6F9D0A80-6769-4D76-8AFB-977A70216761}"/>
    <dgm:cxn modelId="{132217F6-2D26-4D92-ACC9-32641FFF2766}" type="presParOf" srcId="{10CD1457-85E4-4195-8FD0-7EC2A802BF67}" destId="{F89D12CD-B87E-4745-B6C4-81D41F432784}" srcOrd="0" destOrd="0" presId="urn:microsoft.com/office/officeart/2005/8/layout/vList2"/>
    <dgm:cxn modelId="{DEE6655F-6A09-43D5-AC2E-391D268CC11F}" type="presParOf" srcId="{10CD1457-85E4-4195-8FD0-7EC2A802BF67}" destId="{02A791C1-CCC3-4912-B8C3-80497DAF405C}" srcOrd="1" destOrd="0" presId="urn:microsoft.com/office/officeart/2005/8/layout/vList2"/>
    <dgm:cxn modelId="{1B72356A-2F07-4E37-B114-BD4810BF68A5}" type="presParOf" srcId="{10CD1457-85E4-4195-8FD0-7EC2A802BF67}" destId="{D5B2C21B-3140-449F-B2AE-89B0DFA942A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14FBE-1762-40D9-A1F7-0457B118A846}">
      <dsp:nvSpPr>
        <dsp:cNvPr id="0" name=""/>
        <dsp:cNvSpPr/>
      </dsp:nvSpPr>
      <dsp:spPr>
        <a:xfrm>
          <a:off x="807503" y="0"/>
          <a:ext cx="9151701" cy="4109365"/>
        </a:xfrm>
        <a:prstGeom prst="rightArrow">
          <a:avLst/>
        </a:prstGeom>
        <a:solidFill>
          <a:srgbClr val="A0BBD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FCE037-9826-4F03-8A87-F768B9639761}">
      <dsp:nvSpPr>
        <dsp:cNvPr id="0" name=""/>
        <dsp:cNvSpPr/>
      </dsp:nvSpPr>
      <dsp:spPr>
        <a:xfrm>
          <a:off x="3154" y="466486"/>
          <a:ext cx="1898894" cy="3176391"/>
        </a:xfrm>
        <a:prstGeom prst="roundRect">
          <a:avLst/>
        </a:prstGeom>
        <a:solidFill>
          <a:srgbClr val="CAD8CF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rgbClr val="365F91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Foundational/ Emerging</a:t>
          </a:r>
          <a:endParaRPr lang="en-GB" sz="1800" kern="1200" dirty="0">
            <a:solidFill>
              <a:srgbClr val="365F91"/>
            </a:solidFill>
            <a:latin typeface="Aptos" panose="02110004020202020204"/>
            <a:ea typeface="+mn-ea"/>
            <a:cs typeface="+mn-cs"/>
          </a:endParaRPr>
        </a:p>
      </dsp:txBody>
      <dsp:txXfrm>
        <a:off x="95850" y="559182"/>
        <a:ext cx="1713502" cy="2990999"/>
      </dsp:txXfrm>
    </dsp:sp>
    <dsp:sp modelId="{BFC89E3A-72A4-4107-A1EF-BBA4C04C8062}">
      <dsp:nvSpPr>
        <dsp:cNvPr id="0" name=""/>
        <dsp:cNvSpPr/>
      </dsp:nvSpPr>
      <dsp:spPr>
        <a:xfrm>
          <a:off x="2218530" y="498655"/>
          <a:ext cx="1898894" cy="3112054"/>
        </a:xfrm>
        <a:prstGeom prst="roundRect">
          <a:avLst/>
        </a:prstGeom>
        <a:solidFill>
          <a:srgbClr val="ABC1B2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rgbClr val="365F91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Developing / Consolidating</a:t>
          </a:r>
          <a:endParaRPr lang="en-GB" sz="180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2311226" y="591351"/>
        <a:ext cx="1713502" cy="2926662"/>
      </dsp:txXfrm>
    </dsp:sp>
    <dsp:sp modelId="{7B31FCF5-3273-4C13-A39C-90934C61AD6A}">
      <dsp:nvSpPr>
        <dsp:cNvPr id="0" name=""/>
        <dsp:cNvSpPr/>
      </dsp:nvSpPr>
      <dsp:spPr>
        <a:xfrm>
          <a:off x="4433906" y="482570"/>
          <a:ext cx="1898894" cy="3144223"/>
        </a:xfrm>
        <a:prstGeom prst="roundRect">
          <a:avLst/>
        </a:prstGeom>
        <a:solidFill>
          <a:srgbClr val="90AE9A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ysClr val="window" lastClr="FFFFFF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Established / Resilient</a:t>
          </a:r>
          <a:endParaRPr lang="en-GB" sz="180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526602" y="575266"/>
        <a:ext cx="1713502" cy="2958831"/>
      </dsp:txXfrm>
    </dsp:sp>
    <dsp:sp modelId="{E0193940-A6D2-4B1F-8110-30863218CC87}">
      <dsp:nvSpPr>
        <dsp:cNvPr id="0" name=""/>
        <dsp:cNvSpPr/>
      </dsp:nvSpPr>
      <dsp:spPr>
        <a:xfrm>
          <a:off x="6649283" y="461128"/>
          <a:ext cx="1898894" cy="3187108"/>
        </a:xfrm>
        <a:prstGeom prst="roundRect">
          <a:avLst/>
        </a:prstGeom>
        <a:solidFill>
          <a:srgbClr val="FAAA8A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/>
            <a:t>Mature / Strengthening</a:t>
          </a:r>
          <a:br>
            <a:rPr lang="en-GB" sz="1800" kern="1200"/>
          </a:br>
          <a:endParaRPr lang="en-GB" sz="1800" kern="1200" dirty="0">
            <a:solidFill>
              <a:srgbClr val="365F91"/>
            </a:solidFill>
            <a:latin typeface="Aptos" panose="02110004020202020204"/>
            <a:ea typeface="+mn-ea"/>
            <a:cs typeface="+mn-cs"/>
          </a:endParaRPr>
        </a:p>
      </dsp:txBody>
      <dsp:txXfrm>
        <a:off x="6741979" y="553824"/>
        <a:ext cx="1713502" cy="3001716"/>
      </dsp:txXfrm>
    </dsp:sp>
    <dsp:sp modelId="{73038D43-F8F7-4C4B-92A7-C6BFD88E002B}">
      <dsp:nvSpPr>
        <dsp:cNvPr id="0" name=""/>
        <dsp:cNvSpPr/>
      </dsp:nvSpPr>
      <dsp:spPr>
        <a:xfrm>
          <a:off x="8864659" y="437047"/>
          <a:ext cx="1898894" cy="3235270"/>
        </a:xfrm>
        <a:prstGeom prst="roundRect">
          <a:avLst/>
        </a:prstGeom>
        <a:solidFill>
          <a:srgbClr val="F8804F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/>
            <a:t>Strategic / Sector-Leading</a:t>
          </a:r>
          <a:endParaRPr lang="en-GB" sz="180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8957355" y="529743"/>
        <a:ext cx="1713502" cy="30498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3F4D8-FF42-4A79-ABAF-8D1D3D37D498}">
      <dsp:nvSpPr>
        <dsp:cNvPr id="0" name=""/>
        <dsp:cNvSpPr/>
      </dsp:nvSpPr>
      <dsp:spPr>
        <a:xfrm>
          <a:off x="0" y="103649"/>
          <a:ext cx="5811128" cy="1034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Not isolated issues: a systemic </a:t>
          </a:r>
          <a:r>
            <a:rPr lang="en-US" sz="2600" kern="1200"/>
            <a:t>and structural </a:t>
          </a:r>
          <a:r>
            <a:rPr lang="en-US" sz="2600" kern="1200" dirty="0"/>
            <a:t>workforce deficit</a:t>
          </a:r>
        </a:p>
      </dsp:txBody>
      <dsp:txXfrm>
        <a:off x="50489" y="154138"/>
        <a:ext cx="5710150" cy="933302"/>
      </dsp:txXfrm>
    </dsp:sp>
    <dsp:sp modelId="{0B91203A-CAF0-4FA2-93FF-0E66087D8C87}">
      <dsp:nvSpPr>
        <dsp:cNvPr id="0" name=""/>
        <dsp:cNvSpPr/>
      </dsp:nvSpPr>
      <dsp:spPr>
        <a:xfrm>
          <a:off x="0" y="1212809"/>
          <a:ext cx="5811128" cy="1034280"/>
        </a:xfrm>
        <a:prstGeom prst="roundRect">
          <a:avLst/>
        </a:prstGeom>
        <a:solidFill>
          <a:schemeClr val="accent5">
            <a:hueOff val="-1476703"/>
            <a:satOff val="-7635"/>
            <a:lumOff val="1083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Risks: loss of expertise, hollowing out, advice deserts</a:t>
          </a:r>
        </a:p>
      </dsp:txBody>
      <dsp:txXfrm>
        <a:off x="50489" y="1263298"/>
        <a:ext cx="5710150" cy="933302"/>
      </dsp:txXfrm>
    </dsp:sp>
    <dsp:sp modelId="{A0801190-48EA-4FF9-A34F-C29A912D1FF3}">
      <dsp:nvSpPr>
        <dsp:cNvPr id="0" name=""/>
        <dsp:cNvSpPr/>
      </dsp:nvSpPr>
      <dsp:spPr>
        <a:xfrm>
          <a:off x="0" y="2321969"/>
          <a:ext cx="5811128" cy="1034280"/>
        </a:xfrm>
        <a:prstGeom prst="roundRect">
          <a:avLst/>
        </a:prstGeom>
        <a:solidFill>
          <a:schemeClr val="accent5">
            <a:hueOff val="-2953406"/>
            <a:satOff val="-15270"/>
            <a:lumOff val="2166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Opportunity: align with GLA, MoJ, ICBs</a:t>
          </a:r>
          <a:r>
            <a:rPr lang="en-GB" sz="2600" kern="1200"/>
            <a:t> etc</a:t>
          </a:r>
          <a:endParaRPr lang="en-US" sz="2600" kern="1200"/>
        </a:p>
      </dsp:txBody>
      <dsp:txXfrm>
        <a:off x="50489" y="2372458"/>
        <a:ext cx="5710150" cy="933302"/>
      </dsp:txXfrm>
    </dsp:sp>
    <dsp:sp modelId="{AF033FAE-D08A-4A14-BFC2-659ED071258C}">
      <dsp:nvSpPr>
        <dsp:cNvPr id="0" name=""/>
        <dsp:cNvSpPr/>
      </dsp:nvSpPr>
      <dsp:spPr>
        <a:xfrm>
          <a:off x="0" y="3431129"/>
          <a:ext cx="5811128" cy="1034280"/>
        </a:xfrm>
        <a:prstGeom prst="roundRect">
          <a:avLst/>
        </a:prstGeom>
        <a:solidFill>
          <a:schemeClr val="accent5">
            <a:hueOff val="-4430109"/>
            <a:satOff val="-22906"/>
            <a:lumOff val="3250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365F91"/>
              </a:solidFill>
            </a:rPr>
            <a:t>Build a sustainable, skilled, diverse workforce</a:t>
          </a:r>
        </a:p>
      </dsp:txBody>
      <dsp:txXfrm>
        <a:off x="50489" y="3481618"/>
        <a:ext cx="5710150" cy="933302"/>
      </dsp:txXfrm>
    </dsp:sp>
    <dsp:sp modelId="{1AE26654-00D6-4271-85F2-BD8B081F33B4}">
      <dsp:nvSpPr>
        <dsp:cNvPr id="0" name=""/>
        <dsp:cNvSpPr/>
      </dsp:nvSpPr>
      <dsp:spPr>
        <a:xfrm>
          <a:off x="0" y="4540289"/>
          <a:ext cx="5811128" cy="1034280"/>
        </a:xfrm>
        <a:prstGeom prst="roundRect">
          <a:avLst/>
        </a:prstGeom>
        <a:solidFill>
          <a:schemeClr val="accent5">
            <a:hueOff val="-5906812"/>
            <a:satOff val="-30541"/>
            <a:lumOff val="4333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365F91"/>
              </a:solidFill>
            </a:rPr>
            <a:t>What’s different this time? Multi-funder interest, better understanding</a:t>
          </a:r>
        </a:p>
      </dsp:txBody>
      <dsp:txXfrm>
        <a:off x="50489" y="4590778"/>
        <a:ext cx="5710150" cy="9333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9ADD0-B90C-4BED-8E74-711BA23449C5}">
      <dsp:nvSpPr>
        <dsp:cNvPr id="0" name=""/>
        <dsp:cNvSpPr/>
      </dsp:nvSpPr>
      <dsp:spPr>
        <a:xfrm>
          <a:off x="0" y="693"/>
          <a:ext cx="581112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907129-2275-4B09-9D68-1F4FE64BCB27}">
      <dsp:nvSpPr>
        <dsp:cNvPr id="0" name=""/>
        <dsp:cNvSpPr/>
      </dsp:nvSpPr>
      <dsp:spPr>
        <a:xfrm>
          <a:off x="0" y="693"/>
          <a:ext cx="5811128" cy="1135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Immediate: traineeships, apprenticeships, wellbeing, bursaries</a:t>
          </a:r>
        </a:p>
      </dsp:txBody>
      <dsp:txXfrm>
        <a:off x="0" y="693"/>
        <a:ext cx="5811128" cy="1135366"/>
      </dsp:txXfrm>
    </dsp:sp>
    <dsp:sp modelId="{734EFBF9-9850-4FC5-9120-412BB5D0F634}">
      <dsp:nvSpPr>
        <dsp:cNvPr id="0" name=""/>
        <dsp:cNvSpPr/>
      </dsp:nvSpPr>
      <dsp:spPr>
        <a:xfrm>
          <a:off x="0" y="1136059"/>
          <a:ext cx="5811128" cy="0"/>
        </a:xfrm>
        <a:prstGeom prst="line">
          <a:avLst/>
        </a:prstGeom>
        <a:solidFill>
          <a:schemeClr val="accent2">
            <a:hueOff val="1539059"/>
            <a:satOff val="-17652"/>
            <a:lumOff val="4461"/>
            <a:alphaOff val="0"/>
          </a:schemeClr>
        </a:solidFill>
        <a:ln w="19050" cap="flat" cmpd="sng" algn="ctr">
          <a:solidFill>
            <a:schemeClr val="accent2">
              <a:hueOff val="1539059"/>
              <a:satOff val="-17652"/>
              <a:lumOff val="44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12707-F1FC-47B2-80E9-F48E92C03244}">
      <dsp:nvSpPr>
        <dsp:cNvPr id="0" name=""/>
        <dsp:cNvSpPr/>
      </dsp:nvSpPr>
      <dsp:spPr>
        <a:xfrm>
          <a:off x="0" y="1136059"/>
          <a:ext cx="5811128" cy="1135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Short-term: locum pools, leadership development</a:t>
          </a:r>
        </a:p>
      </dsp:txBody>
      <dsp:txXfrm>
        <a:off x="0" y="1136059"/>
        <a:ext cx="5811128" cy="1135366"/>
      </dsp:txXfrm>
    </dsp:sp>
    <dsp:sp modelId="{1C6D3057-2806-4DE6-93A3-075A74A2D6DC}">
      <dsp:nvSpPr>
        <dsp:cNvPr id="0" name=""/>
        <dsp:cNvSpPr/>
      </dsp:nvSpPr>
      <dsp:spPr>
        <a:xfrm>
          <a:off x="0" y="2271426"/>
          <a:ext cx="5811128" cy="0"/>
        </a:xfrm>
        <a:prstGeom prst="line">
          <a:avLst/>
        </a:prstGeom>
        <a:solidFill>
          <a:schemeClr val="accent2">
            <a:hueOff val="3078119"/>
            <a:satOff val="-35304"/>
            <a:lumOff val="8922"/>
            <a:alphaOff val="0"/>
          </a:schemeClr>
        </a:solidFill>
        <a:ln w="19050" cap="flat" cmpd="sng" algn="ctr">
          <a:solidFill>
            <a:schemeClr val="accent2">
              <a:hueOff val="3078119"/>
              <a:satOff val="-35304"/>
              <a:lumOff val="8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340691-BAD7-4D34-BD56-B4D3551B3B4E}">
      <dsp:nvSpPr>
        <dsp:cNvPr id="0" name=""/>
        <dsp:cNvSpPr/>
      </dsp:nvSpPr>
      <dsp:spPr>
        <a:xfrm>
          <a:off x="0" y="2271426"/>
          <a:ext cx="5811128" cy="1135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Long-term: London Advice Workforce Hub / Skills Academy</a:t>
          </a:r>
        </a:p>
      </dsp:txBody>
      <dsp:txXfrm>
        <a:off x="0" y="2271426"/>
        <a:ext cx="5811128" cy="1135366"/>
      </dsp:txXfrm>
    </dsp:sp>
    <dsp:sp modelId="{FC42FFC5-CFB3-4AA2-B266-6BEB3BB2BF17}">
      <dsp:nvSpPr>
        <dsp:cNvPr id="0" name=""/>
        <dsp:cNvSpPr/>
      </dsp:nvSpPr>
      <dsp:spPr>
        <a:xfrm>
          <a:off x="0" y="3406792"/>
          <a:ext cx="5811128" cy="0"/>
        </a:xfrm>
        <a:prstGeom prst="line">
          <a:avLst/>
        </a:prstGeom>
        <a:solidFill>
          <a:schemeClr val="accent2">
            <a:hueOff val="4617178"/>
            <a:satOff val="-52957"/>
            <a:lumOff val="13382"/>
            <a:alphaOff val="0"/>
          </a:schemeClr>
        </a:solidFill>
        <a:ln w="19050" cap="flat" cmpd="sng" algn="ctr">
          <a:solidFill>
            <a:schemeClr val="accent2">
              <a:hueOff val="4617178"/>
              <a:satOff val="-52957"/>
              <a:lumOff val="133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7C264-64EB-42DB-8098-B72BF8BE72A9}">
      <dsp:nvSpPr>
        <dsp:cNvPr id="0" name=""/>
        <dsp:cNvSpPr/>
      </dsp:nvSpPr>
      <dsp:spPr>
        <a:xfrm>
          <a:off x="0" y="3406792"/>
          <a:ext cx="5811128" cy="1135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Shared recruitment and supervision infrastructure</a:t>
          </a:r>
        </a:p>
      </dsp:txBody>
      <dsp:txXfrm>
        <a:off x="0" y="3406792"/>
        <a:ext cx="5811128" cy="1135366"/>
      </dsp:txXfrm>
    </dsp:sp>
    <dsp:sp modelId="{90A85B32-11F1-4721-BC49-5313DB340A89}">
      <dsp:nvSpPr>
        <dsp:cNvPr id="0" name=""/>
        <dsp:cNvSpPr/>
      </dsp:nvSpPr>
      <dsp:spPr>
        <a:xfrm>
          <a:off x="0" y="4542159"/>
          <a:ext cx="5811128" cy="0"/>
        </a:xfrm>
        <a:prstGeom prst="line">
          <a:avLst/>
        </a:prstGeom>
        <a:solidFill>
          <a:schemeClr val="accent2">
            <a:hueOff val="6156238"/>
            <a:satOff val="-70609"/>
            <a:lumOff val="17843"/>
            <a:alphaOff val="0"/>
          </a:schemeClr>
        </a:solidFill>
        <a:ln w="19050" cap="flat" cmpd="sng" algn="ctr">
          <a:solidFill>
            <a:schemeClr val="accent2">
              <a:hueOff val="6156238"/>
              <a:satOff val="-70609"/>
              <a:lumOff val="1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4DDB58-832B-4EEB-8F58-8D90806D0705}">
      <dsp:nvSpPr>
        <dsp:cNvPr id="0" name=""/>
        <dsp:cNvSpPr/>
      </dsp:nvSpPr>
      <dsp:spPr>
        <a:xfrm>
          <a:off x="0" y="4542159"/>
          <a:ext cx="5811128" cy="1135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Sustainable workforce funding: </a:t>
          </a:r>
          <a:r>
            <a:rPr lang="en-US" sz="2700" kern="1200"/>
            <a:t>Full cost recovery funding models</a:t>
          </a:r>
        </a:p>
      </dsp:txBody>
      <dsp:txXfrm>
        <a:off x="0" y="4542159"/>
        <a:ext cx="5811128" cy="11353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D12CD-B87E-4745-B6C4-81D41F432784}">
      <dsp:nvSpPr>
        <dsp:cNvPr id="0" name=""/>
        <dsp:cNvSpPr/>
      </dsp:nvSpPr>
      <dsp:spPr>
        <a:xfrm>
          <a:off x="0" y="17609"/>
          <a:ext cx="5811128" cy="27495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Full report launching early 2026</a:t>
          </a:r>
        </a:p>
      </dsp:txBody>
      <dsp:txXfrm>
        <a:off x="134220" y="151829"/>
        <a:ext cx="5542688" cy="2481060"/>
      </dsp:txXfrm>
    </dsp:sp>
    <dsp:sp modelId="{D5B2C21B-3140-449F-B2AE-89B0DFA942A4}">
      <dsp:nvSpPr>
        <dsp:cNvPr id="0" name=""/>
        <dsp:cNvSpPr/>
      </dsp:nvSpPr>
      <dsp:spPr>
        <a:xfrm>
          <a:off x="0" y="2911109"/>
          <a:ext cx="5811128" cy="27495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>
              <a:solidFill>
                <a:srgbClr val="365F91"/>
              </a:solidFill>
            </a:rPr>
            <a:t>Feedback and reflections from SCARE welcome.</a:t>
          </a:r>
        </a:p>
      </dsp:txBody>
      <dsp:txXfrm>
        <a:off x="134220" y="3045329"/>
        <a:ext cx="5542688" cy="2481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84632"/>
            <a:ext cx="6081713" cy="3566160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FFFFFF"/>
                </a:solidFill>
              </a:rPr>
              <a:t>Building the Workforce Capacity of London’s Advice Sector: Emerging Findings</a:t>
            </a: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ASA SCARE Conference 2025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Phil Jew</a:t>
            </a:r>
          </a:p>
        </p:txBody>
      </p:sp>
      <p:pic>
        <p:nvPicPr>
          <p:cNvPr id="5" name="Picture 4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8B3B5B96-CDDF-FF5B-5B83-3AE38C509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484" y="283464"/>
            <a:ext cx="2882259" cy="2904040"/>
          </a:xfrm>
          <a:prstGeom prst="rect">
            <a:avLst/>
          </a:prstGeom>
        </p:spPr>
      </p:pic>
      <p:sp>
        <p:nvSpPr>
          <p:cNvPr id="14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4252192"/>
            <a:ext cx="4056549" cy="18288"/>
          </a:xfrm>
          <a:custGeom>
            <a:avLst/>
            <a:gdLst>
              <a:gd name="csX0" fmla="*/ 0 w 4056549"/>
              <a:gd name="csY0" fmla="*/ 0 h 18288"/>
              <a:gd name="csX1" fmla="*/ 676092 w 4056549"/>
              <a:gd name="csY1" fmla="*/ 0 h 18288"/>
              <a:gd name="csX2" fmla="*/ 1271052 w 4056549"/>
              <a:gd name="csY2" fmla="*/ 0 h 18288"/>
              <a:gd name="csX3" fmla="*/ 1947144 w 4056549"/>
              <a:gd name="csY3" fmla="*/ 0 h 18288"/>
              <a:gd name="csX4" fmla="*/ 2501539 w 4056549"/>
              <a:gd name="csY4" fmla="*/ 0 h 18288"/>
              <a:gd name="csX5" fmla="*/ 3137065 w 4056549"/>
              <a:gd name="csY5" fmla="*/ 0 h 18288"/>
              <a:gd name="csX6" fmla="*/ 4056549 w 4056549"/>
              <a:gd name="csY6" fmla="*/ 0 h 18288"/>
              <a:gd name="csX7" fmla="*/ 4056549 w 4056549"/>
              <a:gd name="csY7" fmla="*/ 18288 h 18288"/>
              <a:gd name="csX8" fmla="*/ 3380458 w 4056549"/>
              <a:gd name="csY8" fmla="*/ 18288 h 18288"/>
              <a:gd name="csX9" fmla="*/ 2663801 w 4056549"/>
              <a:gd name="csY9" fmla="*/ 18288 h 18288"/>
              <a:gd name="csX10" fmla="*/ 2068840 w 4056549"/>
              <a:gd name="csY10" fmla="*/ 18288 h 18288"/>
              <a:gd name="csX11" fmla="*/ 1311618 w 4056549"/>
              <a:gd name="csY11" fmla="*/ 18288 h 18288"/>
              <a:gd name="csX12" fmla="*/ 716657 w 4056549"/>
              <a:gd name="csY12" fmla="*/ 18288 h 18288"/>
              <a:gd name="csX13" fmla="*/ 0 w 4056549"/>
              <a:gd name="csY13" fmla="*/ 18288 h 18288"/>
              <a:gd name="csX14" fmla="*/ 0 w 4056549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FD30D47-EB39-0103-92AF-2B1D70F33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7654" y="3724754"/>
            <a:ext cx="3931920" cy="23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GB" sz="5400">
                <a:solidFill>
                  <a:srgbClr val="FFFFFF"/>
                </a:solidFill>
              </a:rPr>
              <a:t>Structural deficit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A3B0600-E49F-EF04-876A-FDFF242BDB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1591656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FADB6DD3-CB6C-0035-B283-A755FDA999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9334" y="5340848"/>
            <a:ext cx="1356221" cy="13664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44D8B62-F76E-9C37-E455-B401BBA40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969" y="5441852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GB" sz="5400">
                <a:solidFill>
                  <a:srgbClr val="FFFFFF"/>
                </a:solidFill>
              </a:rPr>
              <a:t>Emerging solutions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907CF3-26E8-BC1A-CC13-81712234D3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5183397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48EC0F80-F814-3812-D92C-C8CB5E67D0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9334" y="5340848"/>
            <a:ext cx="1356221" cy="13664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E0C1E71-84B8-388A-C24D-DB7403D8C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969" y="5441852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GB" sz="5400">
                <a:solidFill>
                  <a:srgbClr val="FFFFFF"/>
                </a:solidFill>
              </a:rPr>
              <a:t>Thank you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E10F315-D321-7EBC-4D80-AB94DB54D8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258050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5690ECA4-BA33-3D91-B4A3-D71576A127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9334" y="5340848"/>
            <a:ext cx="1356221" cy="13664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FE451A5-4AA5-C6D1-2D59-9818F19B7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969" y="5441852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Why this matters – and why now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dirty="0"/>
              <a:t>Workforce capacity now the biggest limiter of service capacity</a:t>
            </a:r>
          </a:p>
          <a:p>
            <a:r>
              <a:rPr lang="en-US" dirty="0"/>
              <a:t>Systemic pressures: recruitment, retention, training, supervision</a:t>
            </a:r>
          </a:p>
          <a:p>
            <a:r>
              <a:rPr lang="en-US" dirty="0"/>
              <a:t>Rising demand for advice</a:t>
            </a:r>
          </a:p>
          <a:p>
            <a:r>
              <a:rPr lang="en-US" dirty="0"/>
              <a:t>Small and equity-led organisations most affected</a:t>
            </a:r>
          </a:p>
        </p:txBody>
      </p:sp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8C320C69-D77C-A2C0-1EAF-97DAFEBAF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89" y="5328322"/>
            <a:ext cx="1356221" cy="136647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EEA9AAB-3540-4A80-7802-8BA956D94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324" y="5429326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/>
              <a:t>What we did</a:t>
            </a:r>
          </a:p>
        </p:txBody>
      </p:sp>
      <p:sp>
        <p:nvSpPr>
          <p:cNvPr id="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dirty="0"/>
              <a:t>Mixed-methods review (Apr–Sept 2025)</a:t>
            </a:r>
          </a:p>
          <a:p>
            <a:r>
              <a:rPr lang="en-US" dirty="0"/>
              <a:t>60+ interviews, call for evidence, conference discussions, focus group</a:t>
            </a:r>
          </a:p>
          <a:p>
            <a:r>
              <a:rPr lang="en-US" dirty="0"/>
              <a:t>Case studies across London</a:t>
            </a:r>
          </a:p>
          <a:p>
            <a:r>
              <a:rPr lang="en-US" dirty="0"/>
              <a:t>Focus on 5 areas: recruitment, retention, training, peer support, supervision</a:t>
            </a:r>
          </a:p>
        </p:txBody>
      </p:sp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142436F2-623D-6995-E37A-57468D7F5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89" y="5328322"/>
            <a:ext cx="1356221" cy="136647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7264674-2405-2608-BFF2-32FF526EC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324" y="5429326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GB" sz="5400">
                <a:solidFill>
                  <a:srgbClr val="FFFFFF"/>
                </a:solidFill>
              </a:rPr>
              <a:t>Emerging findings: Recruitment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dirty="0"/>
              <a:t>Pipeline collapse and lack of visible entry routes</a:t>
            </a:r>
          </a:p>
          <a:p>
            <a:r>
              <a:rPr lang="en-US" dirty="0"/>
              <a:t>Grow-your-own models working but fragile</a:t>
            </a:r>
          </a:p>
          <a:p>
            <a:r>
              <a:rPr lang="en-US" dirty="0"/>
              <a:t>Costs high; reach limited; fewer qualified applicants</a:t>
            </a:r>
          </a:p>
          <a:p>
            <a:r>
              <a:rPr lang="en-US" dirty="0"/>
              <a:t>Need for sector-wide recruitment marketing</a:t>
            </a:r>
          </a:p>
        </p:txBody>
      </p:sp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65D1CD3B-A710-9D4F-473F-19C16334A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89" y="5328322"/>
            <a:ext cx="1356221" cy="136647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2ADAC99-1509-C4D8-3894-0C17E0A11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324" y="5429326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GB" sz="5400">
                <a:solidFill>
                  <a:srgbClr val="FFFFFF"/>
                </a:solidFill>
              </a:rPr>
              <a:t>Emerging findings: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dirty="0"/>
              <a:t>Burnout, caseload pressures, moral dissonance</a:t>
            </a:r>
          </a:p>
          <a:p>
            <a:r>
              <a:rPr lang="en-US" dirty="0"/>
              <a:t>Short-term funding → instability and churn</a:t>
            </a:r>
          </a:p>
          <a:p>
            <a:r>
              <a:rPr lang="en-US" dirty="0"/>
              <a:t>Mid-career fragility especially acute</a:t>
            </a:r>
          </a:p>
          <a:p>
            <a:r>
              <a:rPr lang="en-US" dirty="0"/>
              <a:t>Need for wellbeing, leadership, stability</a:t>
            </a:r>
          </a:p>
        </p:txBody>
      </p:sp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3C5998DA-C67E-08F5-1E6E-82E93527D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89" y="5328322"/>
            <a:ext cx="1356221" cy="136647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B7F9629-4FE1-67B9-3397-0D14E4C02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324" y="5429326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GB" sz="4600">
                <a:solidFill>
                  <a:srgbClr val="FFFFFF"/>
                </a:solidFill>
              </a:rPr>
              <a:t>Emerging findings: Training &amp;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dirty="0"/>
              <a:t>Fragmented, costly, hard to navigate</a:t>
            </a:r>
          </a:p>
          <a:p>
            <a:r>
              <a:rPr lang="en-US" dirty="0"/>
              <a:t>Few clear pathways; supervisory &amp; leadership gaps</a:t>
            </a:r>
          </a:p>
          <a:p>
            <a:r>
              <a:rPr lang="en-US" dirty="0"/>
              <a:t>Need coordinated training strategy and funded access</a:t>
            </a:r>
          </a:p>
        </p:txBody>
      </p:sp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A38EFA33-C225-35F3-5DB4-01E18DA43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89" y="5328322"/>
            <a:ext cx="1356221" cy="136647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297880A-CE40-747F-E465-863A617E0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324" y="5429326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GB" sz="5400">
                <a:solidFill>
                  <a:srgbClr val="FFFFFF"/>
                </a:solidFill>
              </a:rPr>
              <a:t>Emerging findings: Peer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dirty="0"/>
              <a:t>Highly valued but fragile under workload pressures</a:t>
            </a:r>
          </a:p>
          <a:p>
            <a:r>
              <a:rPr lang="en-US" dirty="0"/>
              <a:t>Uneven access: smallest services at highest risk</a:t>
            </a:r>
          </a:p>
          <a:p>
            <a:r>
              <a:rPr lang="en-US" dirty="0"/>
              <a:t>Facilitated groups (AWDF pilots) show strong results</a:t>
            </a:r>
          </a:p>
          <a:p>
            <a:r>
              <a:rPr lang="en-US" dirty="0"/>
              <a:t>Peer support should be treated as infrastructure</a:t>
            </a:r>
          </a:p>
        </p:txBody>
      </p:sp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5D78E2F2-D15D-1355-A9AC-3F2880DF6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89" y="5328322"/>
            <a:ext cx="1356221" cy="136647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56ECD58-BD61-B4C8-7913-D12B1C3E1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324" y="5429326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GB" sz="5400">
                <a:solidFill>
                  <a:srgbClr val="FFFFFF"/>
                </a:solidFill>
              </a:rPr>
              <a:t>Emerging findings: Supervision &amp; IFR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dirty="0"/>
              <a:t>Supervisors overstretched and undertrained</a:t>
            </a:r>
          </a:p>
          <a:p>
            <a:r>
              <a:rPr lang="en-US" dirty="0"/>
              <a:t>IFR difficult for complex cases; inconsistent capacity</a:t>
            </a:r>
          </a:p>
          <a:p>
            <a:r>
              <a:rPr lang="en-US" dirty="0"/>
              <a:t>Supervisors often lack supervision themselves</a:t>
            </a:r>
          </a:p>
          <a:p>
            <a:r>
              <a:rPr lang="en-US" dirty="0"/>
              <a:t>Need pooled models and funded supervision time</a:t>
            </a:r>
          </a:p>
        </p:txBody>
      </p:sp>
      <p:pic>
        <p:nvPicPr>
          <p:cNvPr id="4" name="Picture 3" descr="A yellow circle with red text&#10;&#10;AI-generated content may be incorrect.">
            <a:extLst>
              <a:ext uri="{FF2B5EF4-FFF2-40B4-BE49-F238E27FC236}">
                <a16:creationId xmlns:a16="http://schemas.microsoft.com/office/drawing/2014/main" id="{C285FE7A-4C02-F02B-9635-12F12D9CC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89" y="5328322"/>
            <a:ext cx="1356221" cy="136647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F55348F-973A-B969-1538-D213531B1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324" y="5429326"/>
            <a:ext cx="1872665" cy="112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7A64C-667D-64A1-4652-831AFF484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10ACE44-F686-0E92-6516-62D71EF56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2EA6D4-6353-982E-6976-8CB8CC009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DAD813-3972-0A64-B29A-7FB5DA74C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861110" cy="1348065"/>
          </a:xfrm>
        </p:spPr>
        <p:txBody>
          <a:bodyPr>
            <a:normAutofit fontScale="90000"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Emerging findings: Stages of development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5BFE2D5-E114-2CC5-33A0-2E84EB7EF9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2207555"/>
              </p:ext>
            </p:extLst>
          </p:nvPr>
        </p:nvGraphicFramePr>
        <p:xfrm>
          <a:off x="711122" y="2347414"/>
          <a:ext cx="10766708" cy="4109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7593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F5496"/>
      </a:dk1>
      <a:lt1>
        <a:srgbClr val="FFFFFF"/>
      </a:lt1>
      <a:dk2>
        <a:srgbClr val="C8D6EE"/>
      </a:dk2>
      <a:lt2>
        <a:srgbClr val="C7DBC7"/>
      </a:lt2>
      <a:accent1>
        <a:srgbClr val="2F5496"/>
      </a:accent1>
      <a:accent2>
        <a:srgbClr val="F8804F"/>
      </a:accent2>
      <a:accent3>
        <a:srgbClr val="C7DBC7"/>
      </a:accent3>
      <a:accent4>
        <a:srgbClr val="C8D6EE"/>
      </a:accent4>
      <a:accent5>
        <a:srgbClr val="2F5496"/>
      </a:accent5>
      <a:accent6>
        <a:srgbClr val="C7DBC7"/>
      </a:accent6>
      <a:hlink>
        <a:srgbClr val="F8804F"/>
      </a:hlink>
      <a:folHlink>
        <a:srgbClr val="B2B2B2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C2EC6895424E438A216350A03DEE0D" ma:contentTypeVersion="11" ma:contentTypeDescription="Create a new document." ma:contentTypeScope="" ma:versionID="eb74fcd0d9653b6d76af5b21ae910154">
  <xsd:schema xmlns:xsd="http://www.w3.org/2001/XMLSchema" xmlns:xs="http://www.w3.org/2001/XMLSchema" xmlns:p="http://schemas.microsoft.com/office/2006/metadata/properties" xmlns:ns2="dc253bf0-be9c-4d91-a8da-806b039279ba" xmlns:ns3="a236b24e-c91b-4c75-bf25-ca2822d72a16" targetNamespace="http://schemas.microsoft.com/office/2006/metadata/properties" ma:root="true" ma:fieldsID="b034ac702f771f18f2041c132711e936" ns2:_="" ns3:_="">
    <xsd:import namespace="dc253bf0-be9c-4d91-a8da-806b039279ba"/>
    <xsd:import namespace="a236b24e-c91b-4c75-bf25-ca2822d72a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53bf0-be9c-4d91-a8da-806b039279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69c7b76-87c3-48a9-9dd9-961e8f825d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36b24e-c91b-4c75-bf25-ca2822d72a1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4c9daaf-6e24-4969-9b20-b98058c6a72a}" ma:internalName="TaxCatchAll" ma:showField="CatchAllData" ma:web="a236b24e-c91b-4c75-bf25-ca2822d72a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253bf0-be9c-4d91-a8da-806b039279ba">
      <Terms xmlns="http://schemas.microsoft.com/office/infopath/2007/PartnerControls"/>
    </lcf76f155ced4ddcb4097134ff3c332f>
    <TaxCatchAll xmlns="a236b24e-c91b-4c75-bf25-ca2822d72a16" xsi:nil="true"/>
  </documentManagement>
</p:properties>
</file>

<file path=customXml/itemProps1.xml><?xml version="1.0" encoding="utf-8"?>
<ds:datastoreItem xmlns:ds="http://schemas.openxmlformats.org/officeDocument/2006/customXml" ds:itemID="{EA80CF6C-4CD3-4C87-BF09-AA8F303DEB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376765-FCD1-4E4E-A3C7-D0352868FA9C}">
  <ds:schemaRefs>
    <ds:schemaRef ds:uri="a236b24e-c91b-4c75-bf25-ca2822d72a16"/>
    <ds:schemaRef ds:uri="dc253bf0-be9c-4d91-a8da-806b039279b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CCF998D-13EA-460F-BC55-25BD926AFD33}">
  <ds:schemaRefs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a236b24e-c91b-4c75-bf25-ca2822d72a16"/>
    <ds:schemaRef ds:uri="dc253bf0-be9c-4d91-a8da-806b039279b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380</Words>
  <Application>Microsoft Office PowerPoint</Application>
  <PresentationFormat>Widescreen</PresentationFormat>
  <Paragraphs>63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Building the Workforce Capacity of London’s Advice Sector: Emerging Findings  ASA SCARE Conference 2025 Phil Jew</vt:lpstr>
      <vt:lpstr>Why this matters – and why now</vt:lpstr>
      <vt:lpstr>What we did</vt:lpstr>
      <vt:lpstr>Emerging findings: Recruitment</vt:lpstr>
      <vt:lpstr>Emerging findings: Retention</vt:lpstr>
      <vt:lpstr>Emerging findings: Training &amp; development</vt:lpstr>
      <vt:lpstr>Emerging findings: Peer support</vt:lpstr>
      <vt:lpstr>Emerging findings: Supervision &amp; IFR</vt:lpstr>
      <vt:lpstr>Emerging findings: Stages of development</vt:lpstr>
      <vt:lpstr>Structural deficit</vt:lpstr>
      <vt:lpstr>Emerging solutions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 Jew</dc:creator>
  <cp:lastModifiedBy>Phil Jew</cp:lastModifiedBy>
  <cp:revision>48</cp:revision>
  <dcterms:created xsi:type="dcterms:W3CDTF">2025-03-18T11:31:08Z</dcterms:created>
  <dcterms:modified xsi:type="dcterms:W3CDTF">2025-12-15T14:48:08Z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0x010100F1C2EC6895424E438A216350A03DEE0D</vt:lpwstr>
  </property>
  <property fmtid="{D5CDD505-2E9C-101B-9397-08002B2CF9AE}" pid="3" name="MediaServiceImageTags">
    <vt:lpwstr/>
  </property>
</Properties>
</file>