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7" r:id="rId3"/>
    <p:sldId id="257" r:id="rId4"/>
    <p:sldId id="309" r:id="rId5"/>
    <p:sldId id="308" r:id="rId6"/>
    <p:sldId id="310" r:id="rId7"/>
    <p:sldId id="311" r:id="rId8"/>
    <p:sldId id="313" r:id="rId9"/>
    <p:sldId id="283" r:id="rId10"/>
    <p:sldId id="284" r:id="rId11"/>
    <p:sldId id="314" r:id="rId12"/>
    <p:sldId id="285" r:id="rId13"/>
    <p:sldId id="315" r:id="rId14"/>
    <p:sldId id="31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tiff"/><Relationship Id="rId2" Type="http://schemas.openxmlformats.org/officeDocument/2006/relationships/hyperlink" Target="https://policy.bristoluniversitypress.co.uk/the-legal-aid-marke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F2225-946A-914A-842A-89F490279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931" y="3431625"/>
            <a:ext cx="8029903" cy="2268559"/>
          </a:xfrm>
        </p:spPr>
        <p:txBody>
          <a:bodyPr>
            <a:normAutofit fontScale="90000"/>
          </a:bodyPr>
          <a:lstStyle/>
          <a:p>
            <a:r>
              <a:rPr lang="en-GB" dirty="0"/>
              <a:t>Access to legal advice: what do we know and how can we use it?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4DF0D7-F9CE-0C40-A05D-A287E563C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8234" y="1725089"/>
            <a:ext cx="5357600" cy="1160213"/>
          </a:xfrm>
        </p:spPr>
        <p:txBody>
          <a:bodyPr/>
          <a:lstStyle/>
          <a:p>
            <a:r>
              <a:rPr lang="en-GB" dirty="0"/>
              <a:t>Jo Wilding</a:t>
            </a:r>
          </a:p>
          <a:p>
            <a:r>
              <a:rPr lang="en-GB" dirty="0"/>
              <a:t>SCARE meeting 2025</a:t>
            </a:r>
          </a:p>
        </p:txBody>
      </p:sp>
    </p:spTree>
    <p:extLst>
      <p:ext uri="{BB962C8B-B14F-4D97-AF65-F5344CB8AC3E}">
        <p14:creationId xmlns:p14="http://schemas.microsoft.com/office/powerpoint/2010/main" val="26067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B5CD5F-CB9B-304C-8E7A-01C47FE08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585" y="0"/>
            <a:ext cx="610941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AC4646-B470-B34C-B3AC-56AED66B9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2" y="10510"/>
            <a:ext cx="605073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10F107-6F50-B74F-8821-2A81584739B8}"/>
              </a:ext>
            </a:extLst>
          </p:cNvPr>
          <p:cNvSpPr txBox="1"/>
          <p:nvPr/>
        </p:nvSpPr>
        <p:spPr>
          <a:xfrm>
            <a:off x="115614" y="105103"/>
            <a:ext cx="2144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Housing – Legal Help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C0853E-D8DC-2048-95B2-C6171CA46F33}"/>
              </a:ext>
            </a:extLst>
          </p:cNvPr>
          <p:cNvSpPr txBox="1"/>
          <p:nvPr/>
        </p:nvSpPr>
        <p:spPr>
          <a:xfrm>
            <a:off x="9606455" y="105103"/>
            <a:ext cx="2469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Housing – Civil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35423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DE99CA-E04A-1847-8F33-FC86F7CEB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302" y="0"/>
            <a:ext cx="586539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6AD084-4562-1741-B31F-4FBCD2FABA91}"/>
              </a:ext>
            </a:extLst>
          </p:cNvPr>
          <p:cNvSpPr/>
          <p:nvPr/>
        </p:nvSpPr>
        <p:spPr>
          <a:xfrm>
            <a:off x="0" y="123568"/>
            <a:ext cx="2903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Housing – </a:t>
            </a:r>
          </a:p>
          <a:p>
            <a:endParaRPr lang="en-US" sz="3200" dirty="0"/>
          </a:p>
          <a:p>
            <a:r>
              <a:rPr lang="en-US" sz="3200" dirty="0"/>
              <a:t>Legal Help</a:t>
            </a:r>
          </a:p>
          <a:p>
            <a:endParaRPr lang="en-US" sz="3200" dirty="0"/>
          </a:p>
          <a:p>
            <a:r>
              <a:rPr lang="en-US" sz="3200" dirty="0"/>
              <a:t>Distance from legal aid layer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A7BE09-D807-1A45-B59B-E5170BAB50EF}"/>
              </a:ext>
            </a:extLst>
          </p:cNvPr>
          <p:cNvSpPr/>
          <p:nvPr/>
        </p:nvSpPr>
        <p:spPr>
          <a:xfrm>
            <a:off x="9181070" y="210065"/>
            <a:ext cx="271848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White dot = provider office</a:t>
            </a:r>
          </a:p>
          <a:p>
            <a:endParaRPr lang="en-US" sz="2200" dirty="0"/>
          </a:p>
          <a:p>
            <a:r>
              <a:rPr lang="en-US" sz="2200" dirty="0"/>
              <a:t>Red dot = provider office – dormant contract</a:t>
            </a:r>
          </a:p>
          <a:p>
            <a:endParaRPr lang="en-US" sz="2200" dirty="0"/>
          </a:p>
          <a:p>
            <a:r>
              <a:rPr lang="en-US" sz="2200" dirty="0"/>
              <a:t>Patches = most deprived 20% on IMD</a:t>
            </a:r>
          </a:p>
          <a:p>
            <a:endParaRPr lang="en-US" sz="2200" dirty="0"/>
          </a:p>
          <a:p>
            <a:r>
              <a:rPr lang="en-US" sz="2200" dirty="0"/>
              <a:t>Orange patches = further than average from provider office</a:t>
            </a:r>
          </a:p>
          <a:p>
            <a:endParaRPr lang="en-US" sz="2200" dirty="0"/>
          </a:p>
          <a:p>
            <a:r>
              <a:rPr lang="en-US" sz="2200" dirty="0"/>
              <a:t>Blue patches = closer than average to provider office</a:t>
            </a:r>
          </a:p>
        </p:txBody>
      </p:sp>
    </p:spTree>
    <p:extLst>
      <p:ext uri="{BB962C8B-B14F-4D97-AF65-F5344CB8AC3E}">
        <p14:creationId xmlns:p14="http://schemas.microsoft.com/office/powerpoint/2010/main" val="1089944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964F27-6937-104E-9543-BA116B75C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277" y="0"/>
            <a:ext cx="9981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1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D78FF-DB7B-264B-9153-DBE165D2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IMD for England,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0EF0A-B61D-FE4C-9E99-AE5EBBD42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Takes account of housing cost </a:t>
            </a:r>
            <a:r>
              <a:rPr lang="en-GB" sz="2400" dirty="0">
                <a:sym typeface="Wingdings" pitchFamily="2" charset="2"/>
              </a:rPr>
              <a:t> new areas of severe deprivation.</a:t>
            </a:r>
            <a:endParaRPr lang="en-GB" sz="2400" dirty="0"/>
          </a:p>
          <a:p>
            <a:r>
              <a:rPr lang="en-GB" sz="2400" dirty="0"/>
              <a:t>73 areas where at least 99% of children deprived.</a:t>
            </a:r>
          </a:p>
          <a:p>
            <a:r>
              <a:rPr lang="en-GB" sz="2400" dirty="0"/>
              <a:t>Advice as anti poverty strategy?</a:t>
            </a:r>
          </a:p>
        </p:txBody>
      </p:sp>
    </p:spTree>
    <p:extLst>
      <p:ext uri="{BB962C8B-B14F-4D97-AF65-F5344CB8AC3E}">
        <p14:creationId xmlns:p14="http://schemas.microsoft.com/office/powerpoint/2010/main" val="71546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741EE-6B8E-3F45-8FA5-8FF62308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0476E-60C8-7344-9094-A6583FED9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do you find and use research evidence?</a:t>
            </a:r>
          </a:p>
          <a:p>
            <a:r>
              <a:rPr lang="en-GB" dirty="0"/>
              <a:t>What have we got in un-analysed data? (Funding / membership applications?)</a:t>
            </a:r>
          </a:p>
          <a:p>
            <a:r>
              <a:rPr lang="en-GB" dirty="0"/>
              <a:t>MoJ interest in legal support. What do </a:t>
            </a:r>
            <a:r>
              <a:rPr lang="en-GB" u="sng" dirty="0"/>
              <a:t>we</a:t>
            </a:r>
            <a:r>
              <a:rPr lang="en-GB" dirty="0"/>
              <a:t> want that to mean?</a:t>
            </a:r>
          </a:p>
          <a:p>
            <a:r>
              <a:rPr lang="en-GB" dirty="0"/>
              <a:t>How do we quantify unmet need?</a:t>
            </a:r>
          </a:p>
          <a:p>
            <a:r>
              <a:rPr lang="en-GB" dirty="0"/>
              <a:t>What (if anything) do you think we need to know about ‘</a:t>
            </a:r>
            <a:r>
              <a:rPr lang="en-GB" dirty="0" err="1"/>
              <a:t>philanthropisation</a:t>
            </a:r>
            <a:r>
              <a:rPr lang="en-GB" dirty="0"/>
              <a:t>’?</a:t>
            </a:r>
          </a:p>
        </p:txBody>
      </p:sp>
    </p:spTree>
    <p:extLst>
      <p:ext uri="{BB962C8B-B14F-4D97-AF65-F5344CB8AC3E}">
        <p14:creationId xmlns:p14="http://schemas.microsoft.com/office/powerpoint/2010/main" val="117306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>
            <a:hlinkClick r:id="rId2"/>
            <a:extLst>
              <a:ext uri="{FF2B5EF4-FFF2-40B4-BE49-F238E27FC236}">
                <a16:creationId xmlns:a16="http://schemas.microsoft.com/office/drawing/2014/main" id="{6883979C-4F02-0F42-B522-B7966347A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744870" cy="4110625"/>
          </a:xfrm>
          <a:prstGeom prst="rect">
            <a:avLst/>
          </a:prstGeom>
        </p:spPr>
      </p:pic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23FC7424-E6D0-4246-93AE-575EEE105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222" y="3055997"/>
            <a:ext cx="2950713" cy="3802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D0C28A-7384-C54B-A5FD-8BEC288FD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87" y="3258207"/>
            <a:ext cx="2610340" cy="3693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0525FB-B403-6B42-9C6E-D428FD550D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10625"/>
            <a:ext cx="4884222" cy="2747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B6C1B6-C79D-AC48-B963-723FBB37A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4535" y="1"/>
            <a:ext cx="4683681" cy="3313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6EB5FF-E7D3-9144-AC89-1E5944FCFE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4870" y="-1"/>
            <a:ext cx="2881279" cy="4110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E9DD4D-0988-174D-B81E-650FF84E5C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6237" y="0"/>
            <a:ext cx="2158298" cy="3055997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DA15F857-480A-7345-A2BE-D65253040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751" y="3055996"/>
            <a:ext cx="2950713" cy="38020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19419B-1526-0649-A4A1-8FEAD54D0D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6035" y="3203555"/>
            <a:ext cx="2610340" cy="369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9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FBED1-C7E0-EE42-A0E0-B18B18BB4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4E1AD-C988-3045-B461-D9708C501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Analysis of ATJF data – new insights?</a:t>
            </a:r>
          </a:p>
          <a:p>
            <a:r>
              <a:rPr lang="en-GB" sz="2400" dirty="0"/>
              <a:t>Mapping – immigration and asylum</a:t>
            </a:r>
          </a:p>
          <a:p>
            <a:r>
              <a:rPr lang="en-GB" sz="2400" dirty="0"/>
              <a:t>Mapping – social welfare law</a:t>
            </a:r>
          </a:p>
          <a:p>
            <a:r>
              <a:rPr lang="en-GB" sz="2400" dirty="0"/>
              <a:t>Value of mapping: what does it tell us?</a:t>
            </a:r>
          </a:p>
          <a:p>
            <a:r>
              <a:rPr lang="en-GB" sz="2400" dirty="0"/>
              <a:t>Where do local authorities fit in?</a:t>
            </a:r>
          </a:p>
          <a:p>
            <a:r>
              <a:rPr lang="en-GB" sz="2400" dirty="0"/>
              <a:t>Where do you find research and what’s useful?</a:t>
            </a:r>
          </a:p>
        </p:txBody>
      </p:sp>
    </p:spTree>
    <p:extLst>
      <p:ext uri="{BB962C8B-B14F-4D97-AF65-F5344CB8AC3E}">
        <p14:creationId xmlns:p14="http://schemas.microsoft.com/office/powerpoint/2010/main" val="3031969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C975E-9692-024F-B85D-840B51D55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to Justice Foundation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2688C-B53C-8E45-A137-1DC76C834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 grant rounds </a:t>
            </a:r>
          </a:p>
          <a:p>
            <a:r>
              <a:rPr lang="en-GB" dirty="0"/>
              <a:t>560 applications</a:t>
            </a:r>
          </a:p>
          <a:p>
            <a:r>
              <a:rPr lang="en-GB" dirty="0"/>
              <a:t>350 organisations</a:t>
            </a:r>
          </a:p>
          <a:p>
            <a:r>
              <a:rPr lang="en-GB" dirty="0"/>
              <a:t>17-month period</a:t>
            </a:r>
          </a:p>
          <a:p>
            <a:r>
              <a:rPr lang="en-GB" dirty="0"/>
              <a:t>Used like survey data</a:t>
            </a:r>
          </a:p>
          <a:p>
            <a:r>
              <a:rPr lang="en-GB" dirty="0"/>
              <a:t>Is this a useful research approach?</a:t>
            </a:r>
          </a:p>
          <a:p>
            <a:r>
              <a:rPr lang="en-GB" dirty="0"/>
              <a:t>What are the insights?</a:t>
            </a:r>
          </a:p>
        </p:txBody>
      </p:sp>
    </p:spTree>
    <p:extLst>
      <p:ext uri="{BB962C8B-B14F-4D97-AF65-F5344CB8AC3E}">
        <p14:creationId xmlns:p14="http://schemas.microsoft.com/office/powerpoint/2010/main" val="4008433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15FF3A8-5854-8B4F-82DC-D3A39B97F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186261"/>
              </p:ext>
            </p:extLst>
          </p:nvPr>
        </p:nvGraphicFramePr>
        <p:xfrm>
          <a:off x="1145628" y="231228"/>
          <a:ext cx="9175530" cy="6211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5106">
                  <a:extLst>
                    <a:ext uri="{9D8B030D-6E8A-4147-A177-3AD203B41FA5}">
                      <a16:colId xmlns:a16="http://schemas.microsoft.com/office/drawing/2014/main" val="109429053"/>
                    </a:ext>
                  </a:extLst>
                </a:gridCol>
                <a:gridCol w="1835106">
                  <a:extLst>
                    <a:ext uri="{9D8B030D-6E8A-4147-A177-3AD203B41FA5}">
                      <a16:colId xmlns:a16="http://schemas.microsoft.com/office/drawing/2014/main" val="4085671368"/>
                    </a:ext>
                  </a:extLst>
                </a:gridCol>
                <a:gridCol w="1835106">
                  <a:extLst>
                    <a:ext uri="{9D8B030D-6E8A-4147-A177-3AD203B41FA5}">
                      <a16:colId xmlns:a16="http://schemas.microsoft.com/office/drawing/2014/main" val="2126275333"/>
                    </a:ext>
                  </a:extLst>
                </a:gridCol>
                <a:gridCol w="1835106">
                  <a:extLst>
                    <a:ext uri="{9D8B030D-6E8A-4147-A177-3AD203B41FA5}">
                      <a16:colId xmlns:a16="http://schemas.microsoft.com/office/drawing/2014/main" val="3045622039"/>
                    </a:ext>
                  </a:extLst>
                </a:gridCol>
                <a:gridCol w="1835106">
                  <a:extLst>
                    <a:ext uri="{9D8B030D-6E8A-4147-A177-3AD203B41FA5}">
                      <a16:colId xmlns:a16="http://schemas.microsoft.com/office/drawing/2014/main" val="3436444715"/>
                    </a:ext>
                  </a:extLst>
                </a:gridCol>
              </a:tblGrid>
              <a:tr h="145546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Funding source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Number receiving (n=156)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Mean percentage of income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Median percentage of income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Maximum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2604072"/>
                  </a:ext>
                </a:extLst>
              </a:tr>
              <a:tr h="4613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Legal aid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44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16.8%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13.5%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61%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8120460"/>
                  </a:ext>
                </a:extLst>
              </a:tr>
              <a:tr h="145546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Local authority grants and contracts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123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30.5%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25.5%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97%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75746"/>
                  </a:ext>
                </a:extLst>
              </a:tr>
              <a:tr h="95838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Other contracts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61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25.4%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18.5%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75%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1102184"/>
                  </a:ext>
                </a:extLst>
              </a:tr>
              <a:tr h="95838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Other funders and trusts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154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48.3%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46.5%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100%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2337165"/>
                  </a:ext>
                </a:extLst>
              </a:tr>
              <a:tr h="4613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Earned income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88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10.8%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4%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70%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4132260"/>
                  </a:ext>
                </a:extLst>
              </a:tr>
              <a:tr h="4613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Other sources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113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9.4%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>
                          <a:effectLst/>
                        </a:rPr>
                        <a:t>3.8%</a:t>
                      </a:r>
                      <a:endParaRPr lang="en-GB" sz="18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kern="100" dirty="0">
                          <a:effectLst/>
                        </a:rPr>
                        <a:t>90.6%</a:t>
                      </a:r>
                      <a:endParaRPr lang="en-GB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695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15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5A2CA-5707-5341-A7FE-FFF05FBF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02FAE-207D-0848-93AA-6955CC0DF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5093D-FCD5-374A-A234-9695C7D80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526"/>
            <a:ext cx="11361683" cy="639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8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DCEE9-6C56-C34A-A1E5-D33C7F10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Immigration and asylum legal 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25DAE-A7DC-194D-9C35-136AA9548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57% deficit overall in asylum legal advice</a:t>
            </a:r>
          </a:p>
          <a:p>
            <a:r>
              <a:rPr lang="en-GB" dirty="0"/>
              <a:t>Now a deficit in every region of England and Wales</a:t>
            </a:r>
          </a:p>
          <a:p>
            <a:r>
              <a:rPr lang="en-GB" dirty="0"/>
              <a:t>Biggest deficits not necessarily where you’d expect</a:t>
            </a:r>
          </a:p>
          <a:p>
            <a:r>
              <a:rPr lang="en-GB" dirty="0"/>
              <a:t>Data not yet available for last year</a:t>
            </a:r>
          </a:p>
          <a:p>
            <a:r>
              <a:rPr lang="en-GB" dirty="0"/>
              <a:t>Middlesex Law Chambers – rise and fall</a:t>
            </a:r>
          </a:p>
          <a:p>
            <a:r>
              <a:rPr lang="en-GB" dirty="0"/>
              <a:t>50% fee uplift for Northern Ireland</a:t>
            </a:r>
          </a:p>
        </p:txBody>
      </p:sp>
    </p:spTree>
    <p:extLst>
      <p:ext uri="{BB962C8B-B14F-4D97-AF65-F5344CB8AC3E}">
        <p14:creationId xmlns:p14="http://schemas.microsoft.com/office/powerpoint/2010/main" val="78997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C955-1513-3148-B63E-0797EB29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Mapping: social welfare legal aid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02F6C-56C1-B144-B83E-72E418DD4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0D8643-68C3-5D47-B8BD-67BF05094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633" y="0"/>
            <a:ext cx="605073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8FB5A9-FAE1-374D-9D98-9C00C3478410}"/>
              </a:ext>
            </a:extLst>
          </p:cNvPr>
          <p:cNvSpPr txBox="1"/>
          <p:nvPr/>
        </p:nvSpPr>
        <p:spPr>
          <a:xfrm>
            <a:off x="73572" y="115614"/>
            <a:ext cx="29323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Housing – </a:t>
            </a:r>
          </a:p>
          <a:p>
            <a:endParaRPr lang="en-US" dirty="0"/>
          </a:p>
          <a:p>
            <a:r>
              <a:rPr lang="en-US" dirty="0"/>
              <a:t>Legal Help cases</a:t>
            </a:r>
          </a:p>
          <a:p>
            <a:endParaRPr lang="en-US" dirty="0"/>
          </a:p>
          <a:p>
            <a:r>
              <a:rPr lang="en-US" dirty="0"/>
              <a:t>2022-23</a:t>
            </a:r>
          </a:p>
          <a:p>
            <a:endParaRPr lang="en-US" dirty="0"/>
          </a:p>
          <a:p>
            <a:r>
              <a:rPr lang="en-US" dirty="0"/>
              <a:t>By procurement area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FC0A7-91AF-2948-B65C-FFB4C62E3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466" y="0"/>
            <a:ext cx="3549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24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8250</TotalTime>
  <Words>391</Words>
  <Application>Microsoft Macintosh PowerPoint</Application>
  <PresentationFormat>Widescreen</PresentationFormat>
  <Paragraphs>94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MS Shell Dlg 2</vt:lpstr>
      <vt:lpstr>Wingdings</vt:lpstr>
      <vt:lpstr>Wingdings 3</vt:lpstr>
      <vt:lpstr>Madison</vt:lpstr>
      <vt:lpstr>Access to legal advice: what do we know and how can we use it? </vt:lpstr>
      <vt:lpstr>PowerPoint Presentation</vt:lpstr>
      <vt:lpstr>Themes</vt:lpstr>
      <vt:lpstr>Access to Justice Foundation data</vt:lpstr>
      <vt:lpstr>PowerPoint Presentation</vt:lpstr>
      <vt:lpstr>PowerPoint Presentation</vt:lpstr>
      <vt:lpstr>Immigration and asylum legal advice</vt:lpstr>
      <vt:lpstr>Mapping: social welfare legal aid</vt:lpstr>
      <vt:lpstr>PowerPoint Presentation</vt:lpstr>
      <vt:lpstr>PowerPoint Presentation</vt:lpstr>
      <vt:lpstr>PowerPoint Presentation</vt:lpstr>
      <vt:lpstr>PowerPoint Presentation</vt:lpstr>
      <vt:lpstr>New IMD for England, 2025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to legal advice: what do we know and how can we use it? </dc:title>
  <dc:subject/>
  <dc:creator>Jo Wilding</dc:creator>
  <cp:keywords/>
  <dc:description/>
  <cp:lastModifiedBy>Jo Wilding</cp:lastModifiedBy>
  <cp:revision>3</cp:revision>
  <dcterms:created xsi:type="dcterms:W3CDTF">2025-11-14T18:07:20Z</dcterms:created>
  <dcterms:modified xsi:type="dcterms:W3CDTF">2025-11-20T11:37:22Z</dcterms:modified>
  <cp:category/>
</cp:coreProperties>
</file>