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756" r:id="rId1"/>
  </p:sldMasterIdLst>
  <p:notesMasterIdLst>
    <p:notesMasterId r:id="rId18"/>
  </p:notesMasterIdLst>
  <p:handoutMasterIdLst>
    <p:handoutMasterId r:id="rId19"/>
  </p:handoutMasterIdLst>
  <p:sldIdLst>
    <p:sldId id="1459" r:id="rId2"/>
    <p:sldId id="1447" r:id="rId3"/>
    <p:sldId id="1463" r:id="rId4"/>
    <p:sldId id="257" r:id="rId5"/>
    <p:sldId id="1453" r:id="rId6"/>
    <p:sldId id="1449" r:id="rId7"/>
    <p:sldId id="1462" r:id="rId8"/>
    <p:sldId id="1448" r:id="rId9"/>
    <p:sldId id="1455" r:id="rId10"/>
    <p:sldId id="1456" r:id="rId11"/>
    <p:sldId id="1457" r:id="rId12"/>
    <p:sldId id="1458" r:id="rId13"/>
    <p:sldId id="1450" r:id="rId14"/>
    <p:sldId id="1446" r:id="rId15"/>
    <p:sldId id="1460" r:id="rId16"/>
    <p:sldId id="1461" r:id="rId17"/>
  </p:sldIdLst>
  <p:sldSz cx="12192000" cy="6858000"/>
  <p:notesSz cx="7099300" cy="10234613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DF7CBF-5ED6-FDCC-0501-6C54783359BB}" name="Gareth Morgan" initials="GM" userId="Gareth Morgan" providerId="None"/>
  <p188:author id="{F58567C4-F444-A8D0-C189-D77A5CE777FB}" name="Enid Roberts" initials="ER" userId="f09eb51ade5e39d8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veWeb" initials="LiveWeb" lastIdx="1" clrIdx="0"/>
  <p:cmAuthor id="2" name="Gareth Morgan" initials="GM" lastIdx="1" clrIdx="1">
    <p:extLst>
      <p:ext uri="{19B8F6BF-5375-455C-9EA6-DF929625EA0E}">
        <p15:presenceInfo xmlns:p15="http://schemas.microsoft.com/office/powerpoint/2012/main" userId="Gareth Morg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37" autoAdjust="0"/>
    <p:restoredTop sz="70502" autoAdjust="0"/>
  </p:normalViewPr>
  <p:slideViewPr>
    <p:cSldViewPr>
      <p:cViewPr varScale="1">
        <p:scale>
          <a:sx n="65" d="100"/>
          <a:sy n="65" d="100"/>
        </p:scale>
        <p:origin x="2229" y="2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530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>
      <p:cViewPr varScale="1">
        <p:scale>
          <a:sx n="75" d="100"/>
          <a:sy n="75" d="100"/>
        </p:scale>
        <p:origin x="403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33626" cy="512460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>
              <a:defRPr sz="1200"/>
            </a:lvl1pPr>
          </a:lstStyle>
          <a:p>
            <a:r>
              <a:rPr lang="en-GB" b="1" dirty="0"/>
              <a:t>SCARE – Dabbling research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2153"/>
            <a:ext cx="3075981" cy="512460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>
              <a:defRPr sz="1200"/>
            </a:lvl1pPr>
          </a:lstStyle>
          <a:p>
            <a:r>
              <a:rPr lang="en-GB" dirty="0"/>
              <a:t>(c) Ferret Information Systems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682" y="9722153"/>
            <a:ext cx="3075981" cy="512460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r">
              <a:defRPr sz="1200"/>
            </a:lvl1pPr>
          </a:lstStyle>
          <a:p>
            <a:fld id="{7815E5DE-4F3A-486A-B3E8-8EBE4E96AE0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22225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20" rIns="99040" bIns="495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9040" tIns="49520" rIns="99040" bIns="495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FE80545-5CEC-4EE4-93C6-2399B80B74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54033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329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about potential take-up results often means producing figures based on the unrealistic expectation of 100% take-up. We know we’re never going to achieve that but it’s often the only metric we have to work with. Now, we have the data to compare with a much more realistic target; what if we did as well as the best performing area?</a:t>
            </a: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10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CDA94-E80E-0C01-A671-23148F52C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BE5EEB-2A4A-DB64-3134-FF2BE74C7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0D5E2D-54EC-29DE-DA48-7A409ED994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2F81D8C3-811C-3F74-9601-01FE0B5C72C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6EFD7-5357-F9F2-56DF-4A39BBBE5E4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3F3A0-01A3-1E87-35D2-49A2740FF10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25959-EBA8-C33F-6C54-03090E4E65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516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37773-AA1D-4842-A626-5652102600E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895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60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085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Worse in many English LAs, and with banded schemes often worse still.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9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Who pays and who gains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850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679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Now is the time to turn on the cameras and unmute, before we finish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Pensions &amp; People - Nawra Wolverhampton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05/06/2015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(c) Ferret Information Systems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E80545-5CEC-4EE4-93C6-2399B80B7436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587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3B8C-37C6-4208-A7C3-2F95559F9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2C0724-7ABB-4E5B-A104-5401A5772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687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1006A-8299-4FF5-988C-75819DC24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FC3C3-8F67-4A8E-91E9-14CC96915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84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2637-6F51-4F83-9E97-F064D06AA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75543-F211-418D-B9B4-4604BF024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702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91B9-B244-4579-8216-8A41AEAEC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DB025-B217-4724-A47C-0BBEEB213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02B65-3A41-40B7-B7F9-EF0BCF8CA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03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71D70-22EC-42AE-9836-CFD318CA6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62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71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E8A07-96D9-48ED-9E4B-3ACF853CC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59A4C-2969-489F-B885-ADBC5CD89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49DC5-95C7-4028-AFA9-941508C49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6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5ACB4-4A10-4076-9200-A9E42EE3B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22FBD8-8D51-4937-B904-D90748467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3C5B81-E8C0-4DF3-AD9C-58F88BD89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046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B3D48D-74F3-400C-AB55-598AFA874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C43D-5C3E-4FA7-8954-FFBE1D474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87A325E-ACD7-47CE-9E00-15086EC9EB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17" y="6128400"/>
            <a:ext cx="1895475" cy="781050"/>
          </a:xfrm>
          <a:prstGeom prst="rect">
            <a:avLst/>
          </a:prstGeom>
        </p:spPr>
      </p:pic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F8F109D2-F601-4D8D-9C75-8FC87D86CC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352" y="6176963"/>
            <a:ext cx="2421691" cy="73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8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2" r:id="rId5"/>
    <p:sldLayoutId id="2147483763" r:id="rId6"/>
    <p:sldLayoutId id="2147483764" r:id="rId7"/>
    <p:sldLayoutId id="214748376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enefitsinthefuture.com/changes-to-notional-pension-income-hitting-younger-pensioner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enefitsinthefuture.com/who-actually-gains-from-minimum-wage-increases-some-pre-budget-comment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FFBCBB-F20B-8F3C-1350-8C2E968942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Dabbling into </a:t>
            </a:r>
            <a:r>
              <a:rPr lang="en-GB" dirty="0" err="1"/>
              <a:t>Researc</a:t>
            </a:r>
            <a:br>
              <a:rPr lang="en-GB" dirty="0"/>
            </a:br>
            <a:r>
              <a:rPr lang="en-GB" sz="4400" dirty="0"/>
              <a:t>Three examples.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F66E9BA-91B1-E8CB-74DC-E5463FCD8B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Gareth Morgan </a:t>
            </a:r>
          </a:p>
          <a:p>
            <a:r>
              <a:rPr lang="en-GB" dirty="0"/>
              <a:t>Ferret</a:t>
            </a:r>
          </a:p>
        </p:txBody>
      </p:sp>
    </p:spTree>
    <p:extLst>
      <p:ext uri="{BB962C8B-B14F-4D97-AF65-F5344CB8AC3E}">
        <p14:creationId xmlns:p14="http://schemas.microsoft.com/office/powerpoint/2010/main" val="3691594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48C98-6142-9C67-1976-BD91B2963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Minimum wage increases - 2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21EEA1-DE12-D849-74D8-1B536C72B39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131060"/>
          <a:ext cx="4001655" cy="2595880"/>
        </p:xfrm>
        <a:graphic>
          <a:graphicData uri="http://schemas.openxmlformats.org/drawingml/2006/table">
            <a:tbl>
              <a:tblPr/>
              <a:tblGrid>
                <a:gridCol w="2472065">
                  <a:extLst>
                    <a:ext uri="{9D8B030D-6E8A-4147-A177-3AD203B41FA5}">
                      <a16:colId xmlns:a16="http://schemas.microsoft.com/office/drawing/2014/main" val="2996229723"/>
                    </a:ext>
                  </a:extLst>
                </a:gridCol>
                <a:gridCol w="1529590">
                  <a:extLst>
                    <a:ext uri="{9D8B030D-6E8A-4147-A177-3AD203B41FA5}">
                      <a16:colId xmlns:a16="http://schemas.microsoft.com/office/drawing/2014/main" val="42881357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dirty="0">
                          <a:effectLst/>
                        </a:rPr>
                        <a:t>HB &amp; CTR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 dirty="0">
                          <a:effectLst/>
                        </a:rPr>
                        <a:t>2026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34541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 dirty="0">
                          <a:effectLst/>
                        </a:rPr>
                        <a:t>Gross increase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£17.15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151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dirty="0">
                          <a:effectLst/>
                        </a:rPr>
                        <a:t>Net earnings increase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£12.35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14035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7633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HB Reduction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£8.03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2909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Typical CTR reduction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£2.47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2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Net Income increase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 dirty="0">
                          <a:effectLst/>
                        </a:rPr>
                        <a:t>£1.85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83010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8D3697C-41C8-B314-1588-C83D0FA5B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A741720-12F6-F75D-408B-DACE6DE8DC6D}"/>
              </a:ext>
            </a:extLst>
          </p:cNvPr>
          <p:cNvGraphicFramePr>
            <a:graphicFrameLocks noGrp="1"/>
          </p:cNvGraphicFramePr>
          <p:nvPr/>
        </p:nvGraphicFramePr>
        <p:xfrm>
          <a:off x="6368296" y="2131060"/>
          <a:ext cx="4783613" cy="2225040"/>
        </p:xfrm>
        <a:graphic>
          <a:graphicData uri="http://schemas.openxmlformats.org/drawingml/2006/table">
            <a:tbl>
              <a:tblPr/>
              <a:tblGrid>
                <a:gridCol w="2955128">
                  <a:extLst>
                    <a:ext uri="{9D8B030D-6E8A-4147-A177-3AD203B41FA5}">
                      <a16:colId xmlns:a16="http://schemas.microsoft.com/office/drawing/2014/main" val="2449511112"/>
                    </a:ext>
                  </a:extLst>
                </a:gridCol>
                <a:gridCol w="1828485">
                  <a:extLst>
                    <a:ext uri="{9D8B030D-6E8A-4147-A177-3AD203B41FA5}">
                      <a16:colId xmlns:a16="http://schemas.microsoft.com/office/drawing/2014/main" val="65155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dirty="0">
                          <a:effectLst/>
                        </a:rPr>
                        <a:t>UC &amp; CTR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 dirty="0">
                          <a:effectLst/>
                        </a:rPr>
                        <a:t>2026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489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Gross increase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£17.15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917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Net earnings increase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£12.35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53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UC Reduction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dirty="0">
                          <a:effectLst/>
                        </a:rPr>
                        <a:t>£6.79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212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CTR reduction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£2.47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461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Net Income increase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 dirty="0">
                          <a:effectLst/>
                        </a:rPr>
                        <a:t>£3.09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482347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DC2D33F3-F47C-0A3C-E19E-C34CA2C7A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2688" y="2056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2F2F2F"/>
                </a:solidFill>
                <a:effectLst/>
                <a:latin typeface="Lato" panose="020F050202020403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34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4B05F-F756-E237-02F8-753A167E8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Minimum wage increases - 3</a:t>
            </a: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26B217-6175-BE1F-7CF2-65ECCA538E2B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691121"/>
          <a:ext cx="5141136" cy="4617639"/>
        </p:xfrm>
        <a:graphic>
          <a:graphicData uri="http://schemas.openxmlformats.org/drawingml/2006/table">
            <a:tbl>
              <a:tblPr/>
              <a:tblGrid>
                <a:gridCol w="2297714">
                  <a:extLst>
                    <a:ext uri="{9D8B030D-6E8A-4147-A177-3AD203B41FA5}">
                      <a16:colId xmlns:a16="http://schemas.microsoft.com/office/drawing/2014/main" val="2479882952"/>
                    </a:ext>
                  </a:extLst>
                </a:gridCol>
                <a:gridCol w="1421711">
                  <a:extLst>
                    <a:ext uri="{9D8B030D-6E8A-4147-A177-3AD203B41FA5}">
                      <a16:colId xmlns:a16="http://schemas.microsoft.com/office/drawing/2014/main" val="483129797"/>
                    </a:ext>
                  </a:extLst>
                </a:gridCol>
                <a:gridCol w="1421711">
                  <a:extLst>
                    <a:ext uri="{9D8B030D-6E8A-4147-A177-3AD203B41FA5}">
                      <a16:colId xmlns:a16="http://schemas.microsoft.com/office/drawing/2014/main" val="737721883"/>
                    </a:ext>
                  </a:extLst>
                </a:gridCol>
              </a:tblGrid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 b="1">
                          <a:effectLst/>
                        </a:rPr>
                        <a:t>2025</a:t>
                      </a:r>
                      <a:endParaRPr lang="en-GB" sz="1600">
                        <a:effectLst/>
                      </a:endParaRP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 b="1">
                          <a:effectLst/>
                        </a:rPr>
                        <a:t>2026</a:t>
                      </a:r>
                      <a:endParaRPr lang="en-GB" sz="1600">
                        <a:effectLst/>
                      </a:endParaRP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837491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 b="1">
                          <a:effectLst/>
                        </a:rPr>
                        <a:t>Weekly Change</a:t>
                      </a:r>
                      <a:endParaRPr lang="en-GB" sz="1600">
                        <a:effectLst/>
                      </a:endParaRP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536587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Employer pays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£45.52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£19.72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643274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 b="1">
                          <a:effectLst/>
                        </a:rPr>
                        <a:t>Employee gets:</a:t>
                      </a:r>
                      <a:endParaRPr lang="en-GB" sz="1600">
                        <a:effectLst/>
                      </a:endParaRP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384672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No benefits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£18.87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£12.35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4979271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HB &amp; CTR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£2.83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£1.85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088075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UC &amp; CTR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£4.72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£3.09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702190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HB Only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£6.60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£4.32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7225585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 b="1">
                          <a:effectLst/>
                        </a:rPr>
                        <a:t>Government gets:</a:t>
                      </a:r>
                      <a:endParaRPr lang="en-GB" sz="1600">
                        <a:effectLst/>
                      </a:endParaRP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379999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No benefits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£26.66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£7.37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00822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HB &amp; CTR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£42.70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£17.87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88346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UC Only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£40.80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£16.64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6552796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HB Only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£37.62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sz="1600" dirty="0">
                          <a:effectLst/>
                        </a:rPr>
                        <a:t>£15.40</a:t>
                      </a:r>
                    </a:p>
                  </a:txBody>
                  <a:tcPr marL="82533" marR="82533" marT="41267" marB="4126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06128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D78B4AB-1339-BC16-042E-F7C0D73A9B31}"/>
              </a:ext>
            </a:extLst>
          </p:cNvPr>
          <p:cNvSpPr txBox="1"/>
          <p:nvPr/>
        </p:nvSpPr>
        <p:spPr>
          <a:xfrm>
            <a:off x="6600056" y="1772816"/>
            <a:ext cx="49685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Who pays and who gains?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2396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FF97D-6C5C-3F66-CF86-26A6B85E6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London Living Wage</a:t>
            </a: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012FA8-C05F-8E78-C93A-9283143733D0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690688"/>
          <a:ext cx="5695951" cy="3708400"/>
        </p:xfrm>
        <a:graphic>
          <a:graphicData uri="http://schemas.openxmlformats.org/drawingml/2006/table">
            <a:tbl>
              <a:tblPr/>
              <a:tblGrid>
                <a:gridCol w="2423809">
                  <a:extLst>
                    <a:ext uri="{9D8B030D-6E8A-4147-A177-3AD203B41FA5}">
                      <a16:colId xmlns:a16="http://schemas.microsoft.com/office/drawing/2014/main" val="3538980326"/>
                    </a:ext>
                  </a:extLst>
                </a:gridCol>
                <a:gridCol w="1726964">
                  <a:extLst>
                    <a:ext uri="{9D8B030D-6E8A-4147-A177-3AD203B41FA5}">
                      <a16:colId xmlns:a16="http://schemas.microsoft.com/office/drawing/2014/main" val="2808929157"/>
                    </a:ext>
                  </a:extLst>
                </a:gridCol>
                <a:gridCol w="1545178">
                  <a:extLst>
                    <a:ext uri="{9D8B030D-6E8A-4147-A177-3AD203B41FA5}">
                      <a16:colId xmlns:a16="http://schemas.microsoft.com/office/drawing/2014/main" val="1759649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LLW Annually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 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2026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1414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Employer pays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£1,988.35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776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Employee gets: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183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dirty="0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No benefits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£1,244.88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7505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HB &amp; CTR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£186.73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615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UC &amp; CTR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£311.22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253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Government gets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172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No benefits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£743.47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786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HB &amp; CTR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£1,801.62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005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UC &amp; CTR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dirty="0">
                          <a:effectLst/>
                        </a:rPr>
                        <a:t>£1,677.13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02126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7964DCC-38E5-1D56-C80A-F0C51FC72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2147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2F2F2F"/>
                </a:solidFill>
                <a:effectLst/>
                <a:latin typeface="Lato" panose="020F050202020403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368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4B494-D803-9943-E09A-6C9962910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Noticing these things – Who’s doing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B1755-B69E-ED3F-7AF7-D4D76AEB4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Research groups and think tanks</a:t>
            </a:r>
          </a:p>
          <a:p>
            <a:r>
              <a:rPr lang="en-GB" dirty="0"/>
              <a:t>Generally, look at effects on a macro basis</a:t>
            </a:r>
          </a:p>
          <a:p>
            <a:pPr lvl="1"/>
            <a:r>
              <a:rPr lang="en-GB" dirty="0"/>
              <a:t>Not individual impacts</a:t>
            </a:r>
          </a:p>
          <a:p>
            <a:r>
              <a:rPr lang="en-GB" dirty="0"/>
              <a:t>It’s the individual variations that matter to advisers not the national economic impact</a:t>
            </a:r>
          </a:p>
          <a:p>
            <a:r>
              <a:rPr lang="en-GB" dirty="0"/>
              <a:t>Local Authorities</a:t>
            </a:r>
          </a:p>
          <a:p>
            <a:pPr lvl="1"/>
            <a:r>
              <a:rPr lang="en-GB" dirty="0"/>
              <a:t>Targeting with their own data</a:t>
            </a:r>
          </a:p>
          <a:p>
            <a:r>
              <a:rPr lang="en-GB" dirty="0"/>
              <a:t>Who does this ‘looking’ systematically – or should?</a:t>
            </a:r>
          </a:p>
        </p:txBody>
      </p:sp>
    </p:spTree>
    <p:extLst>
      <p:ext uri="{BB962C8B-B14F-4D97-AF65-F5344CB8AC3E}">
        <p14:creationId xmlns:p14="http://schemas.microsoft.com/office/powerpoint/2010/main" val="313874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AE59C-750E-845D-6D68-D9738F282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there a way of systemising these?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6FE358-ABA4-BBA3-8160-002D143EA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 see lots of ‘that could be worth a look’ things</a:t>
            </a:r>
          </a:p>
          <a:p>
            <a:pPr lvl="1"/>
            <a:r>
              <a:rPr lang="en-GB" dirty="0"/>
              <a:t>As do we all</a:t>
            </a:r>
          </a:p>
          <a:p>
            <a:r>
              <a:rPr lang="en-GB" dirty="0"/>
              <a:t>I miss lots more</a:t>
            </a:r>
          </a:p>
          <a:p>
            <a:pPr lvl="1"/>
            <a:r>
              <a:rPr lang="en-GB" dirty="0"/>
              <a:t>As do we all</a:t>
            </a:r>
          </a:p>
          <a:p>
            <a:r>
              <a:rPr lang="en-GB" dirty="0"/>
              <a:t>Does it depend on ‘networking’ to know who’s interested in what?</a:t>
            </a:r>
          </a:p>
          <a:p>
            <a:r>
              <a:rPr lang="en-GB" dirty="0"/>
              <a:t>Could people add themselves to an informal topic interests </a:t>
            </a:r>
            <a:r>
              <a:rPr lang="en-GB" dirty="0" err="1"/>
              <a:t>list?s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905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1F4A4-C44B-2B9D-674A-02DF28670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It’s not just curiosity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81FE5-153C-AC4B-C734-9A5F78FEA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69768" cy="4351338"/>
          </a:xfrm>
        </p:spPr>
        <p:txBody>
          <a:bodyPr/>
          <a:lstStyle/>
          <a:p>
            <a:r>
              <a:rPr lang="en-GB" dirty="0"/>
              <a:t>Cherry picking the easier ones</a:t>
            </a:r>
          </a:p>
          <a:p>
            <a:r>
              <a:rPr lang="en-GB" dirty="0"/>
              <a:t>Illustrating training and reports</a:t>
            </a:r>
          </a:p>
          <a:p>
            <a:r>
              <a:rPr lang="en-GB" dirty="0"/>
              <a:t>Targeting campaign efforts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21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EDE66-3E23-4AD9-962F-DB947ADC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Campaigning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7C40E1E-9052-E730-5A80-777EB0C6CB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403811"/>
              </p:ext>
            </p:extLst>
          </p:nvPr>
        </p:nvGraphicFramePr>
        <p:xfrm>
          <a:off x="6744072" y="854472"/>
          <a:ext cx="4471618" cy="5149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1346">
                  <a:extLst>
                    <a:ext uri="{9D8B030D-6E8A-4147-A177-3AD203B41FA5}">
                      <a16:colId xmlns:a16="http://schemas.microsoft.com/office/drawing/2014/main" val="4150268536"/>
                    </a:ext>
                  </a:extLst>
                </a:gridCol>
                <a:gridCol w="1690272">
                  <a:extLst>
                    <a:ext uri="{9D8B030D-6E8A-4147-A177-3AD203B41FA5}">
                      <a16:colId xmlns:a16="http://schemas.microsoft.com/office/drawing/2014/main" val="529388020"/>
                    </a:ext>
                  </a:extLst>
                </a:gridCol>
              </a:tblGrid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 dirty="0">
                          <a:effectLst/>
                        </a:rPr>
                        <a:t>Blaenau Gwent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£130,827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479473962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Bridgend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£728,129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761805546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Caerphilly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£581,468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1900836593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Cardiff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£1,314,253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668561196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Carmarthenshire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£3,305,242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2921331424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 dirty="0">
                          <a:effectLst/>
                        </a:rPr>
                        <a:t>Ceredigion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£2,046,695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2309541261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Conwy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£2,159,386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06370565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Denbighshire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£1,269,837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1146910818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Flintshire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£1,257,868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2898472806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 dirty="0">
                          <a:effectLst/>
                        </a:rPr>
                        <a:t>Gwynedd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£2,324,179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961893045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Isle of Anglesey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£1,051,955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205658967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Merthyr Tydfil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£178,170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783760327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Monmouthshire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£1,505,357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480451708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Neath Port Talbot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£0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1847504596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Newport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£454,909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1268179964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Pembrokeshire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£2,766,644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137933589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Powys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£4,180,264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36439630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Rhondda Cynon Taf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£827,786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833222209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Swansea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£905,312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3455068403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Torfaen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£161,326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1305853225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Vale of Glamorgan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£1,544,635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2975589374"/>
                  </a:ext>
                </a:extLst>
              </a:tr>
              <a:tr h="2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>
                          <a:effectLst/>
                        </a:rPr>
                        <a:t>Wrexham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0" dirty="0">
                          <a:effectLst/>
                        </a:rPr>
                        <a:t>£814,968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3" marR="67813" marT="0" marB="0" anchor="b"/>
                </a:tc>
                <a:extLst>
                  <a:ext uri="{0D108BD9-81ED-4DB2-BD59-A6C34878D82A}">
                    <a16:rowId xmlns:a16="http://schemas.microsoft.com/office/drawing/2014/main" val="205252884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4B5DAC0-64C9-83D4-D2BD-4251A241DE8D}"/>
              </a:ext>
            </a:extLst>
          </p:cNvPr>
          <p:cNvSpPr txBox="1"/>
          <p:nvPr/>
        </p:nvSpPr>
        <p:spPr>
          <a:xfrm>
            <a:off x="866145" y="1495696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often talk about, ‘If we could get everyone to claim’</a:t>
            </a:r>
          </a:p>
          <a:p>
            <a:endParaRPr lang="en-GB" dirty="0"/>
          </a:p>
          <a:p>
            <a:r>
              <a:rPr lang="en-GB" dirty="0"/>
              <a:t>Unrealistic and a weak message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0D2EF-3881-E688-BE31-00144DE26CFD}"/>
              </a:ext>
            </a:extLst>
          </p:cNvPr>
          <p:cNvSpPr txBox="1"/>
          <p:nvPr/>
        </p:nvSpPr>
        <p:spPr>
          <a:xfrm>
            <a:off x="869681" y="4471736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And this is how much!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9D58E5-57E0-E70C-F860-387643FED2BB}"/>
              </a:ext>
            </a:extLst>
          </p:cNvPr>
          <p:cNvSpPr txBox="1"/>
          <p:nvPr/>
        </p:nvSpPr>
        <p:spPr>
          <a:xfrm>
            <a:off x="838200" y="3515644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Now we can go to local politicians in Wales and say ‘your pensioners are paying the price for the LA’s underperformance’…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B27C0D-C04E-6199-04A5-8D7B9CBFA128}"/>
              </a:ext>
            </a:extLst>
          </p:cNvPr>
          <p:cNvSpPr txBox="1"/>
          <p:nvPr/>
        </p:nvSpPr>
        <p:spPr>
          <a:xfrm>
            <a:off x="882113" y="484860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£29.5 million!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6D4C58-95BE-22FF-7684-0F50B625241E}"/>
              </a:ext>
            </a:extLst>
          </p:cNvPr>
          <p:cNvSpPr txBox="1"/>
          <p:nvPr/>
        </p:nvSpPr>
        <p:spPr>
          <a:xfrm>
            <a:off x="838200" y="5368355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could do the same for London Boroughs or English LAs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4D702A-F4DE-17CD-A489-27F39847859B}"/>
              </a:ext>
            </a:extLst>
          </p:cNvPr>
          <p:cNvSpPr txBox="1"/>
          <p:nvPr/>
        </p:nvSpPr>
        <p:spPr>
          <a:xfrm>
            <a:off x="866145" y="2782669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But say ‘If your LA did as well as the best in Wales’. That’s a target!</a:t>
            </a:r>
          </a:p>
        </p:txBody>
      </p:sp>
    </p:spTree>
    <p:extLst>
      <p:ext uri="{BB962C8B-B14F-4D97-AF65-F5344CB8AC3E}">
        <p14:creationId xmlns:p14="http://schemas.microsoft.com/office/powerpoint/2010/main" val="145860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28449F-7345-9CCC-3EC5-FC5A9CAE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Differences in Pension Credit take-up - DWP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5A7553-1AA2-B5DF-20B4-DFD116E0A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61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England – 63%</a:t>
            </a:r>
          </a:p>
          <a:p>
            <a:r>
              <a:rPr lang="en-GB" dirty="0"/>
              <a:t>Wales – 64%</a:t>
            </a:r>
          </a:p>
          <a:p>
            <a:r>
              <a:rPr lang="en-GB" dirty="0"/>
              <a:t>Scotland – 67%</a:t>
            </a:r>
          </a:p>
        </p:txBody>
      </p:sp>
    </p:spTree>
    <p:extLst>
      <p:ext uri="{BB962C8B-B14F-4D97-AF65-F5344CB8AC3E}">
        <p14:creationId xmlns:p14="http://schemas.microsoft.com/office/powerpoint/2010/main" val="2256264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C7B75-1197-9E88-2543-0DB9036C9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63E138-4FE8-1A6F-D5E6-EA6E5CAAE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A little more detail in the press release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EF4623-8FAC-3C69-65CB-FBC6A288F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61" y="1690688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England – 63%</a:t>
            </a:r>
          </a:p>
          <a:p>
            <a:r>
              <a:rPr lang="en-GB" dirty="0"/>
              <a:t>Wales – 64%</a:t>
            </a:r>
          </a:p>
          <a:p>
            <a:r>
              <a:rPr lang="en-GB" dirty="0"/>
              <a:t>Scotland – 67%</a:t>
            </a:r>
          </a:p>
          <a:p>
            <a:r>
              <a:rPr lang="en-GB" dirty="0"/>
              <a:t>North East – 71%</a:t>
            </a:r>
          </a:p>
          <a:p>
            <a:r>
              <a:rPr lang="en-GB" dirty="0"/>
              <a:t>North West – 67%</a:t>
            </a:r>
          </a:p>
          <a:p>
            <a:r>
              <a:rPr lang="en-GB" dirty="0"/>
              <a:t>Yorkshire and The Humber – 64%</a:t>
            </a:r>
          </a:p>
          <a:p>
            <a:r>
              <a:rPr lang="en-GB" dirty="0"/>
              <a:t>East Midlands – 61%</a:t>
            </a:r>
          </a:p>
          <a:p>
            <a:r>
              <a:rPr lang="en-GB" dirty="0"/>
              <a:t>West Midlands – 65%</a:t>
            </a:r>
          </a:p>
          <a:p>
            <a:r>
              <a:rPr lang="en-GB" dirty="0"/>
              <a:t>East of England – 58%</a:t>
            </a:r>
          </a:p>
          <a:p>
            <a:r>
              <a:rPr lang="en-GB" dirty="0"/>
              <a:t>London – 69%</a:t>
            </a:r>
          </a:p>
          <a:p>
            <a:r>
              <a:rPr lang="en-GB" dirty="0"/>
              <a:t>South East – 56%</a:t>
            </a:r>
          </a:p>
          <a:p>
            <a:r>
              <a:rPr lang="en-GB" dirty="0"/>
              <a:t>South West – 55%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99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POWER_USER_DATA_MAP" descr="{&quot;IsGrandientColor&quot;:true,&quot;GradientColor&quot;:&quot;#4472C4&quot;,&quot;IsRangesColor&quot;:false,&quot;RangesSettings&quot;:[{&quot;RangeColorHexa&quot;:&quot;#4472C4&quot;,&quot;ComparisonValue&quot;:0.7,&quot;RangeOperator&quot;:1,&quot;RangeComparison&quot;:0},{&quot;RangeColorHexa&quot;:&quot;#A5A5A5&quot;,&quot;ComparisonValue&quot;:0.65,&quot;RangeOperator&quot;:1,&quot;RangeComparison&quot;:0},{&quot;RangeColorHexa&quot;:&quot;#FFC000&quot;,&quot;ComparisonValue&quot;:0.6,&quot;RangeOperator&quot;:1,&quot;RangeComparison&quot;:0},{&quot;RangeColorHexa&quot;:&quot;#FFFF00&quot;,&quot;ComparisonValue&quot;:0.55,&quot;RangeOperator&quot;:1,&quot;RangeComparison&quot;:0},{&quot;RangeColorHexa&quot;:&quot;#70AD47&quot;,&quot;ComparisonValue&quot;:0.5,&quot;RangeOperator&quot;:1,&quot;RangeComparison&quot;:0},{&quot;RangeColorHexa&quot;:&quot;#86A4D8&quot;,&quot;ComparisonValue&quot;:0.49,&quot;RangeOperator&quot;:1,&quot;RangeComparison&quot;:0},{&quot;RangeColorHexa&quot;:&quot;#F3AB7A&quot;,&quot;ComparisonValue&quot;:0.49,&quot;RangeOperator&quot;:1,&quot;RangeComparison&quot;:0},{&quot;RangeColorHexa&quot;:&quot;#ED7D31&quot;,&quot;ComparisonValue&quot;:0.48871223151683807,&quot;RangeOperator&quot;:1,&quot;RangeComparison&quot;:0}],&quot;RangeName&quot;:&quot;POWER_USER_EXCEL_MAP_969FDB83_F26E_4D13_B55A_25E0A12FD236&quot;,&quot;Version&quot;:&quot;1.7.63.205&quot;}">
            <a:extLst>
              <a:ext uri="{FF2B5EF4-FFF2-40B4-BE49-F238E27FC236}">
                <a16:creationId xmlns:a16="http://schemas.microsoft.com/office/drawing/2014/main" id="{B8F76F39-0BAD-4B5E-BA51-A8FEF6C500DD}"/>
              </a:ext>
            </a:extLst>
          </p:cNvPr>
          <p:cNvGrpSpPr>
            <a:grpSpLocks noChangeAspect="1"/>
          </p:cNvGrpSpPr>
          <p:nvPr/>
        </p:nvGrpSpPr>
        <p:grpSpPr>
          <a:xfrm>
            <a:off x="407368" y="-747464"/>
            <a:ext cx="7448351" cy="7240761"/>
            <a:chOff x="-331302" y="-235881"/>
            <a:chExt cx="7448351" cy="7240761"/>
          </a:xfrm>
        </p:grpSpPr>
        <p:grpSp>
          <p:nvGrpSpPr>
            <p:cNvPr id="3" name="United_Kingdom_Wales">
              <a:extLst>
                <a:ext uri="{FF2B5EF4-FFF2-40B4-BE49-F238E27FC236}">
                  <a16:creationId xmlns:a16="http://schemas.microsoft.com/office/drawing/2014/main" id="{26AF5701-12B3-5A66-E8F6-9BF3BC7CE15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331302" y="317500"/>
              <a:ext cx="7448351" cy="6687380"/>
              <a:chOff x="-331302" y="317500"/>
              <a:chExt cx="7448351" cy="6687380"/>
            </a:xfrm>
          </p:grpSpPr>
          <p:grpSp>
            <p:nvGrpSpPr>
              <p:cNvPr id="5" name="Map">
                <a:extLst>
                  <a:ext uri="{FF2B5EF4-FFF2-40B4-BE49-F238E27FC236}">
                    <a16:creationId xmlns:a16="http://schemas.microsoft.com/office/drawing/2014/main" id="{21E03BC6-EC6D-9C00-3538-B6BAEF97A735}"/>
                  </a:ext>
                </a:extLst>
              </p:cNvPr>
              <p:cNvGrpSpPr/>
              <p:nvPr/>
            </p:nvGrpSpPr>
            <p:grpSpPr>
              <a:xfrm>
                <a:off x="57239" y="317500"/>
                <a:ext cx="5696141" cy="6528474"/>
                <a:chOff x="57239" y="317500"/>
                <a:chExt cx="5696141" cy="6528474"/>
              </a:xfrm>
            </p:grpSpPr>
            <p:sp>
              <p:nvSpPr>
                <p:cNvPr id="60" name="Monmouthshire" descr="{&quot;Key&quot;:&quot;monmouthshire&quot;,&quot;Name&quot;:&quot;Monmouthshire&quot;,&quot;Value&quot;:0.55249569707401,&quot;Formula&quot;:&quot;0.55249569707401&quot;,&quot;Text&quot;:&quot;55%&quot;}">
                  <a:extLst>
                    <a:ext uri="{FF2B5EF4-FFF2-40B4-BE49-F238E27FC236}">
                      <a16:creationId xmlns:a16="http://schemas.microsoft.com/office/drawing/2014/main" id="{5C10C312-AD76-FC29-A3E3-3DFC038432EA}"/>
                    </a:ext>
                  </a:extLst>
                </p:cNvPr>
                <p:cNvSpPr/>
                <p:nvPr/>
              </p:nvSpPr>
              <p:spPr>
                <a:xfrm>
                  <a:off x="4148306" y="5092547"/>
                  <a:ext cx="902152" cy="1240815"/>
                </a:xfrm>
                <a:custGeom>
                  <a:avLst/>
                  <a:gdLst>
                    <a:gd name="connsiteX0" fmla="*/ 118464 w 745580"/>
                    <a:gd name="connsiteY0" fmla="*/ 924 h 1025467"/>
                    <a:gd name="connsiteX1" fmla="*/ 152405 w 745580"/>
                    <a:gd name="connsiteY1" fmla="*/ 36715 h 1025467"/>
                    <a:gd name="connsiteX2" fmla="*/ 204819 w 745580"/>
                    <a:gd name="connsiteY2" fmla="*/ 123075 h 1025467"/>
                    <a:gd name="connsiteX3" fmla="*/ 260465 w 745580"/>
                    <a:gd name="connsiteY3" fmla="*/ 165793 h 1025467"/>
                    <a:gd name="connsiteX4" fmla="*/ 299256 w 745580"/>
                    <a:gd name="connsiteY4" fmla="*/ 180340 h 1025467"/>
                    <a:gd name="connsiteX5" fmla="*/ 378454 w 745580"/>
                    <a:gd name="connsiteY5" fmla="*/ 139007 h 1025467"/>
                    <a:gd name="connsiteX6" fmla="*/ 445183 w 745580"/>
                    <a:gd name="connsiteY6" fmla="*/ 136467 h 1025467"/>
                    <a:gd name="connsiteX7" fmla="*/ 440104 w 745580"/>
                    <a:gd name="connsiteY7" fmla="*/ 158865 h 1025467"/>
                    <a:gd name="connsiteX8" fmla="*/ 460422 w 745580"/>
                    <a:gd name="connsiteY8" fmla="*/ 165562 h 1025467"/>
                    <a:gd name="connsiteX9" fmla="*/ 488823 w 745580"/>
                    <a:gd name="connsiteY9" fmla="*/ 192347 h 1025467"/>
                    <a:gd name="connsiteX10" fmla="*/ 539620 w 745580"/>
                    <a:gd name="connsiteY10" fmla="*/ 239453 h 1025467"/>
                    <a:gd name="connsiteX11" fmla="*/ 570561 w 745580"/>
                    <a:gd name="connsiteY11" fmla="*/ 304800 h 1025467"/>
                    <a:gd name="connsiteX12" fmla="*/ 598268 w 745580"/>
                    <a:gd name="connsiteY12" fmla="*/ 342207 h 1025467"/>
                    <a:gd name="connsiteX13" fmla="*/ 640061 w 745580"/>
                    <a:gd name="connsiteY13" fmla="*/ 341053 h 1025467"/>
                    <a:gd name="connsiteX14" fmla="*/ 664536 w 745580"/>
                    <a:gd name="connsiteY14" fmla="*/ 356755 h 1025467"/>
                    <a:gd name="connsiteX15" fmla="*/ 713948 w 745580"/>
                    <a:gd name="connsiteY15" fmla="*/ 350751 h 1025467"/>
                    <a:gd name="connsiteX16" fmla="*/ 719951 w 745580"/>
                    <a:gd name="connsiteY16" fmla="*/ 378922 h 1025467"/>
                    <a:gd name="connsiteX17" fmla="*/ 721106 w 745580"/>
                    <a:gd name="connsiteY17" fmla="*/ 403167 h 1025467"/>
                    <a:gd name="connsiteX18" fmla="*/ 694321 w 745580"/>
                    <a:gd name="connsiteY18" fmla="*/ 432262 h 1025467"/>
                    <a:gd name="connsiteX19" fmla="*/ 707252 w 745580"/>
                    <a:gd name="connsiteY19" fmla="*/ 472671 h 1025467"/>
                    <a:gd name="connsiteX20" fmla="*/ 695245 w 745580"/>
                    <a:gd name="connsiteY20" fmla="*/ 503844 h 1025467"/>
                    <a:gd name="connsiteX21" fmla="*/ 726878 w 745580"/>
                    <a:gd name="connsiteY21" fmla="*/ 558338 h 1025467"/>
                    <a:gd name="connsiteX22" fmla="*/ 693398 w 745580"/>
                    <a:gd name="connsiteY22" fmla="*/ 592975 h 1025467"/>
                    <a:gd name="connsiteX23" fmla="*/ 694552 w 745580"/>
                    <a:gd name="connsiteY23" fmla="*/ 618605 h 1025467"/>
                    <a:gd name="connsiteX24" fmla="*/ 700094 w 745580"/>
                    <a:gd name="connsiteY24" fmla="*/ 642851 h 1025467"/>
                    <a:gd name="connsiteX25" fmla="*/ 699632 w 745580"/>
                    <a:gd name="connsiteY25" fmla="*/ 667789 h 1025467"/>
                    <a:gd name="connsiteX26" fmla="*/ 707483 w 745580"/>
                    <a:gd name="connsiteY26" fmla="*/ 695729 h 1025467"/>
                    <a:gd name="connsiteX27" fmla="*/ 704712 w 745580"/>
                    <a:gd name="connsiteY27" fmla="*/ 756458 h 1025467"/>
                    <a:gd name="connsiteX28" fmla="*/ 688318 w 745580"/>
                    <a:gd name="connsiteY28" fmla="*/ 763385 h 1025467"/>
                    <a:gd name="connsiteX29" fmla="*/ 684624 w 745580"/>
                    <a:gd name="connsiteY29" fmla="*/ 781858 h 1025467"/>
                    <a:gd name="connsiteX30" fmla="*/ 683008 w 745580"/>
                    <a:gd name="connsiteY30" fmla="*/ 798484 h 1025467"/>
                    <a:gd name="connsiteX31" fmla="*/ 706097 w 745580"/>
                    <a:gd name="connsiteY31" fmla="*/ 793865 h 1025467"/>
                    <a:gd name="connsiteX32" fmla="*/ 708175 w 745580"/>
                    <a:gd name="connsiteY32" fmla="*/ 841202 h 1025467"/>
                    <a:gd name="connsiteX33" fmla="*/ 722029 w 745580"/>
                    <a:gd name="connsiteY33" fmla="*/ 859444 h 1025467"/>
                    <a:gd name="connsiteX34" fmla="*/ 745581 w 745580"/>
                    <a:gd name="connsiteY34" fmla="*/ 894542 h 1025467"/>
                    <a:gd name="connsiteX35" fmla="*/ 745581 w 745580"/>
                    <a:gd name="connsiteY35" fmla="*/ 894542 h 1025467"/>
                    <a:gd name="connsiteX36" fmla="*/ 701479 w 745580"/>
                    <a:gd name="connsiteY36" fmla="*/ 916709 h 1025467"/>
                    <a:gd name="connsiteX37" fmla="*/ 674695 w 745580"/>
                    <a:gd name="connsiteY37" fmla="*/ 938415 h 1025467"/>
                    <a:gd name="connsiteX38" fmla="*/ 651605 w 745580"/>
                    <a:gd name="connsiteY38" fmla="*/ 969356 h 1025467"/>
                    <a:gd name="connsiteX39" fmla="*/ 613046 w 745580"/>
                    <a:gd name="connsiteY39" fmla="*/ 972127 h 1025467"/>
                    <a:gd name="connsiteX40" fmla="*/ 522534 w 745580"/>
                    <a:gd name="connsiteY40" fmla="*/ 1010458 h 1025467"/>
                    <a:gd name="connsiteX41" fmla="*/ 502908 w 745580"/>
                    <a:gd name="connsiteY41" fmla="*/ 1025467 h 1025467"/>
                    <a:gd name="connsiteX42" fmla="*/ 502908 w 745580"/>
                    <a:gd name="connsiteY42" fmla="*/ 1025467 h 1025467"/>
                    <a:gd name="connsiteX43" fmla="*/ 479818 w 745580"/>
                    <a:gd name="connsiteY43" fmla="*/ 986905 h 1025467"/>
                    <a:gd name="connsiteX44" fmla="*/ 455574 w 745580"/>
                    <a:gd name="connsiteY44" fmla="*/ 979747 h 1025467"/>
                    <a:gd name="connsiteX45" fmla="*/ 456035 w 745580"/>
                    <a:gd name="connsiteY45" fmla="*/ 962198 h 1025467"/>
                    <a:gd name="connsiteX46" fmla="*/ 457421 w 745580"/>
                    <a:gd name="connsiteY46" fmla="*/ 937722 h 1025467"/>
                    <a:gd name="connsiteX47" fmla="*/ 476123 w 745580"/>
                    <a:gd name="connsiteY47" fmla="*/ 914862 h 1025467"/>
                    <a:gd name="connsiteX48" fmla="*/ 505217 w 745580"/>
                    <a:gd name="connsiteY48" fmla="*/ 873298 h 1025467"/>
                    <a:gd name="connsiteX49" fmla="*/ 515607 w 745580"/>
                    <a:gd name="connsiteY49" fmla="*/ 851131 h 1025467"/>
                    <a:gd name="connsiteX50" fmla="*/ 474276 w 745580"/>
                    <a:gd name="connsiteY50" fmla="*/ 798715 h 1025467"/>
                    <a:gd name="connsiteX51" fmla="*/ 412396 w 745580"/>
                    <a:gd name="connsiteY51" fmla="*/ 816956 h 1025467"/>
                    <a:gd name="connsiteX52" fmla="*/ 383765 w 745580"/>
                    <a:gd name="connsiteY52" fmla="*/ 844896 h 1025467"/>
                    <a:gd name="connsiteX53" fmla="*/ 360675 w 745580"/>
                    <a:gd name="connsiteY53" fmla="*/ 851824 h 1025467"/>
                    <a:gd name="connsiteX54" fmla="*/ 320037 w 745580"/>
                    <a:gd name="connsiteY54" fmla="*/ 871220 h 1025467"/>
                    <a:gd name="connsiteX55" fmla="*/ 311263 w 745580"/>
                    <a:gd name="connsiteY55" fmla="*/ 854133 h 1025467"/>
                    <a:gd name="connsiteX56" fmla="*/ 290482 w 745580"/>
                    <a:gd name="connsiteY56" fmla="*/ 845127 h 1025467"/>
                    <a:gd name="connsiteX57" fmla="*/ 290482 w 745580"/>
                    <a:gd name="connsiteY57" fmla="*/ 845127 h 1025467"/>
                    <a:gd name="connsiteX58" fmla="*/ 286095 w 745580"/>
                    <a:gd name="connsiteY58" fmla="*/ 834044 h 1025467"/>
                    <a:gd name="connsiteX59" fmla="*/ 265776 w 745580"/>
                    <a:gd name="connsiteY59" fmla="*/ 816264 h 1025467"/>
                    <a:gd name="connsiteX60" fmla="*/ 258849 w 745580"/>
                    <a:gd name="connsiteY60" fmla="*/ 786245 h 1025467"/>
                    <a:gd name="connsiteX61" fmla="*/ 229987 w 745580"/>
                    <a:gd name="connsiteY61" fmla="*/ 734753 h 1025467"/>
                    <a:gd name="connsiteX62" fmla="*/ 256771 w 745580"/>
                    <a:gd name="connsiteY62" fmla="*/ 735215 h 1025467"/>
                    <a:gd name="connsiteX63" fmla="*/ 268316 w 745580"/>
                    <a:gd name="connsiteY63" fmla="*/ 713047 h 1025467"/>
                    <a:gd name="connsiteX64" fmla="*/ 273396 w 745580"/>
                    <a:gd name="connsiteY64" fmla="*/ 693420 h 1025467"/>
                    <a:gd name="connsiteX65" fmla="*/ 230911 w 745580"/>
                    <a:gd name="connsiteY65" fmla="*/ 682798 h 1025467"/>
                    <a:gd name="connsiteX66" fmla="*/ 253308 w 745580"/>
                    <a:gd name="connsiteY66" fmla="*/ 636616 h 1025467"/>
                    <a:gd name="connsiteX67" fmla="*/ 216826 w 745580"/>
                    <a:gd name="connsiteY67" fmla="*/ 627842 h 1025467"/>
                    <a:gd name="connsiteX68" fmla="*/ 187733 w 745580"/>
                    <a:gd name="connsiteY68" fmla="*/ 625071 h 1025467"/>
                    <a:gd name="connsiteX69" fmla="*/ 188195 w 745580"/>
                    <a:gd name="connsiteY69" fmla="*/ 573116 h 1025467"/>
                    <a:gd name="connsiteX70" fmla="*/ 179420 w 745580"/>
                    <a:gd name="connsiteY70" fmla="*/ 552104 h 1025467"/>
                    <a:gd name="connsiteX71" fmla="*/ 172493 w 745580"/>
                    <a:gd name="connsiteY71" fmla="*/ 543560 h 1025467"/>
                    <a:gd name="connsiteX72" fmla="*/ 158409 w 745580"/>
                    <a:gd name="connsiteY72" fmla="*/ 520238 h 1025467"/>
                    <a:gd name="connsiteX73" fmla="*/ 163488 w 745580"/>
                    <a:gd name="connsiteY73" fmla="*/ 500149 h 1025467"/>
                    <a:gd name="connsiteX74" fmla="*/ 126314 w 745580"/>
                    <a:gd name="connsiteY74" fmla="*/ 469438 h 1025467"/>
                    <a:gd name="connsiteX75" fmla="*/ 88216 w 745580"/>
                    <a:gd name="connsiteY75" fmla="*/ 455353 h 1025467"/>
                    <a:gd name="connsiteX76" fmla="*/ 31877 w 745580"/>
                    <a:gd name="connsiteY76" fmla="*/ 450273 h 1025467"/>
                    <a:gd name="connsiteX77" fmla="*/ 31877 w 745580"/>
                    <a:gd name="connsiteY77" fmla="*/ 450273 h 1025467"/>
                    <a:gd name="connsiteX78" fmla="*/ 20563 w 745580"/>
                    <a:gd name="connsiteY78" fmla="*/ 446347 h 1025467"/>
                    <a:gd name="connsiteX79" fmla="*/ 13 w 745580"/>
                    <a:gd name="connsiteY79" fmla="*/ 437111 h 1025467"/>
                    <a:gd name="connsiteX80" fmla="*/ 9018 w 745580"/>
                    <a:gd name="connsiteY80" fmla="*/ 416329 h 1025467"/>
                    <a:gd name="connsiteX81" fmla="*/ 3708 w 745580"/>
                    <a:gd name="connsiteY81" fmla="*/ 398087 h 1025467"/>
                    <a:gd name="connsiteX82" fmla="*/ 3708 w 745580"/>
                    <a:gd name="connsiteY82" fmla="*/ 398087 h 1025467"/>
                    <a:gd name="connsiteX83" fmla="*/ 54274 w 745580"/>
                    <a:gd name="connsiteY83" fmla="*/ 345440 h 1025467"/>
                    <a:gd name="connsiteX84" fmla="*/ 76209 w 745580"/>
                    <a:gd name="connsiteY84" fmla="*/ 358140 h 1025467"/>
                    <a:gd name="connsiteX85" fmla="*/ 96528 w 745580"/>
                    <a:gd name="connsiteY85" fmla="*/ 322349 h 1025467"/>
                    <a:gd name="connsiteX86" fmla="*/ 127699 w 745580"/>
                    <a:gd name="connsiteY86" fmla="*/ 282402 h 1025467"/>
                    <a:gd name="connsiteX87" fmla="*/ 119849 w 745580"/>
                    <a:gd name="connsiteY87" fmla="*/ 252384 h 1025467"/>
                    <a:gd name="connsiteX88" fmla="*/ 167414 w 745580"/>
                    <a:gd name="connsiteY88" fmla="*/ 226984 h 1025467"/>
                    <a:gd name="connsiteX89" fmla="*/ 152867 w 745580"/>
                    <a:gd name="connsiteY89" fmla="*/ 169256 h 1025467"/>
                    <a:gd name="connsiteX90" fmla="*/ 107150 w 745580"/>
                    <a:gd name="connsiteY90" fmla="*/ 117764 h 1025467"/>
                    <a:gd name="connsiteX91" fmla="*/ 102070 w 745580"/>
                    <a:gd name="connsiteY91" fmla="*/ 80587 h 1025467"/>
                    <a:gd name="connsiteX92" fmla="*/ 89140 w 745580"/>
                    <a:gd name="connsiteY92" fmla="*/ 35560 h 1025467"/>
                    <a:gd name="connsiteX93" fmla="*/ 97221 w 745580"/>
                    <a:gd name="connsiteY93" fmla="*/ 22629 h 1025467"/>
                    <a:gd name="connsiteX94" fmla="*/ 118464 w 745580"/>
                    <a:gd name="connsiteY94" fmla="*/ 0 h 1025467"/>
                    <a:gd name="connsiteX95" fmla="*/ 118464 w 745580"/>
                    <a:gd name="connsiteY95" fmla="*/ 0 h 102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</a:cxnLst>
                  <a:rect l="l" t="t" r="r" b="b"/>
                  <a:pathLst>
                    <a:path w="745580" h="1025467">
                      <a:moveTo>
                        <a:pt x="118464" y="924"/>
                      </a:moveTo>
                      <a:cubicBezTo>
                        <a:pt x="129316" y="13624"/>
                        <a:pt x="142015" y="26555"/>
                        <a:pt x="152405" y="36715"/>
                      </a:cubicBezTo>
                      <a:cubicBezTo>
                        <a:pt x="174802" y="59344"/>
                        <a:pt x="199278" y="91209"/>
                        <a:pt x="204819" y="123075"/>
                      </a:cubicBezTo>
                      <a:cubicBezTo>
                        <a:pt x="211053" y="158173"/>
                        <a:pt x="260465" y="120073"/>
                        <a:pt x="260465" y="165793"/>
                      </a:cubicBezTo>
                      <a:cubicBezTo>
                        <a:pt x="264391" y="199505"/>
                        <a:pt x="275474" y="187498"/>
                        <a:pt x="299256" y="180340"/>
                      </a:cubicBezTo>
                      <a:cubicBezTo>
                        <a:pt x="329273" y="171565"/>
                        <a:pt x="353055" y="155864"/>
                        <a:pt x="378454" y="139007"/>
                      </a:cubicBezTo>
                      <a:cubicBezTo>
                        <a:pt x="406854" y="120073"/>
                        <a:pt x="411934" y="128155"/>
                        <a:pt x="445183" y="136467"/>
                      </a:cubicBezTo>
                      <a:cubicBezTo>
                        <a:pt x="445876" y="142009"/>
                        <a:pt x="434331" y="156325"/>
                        <a:pt x="440104" y="158865"/>
                      </a:cubicBezTo>
                      <a:cubicBezTo>
                        <a:pt x="445876" y="161636"/>
                        <a:pt x="456959" y="158865"/>
                        <a:pt x="460422" y="165562"/>
                      </a:cubicBezTo>
                      <a:cubicBezTo>
                        <a:pt x="471044" y="187036"/>
                        <a:pt x="469427" y="174336"/>
                        <a:pt x="488823" y="192347"/>
                      </a:cubicBezTo>
                      <a:lnTo>
                        <a:pt x="539620" y="239453"/>
                      </a:lnTo>
                      <a:cubicBezTo>
                        <a:pt x="559247" y="257695"/>
                        <a:pt x="540544" y="288175"/>
                        <a:pt x="570561" y="304800"/>
                      </a:cubicBezTo>
                      <a:cubicBezTo>
                        <a:pt x="579566" y="319578"/>
                        <a:pt x="584183" y="331585"/>
                        <a:pt x="598268" y="342207"/>
                      </a:cubicBezTo>
                      <a:cubicBezTo>
                        <a:pt x="613969" y="353984"/>
                        <a:pt x="623436" y="343824"/>
                        <a:pt x="640061" y="341053"/>
                      </a:cubicBezTo>
                      <a:cubicBezTo>
                        <a:pt x="654376" y="338744"/>
                        <a:pt x="654607" y="351675"/>
                        <a:pt x="664536" y="356755"/>
                      </a:cubicBezTo>
                      <a:cubicBezTo>
                        <a:pt x="680237" y="364836"/>
                        <a:pt x="704019" y="337589"/>
                        <a:pt x="713948" y="350751"/>
                      </a:cubicBezTo>
                      <a:cubicBezTo>
                        <a:pt x="725724" y="366453"/>
                        <a:pt x="725262" y="359525"/>
                        <a:pt x="719951" y="378922"/>
                      </a:cubicBezTo>
                      <a:cubicBezTo>
                        <a:pt x="717411" y="387696"/>
                        <a:pt x="723645" y="394162"/>
                        <a:pt x="721106" y="403167"/>
                      </a:cubicBezTo>
                      <a:cubicBezTo>
                        <a:pt x="718335" y="413558"/>
                        <a:pt x="700325" y="422795"/>
                        <a:pt x="694321" y="432262"/>
                      </a:cubicBezTo>
                      <a:cubicBezTo>
                        <a:pt x="690396" y="438496"/>
                        <a:pt x="705405" y="465744"/>
                        <a:pt x="707252" y="472671"/>
                      </a:cubicBezTo>
                      <a:cubicBezTo>
                        <a:pt x="715333" y="492760"/>
                        <a:pt x="707944" y="492067"/>
                        <a:pt x="695245" y="503844"/>
                      </a:cubicBezTo>
                      <a:cubicBezTo>
                        <a:pt x="686471" y="511925"/>
                        <a:pt x="727802" y="540327"/>
                        <a:pt x="726878" y="558338"/>
                      </a:cubicBezTo>
                      <a:cubicBezTo>
                        <a:pt x="725954" y="578658"/>
                        <a:pt x="710484" y="587895"/>
                        <a:pt x="693398" y="592975"/>
                      </a:cubicBezTo>
                      <a:cubicBezTo>
                        <a:pt x="680929" y="596669"/>
                        <a:pt x="693398" y="609831"/>
                        <a:pt x="694552" y="618605"/>
                      </a:cubicBezTo>
                      <a:cubicBezTo>
                        <a:pt x="695707" y="628535"/>
                        <a:pt x="692474" y="635000"/>
                        <a:pt x="700094" y="642851"/>
                      </a:cubicBezTo>
                      <a:cubicBezTo>
                        <a:pt x="711408" y="654165"/>
                        <a:pt x="716719" y="664095"/>
                        <a:pt x="699632" y="667789"/>
                      </a:cubicBezTo>
                      <a:cubicBezTo>
                        <a:pt x="683931" y="671253"/>
                        <a:pt x="703096" y="686262"/>
                        <a:pt x="707483" y="695729"/>
                      </a:cubicBezTo>
                      <a:cubicBezTo>
                        <a:pt x="705866" y="715356"/>
                        <a:pt x="752508" y="748607"/>
                        <a:pt x="704712" y="756458"/>
                      </a:cubicBezTo>
                      <a:cubicBezTo>
                        <a:pt x="691551" y="758536"/>
                        <a:pt x="687164" y="748838"/>
                        <a:pt x="688318" y="763385"/>
                      </a:cubicBezTo>
                      <a:cubicBezTo>
                        <a:pt x="688780" y="768235"/>
                        <a:pt x="684624" y="775393"/>
                        <a:pt x="684624" y="781858"/>
                      </a:cubicBezTo>
                      <a:cubicBezTo>
                        <a:pt x="685778" y="782320"/>
                        <a:pt x="683008" y="793173"/>
                        <a:pt x="683008" y="798484"/>
                      </a:cubicBezTo>
                      <a:cubicBezTo>
                        <a:pt x="686933" y="799407"/>
                        <a:pt x="705635" y="788093"/>
                        <a:pt x="706097" y="793865"/>
                      </a:cubicBezTo>
                      <a:cubicBezTo>
                        <a:pt x="707252" y="809798"/>
                        <a:pt x="699170" y="826655"/>
                        <a:pt x="708175" y="841202"/>
                      </a:cubicBezTo>
                      <a:cubicBezTo>
                        <a:pt x="712562" y="848591"/>
                        <a:pt x="719720" y="850207"/>
                        <a:pt x="722029" y="859444"/>
                      </a:cubicBezTo>
                      <a:cubicBezTo>
                        <a:pt x="723415" y="865216"/>
                        <a:pt x="739808" y="891771"/>
                        <a:pt x="745581" y="894542"/>
                      </a:cubicBezTo>
                      <a:lnTo>
                        <a:pt x="745581" y="894542"/>
                      </a:lnTo>
                      <a:cubicBezTo>
                        <a:pt x="744888" y="901238"/>
                        <a:pt x="709330" y="912091"/>
                        <a:pt x="701479" y="916709"/>
                      </a:cubicBezTo>
                      <a:cubicBezTo>
                        <a:pt x="692013" y="922251"/>
                        <a:pt x="684162" y="934258"/>
                        <a:pt x="674695" y="938415"/>
                      </a:cubicBezTo>
                      <a:cubicBezTo>
                        <a:pt x="664767" y="948344"/>
                        <a:pt x="665921" y="963122"/>
                        <a:pt x="651605" y="969356"/>
                      </a:cubicBezTo>
                      <a:cubicBezTo>
                        <a:pt x="640984" y="973975"/>
                        <a:pt x="624590" y="972127"/>
                        <a:pt x="613046" y="972127"/>
                      </a:cubicBezTo>
                      <a:cubicBezTo>
                        <a:pt x="584414" y="972127"/>
                        <a:pt x="544700" y="992909"/>
                        <a:pt x="522534" y="1010458"/>
                      </a:cubicBezTo>
                      <a:cubicBezTo>
                        <a:pt x="516300" y="1015538"/>
                        <a:pt x="509834" y="1020387"/>
                        <a:pt x="502908" y="1025467"/>
                      </a:cubicBezTo>
                      <a:lnTo>
                        <a:pt x="502908" y="1025467"/>
                      </a:lnTo>
                      <a:cubicBezTo>
                        <a:pt x="497135" y="1017385"/>
                        <a:pt x="490439" y="998451"/>
                        <a:pt x="479818" y="986905"/>
                      </a:cubicBezTo>
                      <a:cubicBezTo>
                        <a:pt x="474738" y="981364"/>
                        <a:pt x="460192" y="983211"/>
                        <a:pt x="455574" y="979747"/>
                      </a:cubicBezTo>
                      <a:cubicBezTo>
                        <a:pt x="450263" y="975822"/>
                        <a:pt x="455112" y="966585"/>
                        <a:pt x="456035" y="962198"/>
                      </a:cubicBezTo>
                      <a:cubicBezTo>
                        <a:pt x="456959" y="956425"/>
                        <a:pt x="455112" y="941185"/>
                        <a:pt x="457421" y="937722"/>
                      </a:cubicBezTo>
                      <a:cubicBezTo>
                        <a:pt x="463193" y="929409"/>
                        <a:pt x="471967" y="925715"/>
                        <a:pt x="476123" y="914862"/>
                      </a:cubicBezTo>
                      <a:cubicBezTo>
                        <a:pt x="483512" y="896620"/>
                        <a:pt x="483974" y="879302"/>
                        <a:pt x="505217" y="873298"/>
                      </a:cubicBezTo>
                      <a:cubicBezTo>
                        <a:pt x="523688" y="867987"/>
                        <a:pt x="529461" y="867525"/>
                        <a:pt x="515607" y="851131"/>
                      </a:cubicBezTo>
                      <a:cubicBezTo>
                        <a:pt x="509142" y="843511"/>
                        <a:pt x="478432" y="794558"/>
                        <a:pt x="474276" y="798715"/>
                      </a:cubicBezTo>
                      <a:cubicBezTo>
                        <a:pt x="455343" y="818342"/>
                        <a:pt x="431329" y="807489"/>
                        <a:pt x="412396" y="816956"/>
                      </a:cubicBezTo>
                      <a:cubicBezTo>
                        <a:pt x="399466" y="823422"/>
                        <a:pt x="394848" y="836353"/>
                        <a:pt x="383765" y="844896"/>
                      </a:cubicBezTo>
                      <a:cubicBezTo>
                        <a:pt x="378916" y="848591"/>
                        <a:pt x="366909" y="852747"/>
                        <a:pt x="360675" y="851824"/>
                      </a:cubicBezTo>
                      <a:cubicBezTo>
                        <a:pt x="346128" y="849745"/>
                        <a:pt x="337585" y="874684"/>
                        <a:pt x="320037" y="871220"/>
                      </a:cubicBezTo>
                      <a:cubicBezTo>
                        <a:pt x="308954" y="868911"/>
                        <a:pt x="315419" y="861060"/>
                        <a:pt x="311263" y="854133"/>
                      </a:cubicBezTo>
                      <a:cubicBezTo>
                        <a:pt x="306876" y="846282"/>
                        <a:pt x="297409" y="848591"/>
                        <a:pt x="290482" y="845127"/>
                      </a:cubicBezTo>
                      <a:lnTo>
                        <a:pt x="290482" y="845127"/>
                      </a:lnTo>
                      <a:lnTo>
                        <a:pt x="286095" y="834044"/>
                      </a:lnTo>
                      <a:cubicBezTo>
                        <a:pt x="279399" y="829195"/>
                        <a:pt x="269932" y="823422"/>
                        <a:pt x="265776" y="816264"/>
                      </a:cubicBezTo>
                      <a:cubicBezTo>
                        <a:pt x="260465" y="806796"/>
                        <a:pt x="260465" y="796636"/>
                        <a:pt x="258849" y="786245"/>
                      </a:cubicBezTo>
                      <a:cubicBezTo>
                        <a:pt x="254924" y="762000"/>
                        <a:pt x="225831" y="761769"/>
                        <a:pt x="229987" y="734753"/>
                      </a:cubicBezTo>
                      <a:cubicBezTo>
                        <a:pt x="237837" y="724131"/>
                        <a:pt x="248690" y="728287"/>
                        <a:pt x="256771" y="735215"/>
                      </a:cubicBezTo>
                      <a:cubicBezTo>
                        <a:pt x="268085" y="745144"/>
                        <a:pt x="267161" y="716742"/>
                        <a:pt x="268316" y="713047"/>
                      </a:cubicBezTo>
                      <a:cubicBezTo>
                        <a:pt x="270163" y="707275"/>
                        <a:pt x="273396" y="699193"/>
                        <a:pt x="273396" y="693420"/>
                      </a:cubicBezTo>
                      <a:cubicBezTo>
                        <a:pt x="262082" y="690649"/>
                        <a:pt x="230218" y="702425"/>
                        <a:pt x="230911" y="682798"/>
                      </a:cubicBezTo>
                      <a:cubicBezTo>
                        <a:pt x="231372" y="671253"/>
                        <a:pt x="256771" y="642389"/>
                        <a:pt x="253308" y="636616"/>
                      </a:cubicBezTo>
                      <a:cubicBezTo>
                        <a:pt x="249613" y="630613"/>
                        <a:pt x="223522" y="626918"/>
                        <a:pt x="216826" y="627842"/>
                      </a:cubicBezTo>
                      <a:cubicBezTo>
                        <a:pt x="203896" y="629458"/>
                        <a:pt x="199739" y="631998"/>
                        <a:pt x="187733" y="625071"/>
                      </a:cubicBezTo>
                      <a:cubicBezTo>
                        <a:pt x="182191" y="612602"/>
                        <a:pt x="184731" y="586509"/>
                        <a:pt x="188195" y="573116"/>
                      </a:cubicBezTo>
                      <a:cubicBezTo>
                        <a:pt x="191196" y="561340"/>
                        <a:pt x="186578" y="558569"/>
                        <a:pt x="179420" y="552104"/>
                      </a:cubicBezTo>
                      <a:cubicBezTo>
                        <a:pt x="176650" y="549333"/>
                        <a:pt x="174802" y="547485"/>
                        <a:pt x="172493" y="543560"/>
                      </a:cubicBezTo>
                      <a:cubicBezTo>
                        <a:pt x="164412" y="537787"/>
                        <a:pt x="159794" y="529936"/>
                        <a:pt x="158409" y="520238"/>
                      </a:cubicBezTo>
                      <a:cubicBezTo>
                        <a:pt x="157254" y="512156"/>
                        <a:pt x="163027" y="507076"/>
                        <a:pt x="163488" y="500149"/>
                      </a:cubicBezTo>
                      <a:cubicBezTo>
                        <a:pt x="164181" y="491605"/>
                        <a:pt x="133703" y="473133"/>
                        <a:pt x="126314" y="469438"/>
                      </a:cubicBezTo>
                      <a:cubicBezTo>
                        <a:pt x="114307" y="463435"/>
                        <a:pt x="99530" y="461818"/>
                        <a:pt x="88216" y="455353"/>
                      </a:cubicBezTo>
                      <a:cubicBezTo>
                        <a:pt x="71130" y="445885"/>
                        <a:pt x="50811" y="449349"/>
                        <a:pt x="31877" y="450273"/>
                      </a:cubicBezTo>
                      <a:lnTo>
                        <a:pt x="31877" y="450273"/>
                      </a:lnTo>
                      <a:lnTo>
                        <a:pt x="20563" y="446347"/>
                      </a:lnTo>
                      <a:cubicBezTo>
                        <a:pt x="11327" y="446347"/>
                        <a:pt x="-449" y="450273"/>
                        <a:pt x="13" y="437111"/>
                      </a:cubicBezTo>
                      <a:cubicBezTo>
                        <a:pt x="244" y="429491"/>
                        <a:pt x="6478" y="423025"/>
                        <a:pt x="9018" y="416329"/>
                      </a:cubicBezTo>
                      <a:cubicBezTo>
                        <a:pt x="11558" y="409633"/>
                        <a:pt x="7633" y="403167"/>
                        <a:pt x="3708" y="398087"/>
                      </a:cubicBezTo>
                      <a:lnTo>
                        <a:pt x="3708" y="398087"/>
                      </a:lnTo>
                      <a:cubicBezTo>
                        <a:pt x="12943" y="387696"/>
                        <a:pt x="41113" y="343362"/>
                        <a:pt x="54274" y="345440"/>
                      </a:cubicBezTo>
                      <a:cubicBezTo>
                        <a:pt x="58892" y="346133"/>
                        <a:pt x="75055" y="362527"/>
                        <a:pt x="76209" y="358140"/>
                      </a:cubicBezTo>
                      <a:cubicBezTo>
                        <a:pt x="81520" y="356755"/>
                        <a:pt x="84752" y="329045"/>
                        <a:pt x="96528" y="322349"/>
                      </a:cubicBezTo>
                      <a:cubicBezTo>
                        <a:pt x="107380" y="316115"/>
                        <a:pt x="118233" y="292793"/>
                        <a:pt x="127699" y="282402"/>
                      </a:cubicBezTo>
                      <a:cubicBezTo>
                        <a:pt x="136935" y="272473"/>
                        <a:pt x="119849" y="260696"/>
                        <a:pt x="119849" y="252384"/>
                      </a:cubicBezTo>
                      <a:cubicBezTo>
                        <a:pt x="131163" y="247535"/>
                        <a:pt x="170877" y="239453"/>
                        <a:pt x="167414" y="226984"/>
                      </a:cubicBezTo>
                      <a:cubicBezTo>
                        <a:pt x="174802" y="202738"/>
                        <a:pt x="167876" y="187960"/>
                        <a:pt x="152867" y="169256"/>
                      </a:cubicBezTo>
                      <a:cubicBezTo>
                        <a:pt x="141784" y="155402"/>
                        <a:pt x="111075" y="134158"/>
                        <a:pt x="107150" y="117764"/>
                      </a:cubicBezTo>
                      <a:cubicBezTo>
                        <a:pt x="104148" y="105295"/>
                        <a:pt x="106457" y="93056"/>
                        <a:pt x="102070" y="80587"/>
                      </a:cubicBezTo>
                      <a:cubicBezTo>
                        <a:pt x="96297" y="64424"/>
                        <a:pt x="106457" y="46413"/>
                        <a:pt x="89140" y="35560"/>
                      </a:cubicBezTo>
                      <a:cubicBezTo>
                        <a:pt x="88678" y="30942"/>
                        <a:pt x="95143" y="27016"/>
                        <a:pt x="97221" y="22629"/>
                      </a:cubicBezTo>
                      <a:lnTo>
                        <a:pt x="118464" y="0"/>
                      </a:lnTo>
                      <a:lnTo>
                        <a:pt x="118464" y="0"/>
                      </a:lnTo>
                      <a:close/>
                    </a:path>
                  </a:pathLst>
                </a:custGeom>
                <a:solidFill>
                  <a:srgbClr val="A6BCE3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1" name="Newport" descr="{&quot;Key&quot;:&quot;newport&quot;,&quot;Name&quot;:&quot;Newport&quot;,&quot;Value&quot;:0.699195522910108,&quot;Formula&quot;:&quot;0.699195522910108&quot;,&quot;Text&quot;:&quot;70%&quot;}">
                  <a:extLst>
                    <a:ext uri="{FF2B5EF4-FFF2-40B4-BE49-F238E27FC236}">
                      <a16:creationId xmlns:a16="http://schemas.microsoft.com/office/drawing/2014/main" id="{CD460B0A-DC38-3A98-582E-11BF1EEDD626}"/>
                    </a:ext>
                  </a:extLst>
                </p:cNvPr>
                <p:cNvSpPr/>
                <p:nvPr/>
              </p:nvSpPr>
              <p:spPr>
                <a:xfrm>
                  <a:off x="4209227" y="6059805"/>
                  <a:ext cx="573362" cy="436724"/>
                </a:xfrm>
                <a:custGeom>
                  <a:avLst/>
                  <a:gdLst>
                    <a:gd name="connsiteX0" fmla="*/ 59341 w 473853"/>
                    <a:gd name="connsiteY0" fmla="*/ 73448 h 360929"/>
                    <a:gd name="connsiteX1" fmla="*/ 89357 w 473853"/>
                    <a:gd name="connsiteY1" fmla="*/ 90535 h 360929"/>
                    <a:gd name="connsiteX2" fmla="*/ 115218 w 473853"/>
                    <a:gd name="connsiteY2" fmla="*/ 102312 h 360929"/>
                    <a:gd name="connsiteX3" fmla="*/ 113601 w 473853"/>
                    <a:gd name="connsiteY3" fmla="*/ 67444 h 360929"/>
                    <a:gd name="connsiteX4" fmla="*/ 136460 w 473853"/>
                    <a:gd name="connsiteY4" fmla="*/ 77374 h 360929"/>
                    <a:gd name="connsiteX5" fmla="*/ 167170 w 473853"/>
                    <a:gd name="connsiteY5" fmla="*/ 81299 h 360929"/>
                    <a:gd name="connsiteX6" fmla="*/ 199726 w 473853"/>
                    <a:gd name="connsiteY6" fmla="*/ 55899 h 360929"/>
                    <a:gd name="connsiteX7" fmla="*/ 233437 w 473853"/>
                    <a:gd name="connsiteY7" fmla="*/ 57284 h 360929"/>
                    <a:gd name="connsiteX8" fmla="*/ 241057 w 473853"/>
                    <a:gd name="connsiteY8" fmla="*/ 46663 h 360929"/>
                    <a:gd name="connsiteX9" fmla="*/ 241057 w 473853"/>
                    <a:gd name="connsiteY9" fmla="*/ 46663 h 360929"/>
                    <a:gd name="connsiteX10" fmla="*/ 261838 w 473853"/>
                    <a:gd name="connsiteY10" fmla="*/ 55668 h 360929"/>
                    <a:gd name="connsiteX11" fmla="*/ 270612 w 473853"/>
                    <a:gd name="connsiteY11" fmla="*/ 72755 h 360929"/>
                    <a:gd name="connsiteX12" fmla="*/ 311250 w 473853"/>
                    <a:gd name="connsiteY12" fmla="*/ 53359 h 360929"/>
                    <a:gd name="connsiteX13" fmla="*/ 334339 w 473853"/>
                    <a:gd name="connsiteY13" fmla="*/ 46432 h 360929"/>
                    <a:gd name="connsiteX14" fmla="*/ 362971 w 473853"/>
                    <a:gd name="connsiteY14" fmla="*/ 18492 h 360929"/>
                    <a:gd name="connsiteX15" fmla="*/ 424851 w 473853"/>
                    <a:gd name="connsiteY15" fmla="*/ 250 h 360929"/>
                    <a:gd name="connsiteX16" fmla="*/ 466182 w 473853"/>
                    <a:gd name="connsiteY16" fmla="*/ 52666 h 360929"/>
                    <a:gd name="connsiteX17" fmla="*/ 455791 w 473853"/>
                    <a:gd name="connsiteY17" fmla="*/ 74834 h 360929"/>
                    <a:gd name="connsiteX18" fmla="*/ 426698 w 473853"/>
                    <a:gd name="connsiteY18" fmla="*/ 116397 h 360929"/>
                    <a:gd name="connsiteX19" fmla="*/ 407996 w 473853"/>
                    <a:gd name="connsiteY19" fmla="*/ 139257 h 360929"/>
                    <a:gd name="connsiteX20" fmla="*/ 406610 w 473853"/>
                    <a:gd name="connsiteY20" fmla="*/ 163734 h 360929"/>
                    <a:gd name="connsiteX21" fmla="*/ 406148 w 473853"/>
                    <a:gd name="connsiteY21" fmla="*/ 181283 h 360929"/>
                    <a:gd name="connsiteX22" fmla="*/ 430393 w 473853"/>
                    <a:gd name="connsiteY22" fmla="*/ 188441 h 360929"/>
                    <a:gd name="connsiteX23" fmla="*/ 453482 w 473853"/>
                    <a:gd name="connsiteY23" fmla="*/ 227003 h 360929"/>
                    <a:gd name="connsiteX24" fmla="*/ 453482 w 473853"/>
                    <a:gd name="connsiteY24" fmla="*/ 227003 h 360929"/>
                    <a:gd name="connsiteX25" fmla="*/ 288160 w 473853"/>
                    <a:gd name="connsiteY25" fmla="*/ 275494 h 360929"/>
                    <a:gd name="connsiteX26" fmla="*/ 211271 w 473853"/>
                    <a:gd name="connsiteY26" fmla="*/ 262563 h 360929"/>
                    <a:gd name="connsiteX27" fmla="*/ 216813 w 473853"/>
                    <a:gd name="connsiteY27" fmla="*/ 214534 h 360929"/>
                    <a:gd name="connsiteX28" fmla="*/ 197186 w 473853"/>
                    <a:gd name="connsiteY28" fmla="*/ 250555 h 360929"/>
                    <a:gd name="connsiteX29" fmla="*/ 160935 w 473853"/>
                    <a:gd name="connsiteY29" fmla="*/ 293966 h 360929"/>
                    <a:gd name="connsiteX30" fmla="*/ 114987 w 473853"/>
                    <a:gd name="connsiteY30" fmla="*/ 327217 h 360929"/>
                    <a:gd name="connsiteX31" fmla="*/ 64189 w 473853"/>
                    <a:gd name="connsiteY31" fmla="*/ 360930 h 360929"/>
                    <a:gd name="connsiteX32" fmla="*/ 64189 w 473853"/>
                    <a:gd name="connsiteY32" fmla="*/ 360930 h 360929"/>
                    <a:gd name="connsiteX33" fmla="*/ 55646 w 473853"/>
                    <a:gd name="connsiteY33" fmla="*/ 342226 h 360929"/>
                    <a:gd name="connsiteX34" fmla="*/ 69500 w 473853"/>
                    <a:gd name="connsiteY34" fmla="*/ 325139 h 360929"/>
                    <a:gd name="connsiteX35" fmla="*/ 81045 w 473853"/>
                    <a:gd name="connsiteY35" fmla="*/ 313132 h 360929"/>
                    <a:gd name="connsiteX36" fmla="*/ 67884 w 473853"/>
                    <a:gd name="connsiteY36" fmla="*/ 296506 h 360929"/>
                    <a:gd name="connsiteX37" fmla="*/ 45025 w 473853"/>
                    <a:gd name="connsiteY37" fmla="*/ 273184 h 360929"/>
                    <a:gd name="connsiteX38" fmla="*/ 16394 w 473853"/>
                    <a:gd name="connsiteY38" fmla="*/ 247323 h 360929"/>
                    <a:gd name="connsiteX39" fmla="*/ 16394 w 473853"/>
                    <a:gd name="connsiteY39" fmla="*/ 247323 h 360929"/>
                    <a:gd name="connsiteX40" fmla="*/ 22397 w 473853"/>
                    <a:gd name="connsiteY40" fmla="*/ 232083 h 360929"/>
                    <a:gd name="connsiteX41" fmla="*/ 38098 w 473853"/>
                    <a:gd name="connsiteY41" fmla="*/ 210377 h 360929"/>
                    <a:gd name="connsiteX42" fmla="*/ 29786 w 473853"/>
                    <a:gd name="connsiteY42" fmla="*/ 182899 h 360929"/>
                    <a:gd name="connsiteX43" fmla="*/ 0 w 473853"/>
                    <a:gd name="connsiteY43" fmla="*/ 151957 h 360929"/>
                    <a:gd name="connsiteX44" fmla="*/ 26091 w 473853"/>
                    <a:gd name="connsiteY44" fmla="*/ 135101 h 360929"/>
                    <a:gd name="connsiteX45" fmla="*/ 48258 w 473853"/>
                    <a:gd name="connsiteY45" fmla="*/ 127250 h 360929"/>
                    <a:gd name="connsiteX46" fmla="*/ 70193 w 473853"/>
                    <a:gd name="connsiteY46" fmla="*/ 119399 h 360929"/>
                    <a:gd name="connsiteX47" fmla="*/ 79198 w 473853"/>
                    <a:gd name="connsiteY47" fmla="*/ 110624 h 360929"/>
                    <a:gd name="connsiteX48" fmla="*/ 66268 w 473853"/>
                    <a:gd name="connsiteY48" fmla="*/ 98848 h 360929"/>
                    <a:gd name="connsiteX49" fmla="*/ 60264 w 473853"/>
                    <a:gd name="connsiteY49" fmla="*/ 74141 h 360929"/>
                    <a:gd name="connsiteX50" fmla="*/ 60264 w 473853"/>
                    <a:gd name="connsiteY50" fmla="*/ 74141 h 360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473853" h="360929">
                      <a:moveTo>
                        <a:pt x="59341" y="73448"/>
                      </a:moveTo>
                      <a:cubicBezTo>
                        <a:pt x="76889" y="78528"/>
                        <a:pt x="77351" y="77835"/>
                        <a:pt x="89357" y="90535"/>
                      </a:cubicBezTo>
                      <a:cubicBezTo>
                        <a:pt x="92821" y="94230"/>
                        <a:pt x="110138" y="105544"/>
                        <a:pt x="115218" y="102312"/>
                      </a:cubicBezTo>
                      <a:cubicBezTo>
                        <a:pt x="115218" y="90304"/>
                        <a:pt x="107829" y="81068"/>
                        <a:pt x="113601" y="67444"/>
                      </a:cubicBezTo>
                      <a:cubicBezTo>
                        <a:pt x="116603" y="60286"/>
                        <a:pt x="132304" y="74834"/>
                        <a:pt x="136460" y="77374"/>
                      </a:cubicBezTo>
                      <a:cubicBezTo>
                        <a:pt x="144773" y="82454"/>
                        <a:pt x="157472" y="83608"/>
                        <a:pt x="167170" y="81299"/>
                      </a:cubicBezTo>
                      <a:cubicBezTo>
                        <a:pt x="181716" y="77604"/>
                        <a:pt x="184025" y="61210"/>
                        <a:pt x="199726" y="55899"/>
                      </a:cubicBezTo>
                      <a:cubicBezTo>
                        <a:pt x="210347" y="52204"/>
                        <a:pt x="222585" y="55206"/>
                        <a:pt x="233437" y="57284"/>
                      </a:cubicBezTo>
                      <a:lnTo>
                        <a:pt x="241057" y="46663"/>
                      </a:lnTo>
                      <a:lnTo>
                        <a:pt x="241057" y="46663"/>
                      </a:lnTo>
                      <a:cubicBezTo>
                        <a:pt x="247984" y="50126"/>
                        <a:pt x="257451" y="47817"/>
                        <a:pt x="261838" y="55668"/>
                      </a:cubicBezTo>
                      <a:cubicBezTo>
                        <a:pt x="265994" y="62595"/>
                        <a:pt x="259529" y="70677"/>
                        <a:pt x="270612" y="72755"/>
                      </a:cubicBezTo>
                      <a:cubicBezTo>
                        <a:pt x="288160" y="76219"/>
                        <a:pt x="296703" y="51281"/>
                        <a:pt x="311250" y="53359"/>
                      </a:cubicBezTo>
                      <a:cubicBezTo>
                        <a:pt x="317484" y="54283"/>
                        <a:pt x="329491" y="49895"/>
                        <a:pt x="334339" y="46432"/>
                      </a:cubicBezTo>
                      <a:cubicBezTo>
                        <a:pt x="345422" y="37888"/>
                        <a:pt x="350040" y="24957"/>
                        <a:pt x="362971" y="18492"/>
                      </a:cubicBezTo>
                      <a:cubicBezTo>
                        <a:pt x="381904" y="9024"/>
                        <a:pt x="405918" y="19877"/>
                        <a:pt x="424851" y="250"/>
                      </a:cubicBezTo>
                      <a:cubicBezTo>
                        <a:pt x="428776" y="-3906"/>
                        <a:pt x="459717" y="45046"/>
                        <a:pt x="466182" y="52666"/>
                      </a:cubicBezTo>
                      <a:cubicBezTo>
                        <a:pt x="480036" y="69292"/>
                        <a:pt x="474263" y="69523"/>
                        <a:pt x="455791" y="74834"/>
                      </a:cubicBezTo>
                      <a:cubicBezTo>
                        <a:pt x="434549" y="80837"/>
                        <a:pt x="433856" y="98386"/>
                        <a:pt x="426698" y="116397"/>
                      </a:cubicBezTo>
                      <a:cubicBezTo>
                        <a:pt x="422311" y="127019"/>
                        <a:pt x="413768" y="130944"/>
                        <a:pt x="407996" y="139257"/>
                      </a:cubicBezTo>
                      <a:cubicBezTo>
                        <a:pt x="405687" y="142721"/>
                        <a:pt x="407534" y="157961"/>
                        <a:pt x="406610" y="163734"/>
                      </a:cubicBezTo>
                      <a:cubicBezTo>
                        <a:pt x="405918" y="168121"/>
                        <a:pt x="400838" y="177357"/>
                        <a:pt x="406148" y="181283"/>
                      </a:cubicBezTo>
                      <a:cubicBezTo>
                        <a:pt x="410766" y="184746"/>
                        <a:pt x="425313" y="182899"/>
                        <a:pt x="430393" y="188441"/>
                      </a:cubicBezTo>
                      <a:cubicBezTo>
                        <a:pt x="441014" y="199986"/>
                        <a:pt x="447710" y="218690"/>
                        <a:pt x="453482" y="227003"/>
                      </a:cubicBezTo>
                      <a:lnTo>
                        <a:pt x="453482" y="227003"/>
                      </a:lnTo>
                      <a:cubicBezTo>
                        <a:pt x="405918" y="261870"/>
                        <a:pt x="345422" y="293504"/>
                        <a:pt x="288160" y="275494"/>
                      </a:cubicBezTo>
                      <a:cubicBezTo>
                        <a:pt x="265994" y="275494"/>
                        <a:pt x="225125" y="284037"/>
                        <a:pt x="211271" y="262563"/>
                      </a:cubicBezTo>
                      <a:cubicBezTo>
                        <a:pt x="204113" y="251710"/>
                        <a:pt x="216813" y="229081"/>
                        <a:pt x="216813" y="214534"/>
                      </a:cubicBezTo>
                      <a:cubicBezTo>
                        <a:pt x="213349" y="219152"/>
                        <a:pt x="197186" y="245475"/>
                        <a:pt x="197186" y="250555"/>
                      </a:cubicBezTo>
                      <a:cubicBezTo>
                        <a:pt x="197186" y="279650"/>
                        <a:pt x="181024" y="279419"/>
                        <a:pt x="160935" y="293966"/>
                      </a:cubicBezTo>
                      <a:lnTo>
                        <a:pt x="114987" y="327217"/>
                      </a:lnTo>
                      <a:cubicBezTo>
                        <a:pt x="105289" y="334375"/>
                        <a:pt x="82661" y="351001"/>
                        <a:pt x="64189" y="360930"/>
                      </a:cubicBezTo>
                      <a:lnTo>
                        <a:pt x="64189" y="360930"/>
                      </a:lnTo>
                      <a:lnTo>
                        <a:pt x="55646" y="342226"/>
                      </a:lnTo>
                      <a:cubicBezTo>
                        <a:pt x="59110" y="337146"/>
                        <a:pt x="64420" y="328372"/>
                        <a:pt x="69500" y="325139"/>
                      </a:cubicBezTo>
                      <a:cubicBezTo>
                        <a:pt x="72733" y="323061"/>
                        <a:pt x="81045" y="317057"/>
                        <a:pt x="81045" y="313132"/>
                      </a:cubicBezTo>
                      <a:cubicBezTo>
                        <a:pt x="72271" y="310823"/>
                        <a:pt x="69038" y="304588"/>
                        <a:pt x="67884" y="296506"/>
                      </a:cubicBezTo>
                      <a:cubicBezTo>
                        <a:pt x="65806" y="281728"/>
                        <a:pt x="54954" y="281728"/>
                        <a:pt x="45025" y="273184"/>
                      </a:cubicBezTo>
                      <a:cubicBezTo>
                        <a:pt x="34865" y="264410"/>
                        <a:pt x="23321" y="259099"/>
                        <a:pt x="16394" y="247323"/>
                      </a:cubicBezTo>
                      <a:lnTo>
                        <a:pt x="16394" y="247323"/>
                      </a:lnTo>
                      <a:cubicBezTo>
                        <a:pt x="19395" y="242704"/>
                        <a:pt x="19164" y="237163"/>
                        <a:pt x="22397" y="232083"/>
                      </a:cubicBezTo>
                      <a:cubicBezTo>
                        <a:pt x="27015" y="224463"/>
                        <a:pt x="33249" y="217766"/>
                        <a:pt x="38098" y="210377"/>
                      </a:cubicBezTo>
                      <a:cubicBezTo>
                        <a:pt x="46872" y="197215"/>
                        <a:pt x="42947" y="191674"/>
                        <a:pt x="29786" y="182899"/>
                      </a:cubicBezTo>
                      <a:cubicBezTo>
                        <a:pt x="15701" y="173432"/>
                        <a:pt x="1154" y="172277"/>
                        <a:pt x="0" y="151957"/>
                      </a:cubicBezTo>
                      <a:cubicBezTo>
                        <a:pt x="5311" y="145723"/>
                        <a:pt x="15008" y="124017"/>
                        <a:pt x="26091" y="135101"/>
                      </a:cubicBezTo>
                      <a:cubicBezTo>
                        <a:pt x="34635" y="143644"/>
                        <a:pt x="39945" y="130483"/>
                        <a:pt x="48258" y="127250"/>
                      </a:cubicBezTo>
                      <a:cubicBezTo>
                        <a:pt x="54954" y="124710"/>
                        <a:pt x="64420" y="123094"/>
                        <a:pt x="70193" y="119399"/>
                      </a:cubicBezTo>
                      <a:cubicBezTo>
                        <a:pt x="73425" y="117090"/>
                        <a:pt x="78736" y="115243"/>
                        <a:pt x="79198" y="110624"/>
                      </a:cubicBezTo>
                      <a:cubicBezTo>
                        <a:pt x="79429" y="108777"/>
                        <a:pt x="68577" y="101157"/>
                        <a:pt x="66268" y="98848"/>
                      </a:cubicBezTo>
                      <a:cubicBezTo>
                        <a:pt x="60726" y="92844"/>
                        <a:pt x="52875" y="82454"/>
                        <a:pt x="60264" y="74141"/>
                      </a:cubicBezTo>
                      <a:lnTo>
                        <a:pt x="60264" y="74141"/>
                      </a:lnTo>
                      <a:close/>
                    </a:path>
                  </a:pathLst>
                </a:custGeom>
                <a:solidFill>
                  <a:srgbClr val="547EC9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2" name="Cardiff" descr="{&quot;Key&quot;:&quot;cardiff&quot;,&quot;Name&quot;:&quot;Cardiff&quot;,&quot;Value&quot;:0.681555438780872,&quot;Formula&quot;:&quot;0.681555438780872&quot;,&quot;Text&quot;:&quot;68%&quot;}">
                  <a:extLst>
                    <a:ext uri="{FF2B5EF4-FFF2-40B4-BE49-F238E27FC236}">
                      <a16:creationId xmlns:a16="http://schemas.microsoft.com/office/drawing/2014/main" id="{B5263473-8F6E-6AA1-97EE-FF108CFA51DD}"/>
                    </a:ext>
                  </a:extLst>
                </p:cNvPr>
                <p:cNvSpPr/>
                <p:nvPr/>
              </p:nvSpPr>
              <p:spPr>
                <a:xfrm>
                  <a:off x="3814885" y="6326656"/>
                  <a:ext cx="491289" cy="329691"/>
                </a:xfrm>
                <a:custGeom>
                  <a:avLst/>
                  <a:gdLst>
                    <a:gd name="connsiteX0" fmla="*/ 389169 w 406024"/>
                    <a:gd name="connsiteY0" fmla="*/ 139931 h 272472"/>
                    <a:gd name="connsiteX1" fmla="*/ 380626 w 406024"/>
                    <a:gd name="connsiteY1" fmla="*/ 121227 h 272472"/>
                    <a:gd name="connsiteX2" fmla="*/ 394480 w 406024"/>
                    <a:gd name="connsiteY2" fmla="*/ 104140 h 272472"/>
                    <a:gd name="connsiteX3" fmla="*/ 406025 w 406024"/>
                    <a:gd name="connsiteY3" fmla="*/ 92133 h 272472"/>
                    <a:gd name="connsiteX4" fmla="*/ 392864 w 406024"/>
                    <a:gd name="connsiteY4" fmla="*/ 75507 h 272472"/>
                    <a:gd name="connsiteX5" fmla="*/ 370005 w 406024"/>
                    <a:gd name="connsiteY5" fmla="*/ 52185 h 272472"/>
                    <a:gd name="connsiteX6" fmla="*/ 341373 w 406024"/>
                    <a:gd name="connsiteY6" fmla="*/ 26324 h 272472"/>
                    <a:gd name="connsiteX7" fmla="*/ 341373 w 406024"/>
                    <a:gd name="connsiteY7" fmla="*/ 26324 h 272472"/>
                    <a:gd name="connsiteX8" fmla="*/ 329829 w 406024"/>
                    <a:gd name="connsiteY8" fmla="*/ 24707 h 272472"/>
                    <a:gd name="connsiteX9" fmla="*/ 317822 w 406024"/>
                    <a:gd name="connsiteY9" fmla="*/ 20551 h 272472"/>
                    <a:gd name="connsiteX10" fmla="*/ 306970 w 406024"/>
                    <a:gd name="connsiteY10" fmla="*/ 15933 h 272472"/>
                    <a:gd name="connsiteX11" fmla="*/ 281802 w 406024"/>
                    <a:gd name="connsiteY11" fmla="*/ 8544 h 272472"/>
                    <a:gd name="connsiteX12" fmla="*/ 262176 w 406024"/>
                    <a:gd name="connsiteY12" fmla="*/ 0 h 272472"/>
                    <a:gd name="connsiteX13" fmla="*/ 204913 w 406024"/>
                    <a:gd name="connsiteY13" fmla="*/ 11084 h 272472"/>
                    <a:gd name="connsiteX14" fmla="*/ 161966 w 406024"/>
                    <a:gd name="connsiteY14" fmla="*/ 14547 h 272472"/>
                    <a:gd name="connsiteX15" fmla="*/ 161966 w 406024"/>
                    <a:gd name="connsiteY15" fmla="*/ 14547 h 272472"/>
                    <a:gd name="connsiteX16" fmla="*/ 121328 w 406024"/>
                    <a:gd name="connsiteY16" fmla="*/ 50338 h 272472"/>
                    <a:gd name="connsiteX17" fmla="*/ 96391 w 406024"/>
                    <a:gd name="connsiteY17" fmla="*/ 23784 h 272472"/>
                    <a:gd name="connsiteX18" fmla="*/ 61526 w 406024"/>
                    <a:gd name="connsiteY18" fmla="*/ 31635 h 272472"/>
                    <a:gd name="connsiteX19" fmla="*/ 26891 w 406024"/>
                    <a:gd name="connsiteY19" fmla="*/ 60036 h 272472"/>
                    <a:gd name="connsiteX20" fmla="*/ 1723 w 406024"/>
                    <a:gd name="connsiteY20" fmla="*/ 63038 h 272472"/>
                    <a:gd name="connsiteX21" fmla="*/ 7265 w 406024"/>
                    <a:gd name="connsiteY21" fmla="*/ 120535 h 272472"/>
                    <a:gd name="connsiteX22" fmla="*/ 7265 w 406024"/>
                    <a:gd name="connsiteY22" fmla="*/ 120535 h 272472"/>
                    <a:gd name="connsiteX23" fmla="*/ 58986 w 406024"/>
                    <a:gd name="connsiteY23" fmla="*/ 138545 h 272472"/>
                    <a:gd name="connsiteX24" fmla="*/ 89695 w 406024"/>
                    <a:gd name="connsiteY24" fmla="*/ 192809 h 272472"/>
                    <a:gd name="connsiteX25" fmla="*/ 101471 w 406024"/>
                    <a:gd name="connsiteY25" fmla="*/ 228369 h 272472"/>
                    <a:gd name="connsiteX26" fmla="*/ 148574 w 406024"/>
                    <a:gd name="connsiteY26" fmla="*/ 224905 h 272472"/>
                    <a:gd name="connsiteX27" fmla="*/ 189674 w 406024"/>
                    <a:gd name="connsiteY27" fmla="*/ 202045 h 272472"/>
                    <a:gd name="connsiteX28" fmla="*/ 205606 w 406024"/>
                    <a:gd name="connsiteY28" fmla="*/ 232987 h 272472"/>
                    <a:gd name="connsiteX29" fmla="*/ 230774 w 406024"/>
                    <a:gd name="connsiteY29" fmla="*/ 267624 h 272472"/>
                    <a:gd name="connsiteX30" fmla="*/ 254325 w 406024"/>
                    <a:gd name="connsiteY30" fmla="*/ 272473 h 272472"/>
                    <a:gd name="connsiteX31" fmla="*/ 254325 w 406024"/>
                    <a:gd name="connsiteY31" fmla="*/ 272473 h 272472"/>
                    <a:gd name="connsiteX32" fmla="*/ 255711 w 406024"/>
                    <a:gd name="connsiteY32" fmla="*/ 250998 h 272472"/>
                    <a:gd name="connsiteX33" fmla="*/ 286651 w 406024"/>
                    <a:gd name="connsiteY33" fmla="*/ 244995 h 272472"/>
                    <a:gd name="connsiteX34" fmla="*/ 308817 w 406024"/>
                    <a:gd name="connsiteY34" fmla="*/ 221673 h 272472"/>
                    <a:gd name="connsiteX35" fmla="*/ 321747 w 406024"/>
                    <a:gd name="connsiteY35" fmla="*/ 175491 h 272472"/>
                    <a:gd name="connsiteX36" fmla="*/ 368619 w 406024"/>
                    <a:gd name="connsiteY36" fmla="*/ 147551 h 272472"/>
                    <a:gd name="connsiteX37" fmla="*/ 389631 w 406024"/>
                    <a:gd name="connsiteY37" fmla="*/ 139700 h 272472"/>
                    <a:gd name="connsiteX38" fmla="*/ 389631 w 406024"/>
                    <a:gd name="connsiteY38" fmla="*/ 139700 h 272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06024" h="272472">
                      <a:moveTo>
                        <a:pt x="389169" y="139931"/>
                      </a:moveTo>
                      <a:lnTo>
                        <a:pt x="380626" y="121227"/>
                      </a:lnTo>
                      <a:cubicBezTo>
                        <a:pt x="384089" y="116147"/>
                        <a:pt x="389400" y="107373"/>
                        <a:pt x="394480" y="104140"/>
                      </a:cubicBezTo>
                      <a:cubicBezTo>
                        <a:pt x="397712" y="102062"/>
                        <a:pt x="406025" y="96058"/>
                        <a:pt x="406025" y="92133"/>
                      </a:cubicBezTo>
                      <a:cubicBezTo>
                        <a:pt x="397251" y="89824"/>
                        <a:pt x="394018" y="83589"/>
                        <a:pt x="392864" y="75507"/>
                      </a:cubicBezTo>
                      <a:cubicBezTo>
                        <a:pt x="390785" y="60729"/>
                        <a:pt x="379933" y="60729"/>
                        <a:pt x="370005" y="52185"/>
                      </a:cubicBezTo>
                      <a:cubicBezTo>
                        <a:pt x="359845" y="43411"/>
                        <a:pt x="348300" y="38100"/>
                        <a:pt x="341373" y="26324"/>
                      </a:cubicBezTo>
                      <a:lnTo>
                        <a:pt x="341373" y="26324"/>
                      </a:lnTo>
                      <a:lnTo>
                        <a:pt x="329829" y="24707"/>
                      </a:lnTo>
                      <a:cubicBezTo>
                        <a:pt x="326134" y="24707"/>
                        <a:pt x="321285" y="21936"/>
                        <a:pt x="317822" y="20551"/>
                      </a:cubicBezTo>
                      <a:cubicBezTo>
                        <a:pt x="314589" y="19165"/>
                        <a:pt x="309510" y="17780"/>
                        <a:pt x="306970" y="15933"/>
                      </a:cubicBezTo>
                      <a:cubicBezTo>
                        <a:pt x="299581" y="11315"/>
                        <a:pt x="286882" y="17549"/>
                        <a:pt x="281802" y="8544"/>
                      </a:cubicBezTo>
                      <a:cubicBezTo>
                        <a:pt x="276722" y="0"/>
                        <a:pt x="271412" y="1847"/>
                        <a:pt x="262176" y="0"/>
                      </a:cubicBezTo>
                      <a:cubicBezTo>
                        <a:pt x="243242" y="0"/>
                        <a:pt x="222000" y="2078"/>
                        <a:pt x="204913" y="11084"/>
                      </a:cubicBezTo>
                      <a:cubicBezTo>
                        <a:pt x="188519" y="19627"/>
                        <a:pt x="175820" y="32789"/>
                        <a:pt x="161966" y="14547"/>
                      </a:cubicBezTo>
                      <a:lnTo>
                        <a:pt x="161966" y="14547"/>
                      </a:lnTo>
                      <a:cubicBezTo>
                        <a:pt x="148112" y="22167"/>
                        <a:pt x="137029" y="50338"/>
                        <a:pt x="121328" y="50338"/>
                      </a:cubicBezTo>
                      <a:cubicBezTo>
                        <a:pt x="106551" y="50338"/>
                        <a:pt x="106320" y="23784"/>
                        <a:pt x="96391" y="23784"/>
                      </a:cubicBezTo>
                      <a:cubicBezTo>
                        <a:pt x="83230" y="23784"/>
                        <a:pt x="73763" y="27709"/>
                        <a:pt x="61526" y="31635"/>
                      </a:cubicBezTo>
                      <a:cubicBezTo>
                        <a:pt x="42592" y="37869"/>
                        <a:pt x="41669" y="49184"/>
                        <a:pt x="26891" y="60036"/>
                      </a:cubicBezTo>
                      <a:cubicBezTo>
                        <a:pt x="19733" y="65347"/>
                        <a:pt x="5187" y="59805"/>
                        <a:pt x="1723" y="63038"/>
                      </a:cubicBezTo>
                      <a:cubicBezTo>
                        <a:pt x="-5434" y="69504"/>
                        <a:pt x="12345" y="106218"/>
                        <a:pt x="7265" y="120535"/>
                      </a:cubicBezTo>
                      <a:lnTo>
                        <a:pt x="7265" y="120535"/>
                      </a:lnTo>
                      <a:cubicBezTo>
                        <a:pt x="21119" y="124922"/>
                        <a:pt x="48826" y="128385"/>
                        <a:pt x="58986" y="138545"/>
                      </a:cubicBezTo>
                      <a:cubicBezTo>
                        <a:pt x="73763" y="153324"/>
                        <a:pt x="81152" y="174336"/>
                        <a:pt x="89695" y="192809"/>
                      </a:cubicBezTo>
                      <a:cubicBezTo>
                        <a:pt x="94313" y="202738"/>
                        <a:pt x="94544" y="220056"/>
                        <a:pt x="101471" y="228369"/>
                      </a:cubicBezTo>
                      <a:cubicBezTo>
                        <a:pt x="108167" y="236220"/>
                        <a:pt x="140262" y="228369"/>
                        <a:pt x="148574" y="224905"/>
                      </a:cubicBezTo>
                      <a:cubicBezTo>
                        <a:pt x="164275" y="218671"/>
                        <a:pt x="171664" y="197658"/>
                        <a:pt x="189674" y="202045"/>
                      </a:cubicBezTo>
                      <a:cubicBezTo>
                        <a:pt x="192906" y="214745"/>
                        <a:pt x="200988" y="221442"/>
                        <a:pt x="205606" y="232987"/>
                      </a:cubicBezTo>
                      <a:cubicBezTo>
                        <a:pt x="212071" y="248458"/>
                        <a:pt x="223616" y="252384"/>
                        <a:pt x="230774" y="267624"/>
                      </a:cubicBezTo>
                      <a:lnTo>
                        <a:pt x="254325" y="272473"/>
                      </a:lnTo>
                      <a:lnTo>
                        <a:pt x="254325" y="272473"/>
                      </a:lnTo>
                      <a:cubicBezTo>
                        <a:pt x="245782" y="263929"/>
                        <a:pt x="236777" y="232064"/>
                        <a:pt x="255711" y="250998"/>
                      </a:cubicBezTo>
                      <a:cubicBezTo>
                        <a:pt x="270488" y="265776"/>
                        <a:pt x="278338" y="259773"/>
                        <a:pt x="286651" y="244995"/>
                      </a:cubicBezTo>
                      <a:cubicBezTo>
                        <a:pt x="292192" y="235065"/>
                        <a:pt x="300966" y="229524"/>
                        <a:pt x="308817" y="221673"/>
                      </a:cubicBezTo>
                      <a:cubicBezTo>
                        <a:pt x="318053" y="212436"/>
                        <a:pt x="312280" y="188422"/>
                        <a:pt x="321747" y="175491"/>
                      </a:cubicBezTo>
                      <a:cubicBezTo>
                        <a:pt x="330059" y="163945"/>
                        <a:pt x="355689" y="160713"/>
                        <a:pt x="368619" y="147551"/>
                      </a:cubicBezTo>
                      <a:cubicBezTo>
                        <a:pt x="373699" y="147320"/>
                        <a:pt x="381088" y="144318"/>
                        <a:pt x="389631" y="139700"/>
                      </a:cubicBezTo>
                      <a:lnTo>
                        <a:pt x="389631" y="139700"/>
                      </a:lnTo>
                      <a:close/>
                    </a:path>
                  </a:pathLst>
                </a:custGeom>
                <a:solidFill>
                  <a:srgbClr val="4674C4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3" name="Torfaen" descr="{&quot;Key&quot;:&quot;torfaen&quot;,&quot;Name&quot;:&quot;Torfaen&quot;,&quot;Value&quot;:0.605939342881213,&quot;Formula&quot;:&quot;0.605939342881213&quot;,&quot;Text&quot;:&quot;61%&quot;}">
                  <a:extLst>
                    <a:ext uri="{FF2B5EF4-FFF2-40B4-BE49-F238E27FC236}">
                      <a16:creationId xmlns:a16="http://schemas.microsoft.com/office/drawing/2014/main" id="{7E17C7E8-6966-3710-4FBB-95824F55C6BD}"/>
                    </a:ext>
                  </a:extLst>
                </p:cNvPr>
                <p:cNvSpPr/>
                <p:nvPr/>
              </p:nvSpPr>
              <p:spPr>
                <a:xfrm>
                  <a:off x="4175949" y="5636823"/>
                  <a:ext cx="324118" cy="547397"/>
                </a:xfrm>
                <a:custGeom>
                  <a:avLst/>
                  <a:gdLst>
                    <a:gd name="connsiteX0" fmla="*/ 32352 w 267866"/>
                    <a:gd name="connsiteY0" fmla="*/ 257690 h 452394"/>
                    <a:gd name="connsiteX1" fmla="*/ 45513 w 267866"/>
                    <a:gd name="connsiteY1" fmla="*/ 220745 h 452394"/>
                    <a:gd name="connsiteX2" fmla="*/ 45975 w 267866"/>
                    <a:gd name="connsiteY2" fmla="*/ 193498 h 452394"/>
                    <a:gd name="connsiteX3" fmla="*/ 45744 w 267866"/>
                    <a:gd name="connsiteY3" fmla="*/ 138310 h 452394"/>
                    <a:gd name="connsiteX4" fmla="*/ 41588 w 267866"/>
                    <a:gd name="connsiteY4" fmla="*/ 93052 h 452394"/>
                    <a:gd name="connsiteX5" fmla="*/ 46436 w 267866"/>
                    <a:gd name="connsiteY5" fmla="*/ 72270 h 452394"/>
                    <a:gd name="connsiteX6" fmla="*/ 9262 w 267866"/>
                    <a:gd name="connsiteY6" fmla="*/ 41559 h 452394"/>
                    <a:gd name="connsiteX7" fmla="*/ 26 w 267866"/>
                    <a:gd name="connsiteY7" fmla="*/ 22394 h 452394"/>
                    <a:gd name="connsiteX8" fmla="*/ 9262 w 267866"/>
                    <a:gd name="connsiteY8" fmla="*/ 1381 h 452394"/>
                    <a:gd name="connsiteX9" fmla="*/ 9262 w 267866"/>
                    <a:gd name="connsiteY9" fmla="*/ 1381 h 452394"/>
                    <a:gd name="connsiteX10" fmla="*/ 65601 w 267866"/>
                    <a:gd name="connsiteY10" fmla="*/ 6461 h 452394"/>
                    <a:gd name="connsiteX11" fmla="*/ 103699 w 267866"/>
                    <a:gd name="connsiteY11" fmla="*/ 20547 h 452394"/>
                    <a:gd name="connsiteX12" fmla="*/ 140873 w 267866"/>
                    <a:gd name="connsiteY12" fmla="*/ 51258 h 452394"/>
                    <a:gd name="connsiteX13" fmla="*/ 135794 w 267866"/>
                    <a:gd name="connsiteY13" fmla="*/ 71347 h 452394"/>
                    <a:gd name="connsiteX14" fmla="*/ 149878 w 267866"/>
                    <a:gd name="connsiteY14" fmla="*/ 94668 h 452394"/>
                    <a:gd name="connsiteX15" fmla="*/ 156805 w 267866"/>
                    <a:gd name="connsiteY15" fmla="*/ 103212 h 452394"/>
                    <a:gd name="connsiteX16" fmla="*/ 165579 w 267866"/>
                    <a:gd name="connsiteY16" fmla="*/ 124225 h 452394"/>
                    <a:gd name="connsiteX17" fmla="*/ 165118 w 267866"/>
                    <a:gd name="connsiteY17" fmla="*/ 176179 h 452394"/>
                    <a:gd name="connsiteX18" fmla="*/ 194211 w 267866"/>
                    <a:gd name="connsiteY18" fmla="*/ 178950 h 452394"/>
                    <a:gd name="connsiteX19" fmla="*/ 230693 w 267866"/>
                    <a:gd name="connsiteY19" fmla="*/ 187725 h 452394"/>
                    <a:gd name="connsiteX20" fmla="*/ 208295 w 267866"/>
                    <a:gd name="connsiteY20" fmla="*/ 233907 h 452394"/>
                    <a:gd name="connsiteX21" fmla="*/ 250781 w 267866"/>
                    <a:gd name="connsiteY21" fmla="*/ 244528 h 452394"/>
                    <a:gd name="connsiteX22" fmla="*/ 245701 w 267866"/>
                    <a:gd name="connsiteY22" fmla="*/ 264156 h 452394"/>
                    <a:gd name="connsiteX23" fmla="*/ 234156 w 267866"/>
                    <a:gd name="connsiteY23" fmla="*/ 286323 h 452394"/>
                    <a:gd name="connsiteX24" fmla="*/ 207372 w 267866"/>
                    <a:gd name="connsiteY24" fmla="*/ 285861 h 452394"/>
                    <a:gd name="connsiteX25" fmla="*/ 236234 w 267866"/>
                    <a:gd name="connsiteY25" fmla="*/ 337354 h 452394"/>
                    <a:gd name="connsiteX26" fmla="*/ 243161 w 267866"/>
                    <a:gd name="connsiteY26" fmla="*/ 367372 h 452394"/>
                    <a:gd name="connsiteX27" fmla="*/ 263480 w 267866"/>
                    <a:gd name="connsiteY27" fmla="*/ 385152 h 452394"/>
                    <a:gd name="connsiteX28" fmla="*/ 267867 w 267866"/>
                    <a:gd name="connsiteY28" fmla="*/ 396236 h 452394"/>
                    <a:gd name="connsiteX29" fmla="*/ 267867 w 267866"/>
                    <a:gd name="connsiteY29" fmla="*/ 396236 h 452394"/>
                    <a:gd name="connsiteX30" fmla="*/ 260247 w 267866"/>
                    <a:gd name="connsiteY30" fmla="*/ 406858 h 452394"/>
                    <a:gd name="connsiteX31" fmla="*/ 226536 w 267866"/>
                    <a:gd name="connsiteY31" fmla="*/ 405472 h 452394"/>
                    <a:gd name="connsiteX32" fmla="*/ 193980 w 267866"/>
                    <a:gd name="connsiteY32" fmla="*/ 430872 h 452394"/>
                    <a:gd name="connsiteX33" fmla="*/ 163271 w 267866"/>
                    <a:gd name="connsiteY33" fmla="*/ 426947 h 452394"/>
                    <a:gd name="connsiteX34" fmla="*/ 140412 w 267866"/>
                    <a:gd name="connsiteY34" fmla="*/ 417018 h 452394"/>
                    <a:gd name="connsiteX35" fmla="*/ 142028 w 267866"/>
                    <a:gd name="connsiteY35" fmla="*/ 451885 h 452394"/>
                    <a:gd name="connsiteX36" fmla="*/ 116167 w 267866"/>
                    <a:gd name="connsiteY36" fmla="*/ 440108 h 452394"/>
                    <a:gd name="connsiteX37" fmla="*/ 86151 w 267866"/>
                    <a:gd name="connsiteY37" fmla="*/ 423021 h 452394"/>
                    <a:gd name="connsiteX38" fmla="*/ 86151 w 267866"/>
                    <a:gd name="connsiteY38" fmla="*/ 423021 h 452394"/>
                    <a:gd name="connsiteX39" fmla="*/ 66294 w 267866"/>
                    <a:gd name="connsiteY39" fmla="*/ 399468 h 452394"/>
                    <a:gd name="connsiteX40" fmla="*/ 54287 w 267866"/>
                    <a:gd name="connsiteY40" fmla="*/ 392541 h 452394"/>
                    <a:gd name="connsiteX41" fmla="*/ 70912 w 267866"/>
                    <a:gd name="connsiteY41" fmla="*/ 378225 h 452394"/>
                    <a:gd name="connsiteX42" fmla="*/ 95387 w 267866"/>
                    <a:gd name="connsiteY42" fmla="*/ 342665 h 452394"/>
                    <a:gd name="connsiteX43" fmla="*/ 99312 w 267866"/>
                    <a:gd name="connsiteY43" fmla="*/ 320267 h 452394"/>
                    <a:gd name="connsiteX44" fmla="*/ 96772 w 267866"/>
                    <a:gd name="connsiteY44" fmla="*/ 291172 h 452394"/>
                    <a:gd name="connsiteX45" fmla="*/ 87998 w 267866"/>
                    <a:gd name="connsiteY45" fmla="*/ 256305 h 452394"/>
                    <a:gd name="connsiteX46" fmla="*/ 81071 w 267866"/>
                    <a:gd name="connsiteY46" fmla="*/ 264156 h 452394"/>
                    <a:gd name="connsiteX47" fmla="*/ 31890 w 267866"/>
                    <a:gd name="connsiteY47" fmla="*/ 257921 h 452394"/>
                    <a:gd name="connsiteX48" fmla="*/ 31890 w 267866"/>
                    <a:gd name="connsiteY48" fmla="*/ 257921 h 452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267866" h="452394">
                      <a:moveTo>
                        <a:pt x="32352" y="257690"/>
                      </a:moveTo>
                      <a:cubicBezTo>
                        <a:pt x="32352" y="243374"/>
                        <a:pt x="40895" y="233907"/>
                        <a:pt x="45513" y="220745"/>
                      </a:cubicBezTo>
                      <a:cubicBezTo>
                        <a:pt x="48515" y="212201"/>
                        <a:pt x="46206" y="202272"/>
                        <a:pt x="45975" y="193498"/>
                      </a:cubicBezTo>
                      <a:lnTo>
                        <a:pt x="45744" y="138310"/>
                      </a:lnTo>
                      <a:cubicBezTo>
                        <a:pt x="45744" y="122378"/>
                        <a:pt x="41588" y="108292"/>
                        <a:pt x="41588" y="93052"/>
                      </a:cubicBezTo>
                      <a:cubicBezTo>
                        <a:pt x="44127" y="89127"/>
                        <a:pt x="52209" y="75272"/>
                        <a:pt x="46436" y="72270"/>
                      </a:cubicBezTo>
                      <a:cubicBezTo>
                        <a:pt x="33275" y="65574"/>
                        <a:pt x="18267" y="53798"/>
                        <a:pt x="9262" y="41559"/>
                      </a:cubicBezTo>
                      <a:cubicBezTo>
                        <a:pt x="5337" y="36018"/>
                        <a:pt x="-436" y="29783"/>
                        <a:pt x="26" y="22394"/>
                      </a:cubicBezTo>
                      <a:cubicBezTo>
                        <a:pt x="257" y="16621"/>
                        <a:pt x="6491" y="6923"/>
                        <a:pt x="9262" y="1381"/>
                      </a:cubicBezTo>
                      <a:lnTo>
                        <a:pt x="9262" y="1381"/>
                      </a:lnTo>
                      <a:cubicBezTo>
                        <a:pt x="28196" y="458"/>
                        <a:pt x="48515" y="-3006"/>
                        <a:pt x="65601" y="6461"/>
                      </a:cubicBezTo>
                      <a:cubicBezTo>
                        <a:pt x="76915" y="12696"/>
                        <a:pt x="91692" y="14543"/>
                        <a:pt x="103699" y="20547"/>
                      </a:cubicBezTo>
                      <a:cubicBezTo>
                        <a:pt x="110857" y="24241"/>
                        <a:pt x="141335" y="42714"/>
                        <a:pt x="140873" y="51258"/>
                      </a:cubicBezTo>
                      <a:cubicBezTo>
                        <a:pt x="140412" y="57954"/>
                        <a:pt x="134639" y="63265"/>
                        <a:pt x="135794" y="71347"/>
                      </a:cubicBezTo>
                      <a:cubicBezTo>
                        <a:pt x="137179" y="81045"/>
                        <a:pt x="141797" y="88896"/>
                        <a:pt x="149878" y="94668"/>
                      </a:cubicBezTo>
                      <a:cubicBezTo>
                        <a:pt x="152418" y="98363"/>
                        <a:pt x="154035" y="100441"/>
                        <a:pt x="156805" y="103212"/>
                      </a:cubicBezTo>
                      <a:cubicBezTo>
                        <a:pt x="163732" y="109678"/>
                        <a:pt x="168581" y="112679"/>
                        <a:pt x="165579" y="124225"/>
                      </a:cubicBezTo>
                      <a:cubicBezTo>
                        <a:pt x="162116" y="137618"/>
                        <a:pt x="159345" y="163941"/>
                        <a:pt x="165118" y="176179"/>
                      </a:cubicBezTo>
                      <a:cubicBezTo>
                        <a:pt x="177124" y="183107"/>
                        <a:pt x="181280" y="180798"/>
                        <a:pt x="194211" y="178950"/>
                      </a:cubicBezTo>
                      <a:cubicBezTo>
                        <a:pt x="200907" y="178027"/>
                        <a:pt x="226998" y="181721"/>
                        <a:pt x="230693" y="187725"/>
                      </a:cubicBezTo>
                      <a:cubicBezTo>
                        <a:pt x="234156" y="193498"/>
                        <a:pt x="208757" y="222361"/>
                        <a:pt x="208295" y="233907"/>
                      </a:cubicBezTo>
                      <a:cubicBezTo>
                        <a:pt x="207372" y="253765"/>
                        <a:pt x="239467" y="241758"/>
                        <a:pt x="250781" y="244528"/>
                      </a:cubicBezTo>
                      <a:cubicBezTo>
                        <a:pt x="250781" y="250301"/>
                        <a:pt x="247548" y="258383"/>
                        <a:pt x="245701" y="264156"/>
                      </a:cubicBezTo>
                      <a:cubicBezTo>
                        <a:pt x="244546" y="267850"/>
                        <a:pt x="245470" y="296483"/>
                        <a:pt x="234156" y="286323"/>
                      </a:cubicBezTo>
                      <a:cubicBezTo>
                        <a:pt x="226075" y="279165"/>
                        <a:pt x="215222" y="275008"/>
                        <a:pt x="207372" y="285861"/>
                      </a:cubicBezTo>
                      <a:cubicBezTo>
                        <a:pt x="203216" y="312878"/>
                        <a:pt x="232309" y="313108"/>
                        <a:pt x="236234" y="337354"/>
                      </a:cubicBezTo>
                      <a:cubicBezTo>
                        <a:pt x="237850" y="347745"/>
                        <a:pt x="238081" y="358136"/>
                        <a:pt x="243161" y="367372"/>
                      </a:cubicBezTo>
                      <a:cubicBezTo>
                        <a:pt x="247086" y="374530"/>
                        <a:pt x="256784" y="380303"/>
                        <a:pt x="263480" y="385152"/>
                      </a:cubicBezTo>
                      <a:lnTo>
                        <a:pt x="267867" y="396236"/>
                      </a:lnTo>
                      <a:lnTo>
                        <a:pt x="267867" y="396236"/>
                      </a:lnTo>
                      <a:lnTo>
                        <a:pt x="260247" y="406858"/>
                      </a:lnTo>
                      <a:cubicBezTo>
                        <a:pt x="249395" y="404779"/>
                        <a:pt x="237158" y="401778"/>
                        <a:pt x="226536" y="405472"/>
                      </a:cubicBezTo>
                      <a:cubicBezTo>
                        <a:pt x="210835" y="410783"/>
                        <a:pt x="208295" y="427178"/>
                        <a:pt x="193980" y="430872"/>
                      </a:cubicBezTo>
                      <a:cubicBezTo>
                        <a:pt x="184513" y="433181"/>
                        <a:pt x="171583" y="432027"/>
                        <a:pt x="163271" y="426947"/>
                      </a:cubicBezTo>
                      <a:cubicBezTo>
                        <a:pt x="159345" y="424407"/>
                        <a:pt x="143644" y="409859"/>
                        <a:pt x="140412" y="417018"/>
                      </a:cubicBezTo>
                      <a:cubicBezTo>
                        <a:pt x="134639" y="430641"/>
                        <a:pt x="142028" y="440108"/>
                        <a:pt x="142028" y="451885"/>
                      </a:cubicBezTo>
                      <a:cubicBezTo>
                        <a:pt x="136948" y="454887"/>
                        <a:pt x="119631" y="443803"/>
                        <a:pt x="116167" y="440108"/>
                      </a:cubicBezTo>
                      <a:cubicBezTo>
                        <a:pt x="104161" y="427408"/>
                        <a:pt x="103468" y="427870"/>
                        <a:pt x="86151" y="423021"/>
                      </a:cubicBezTo>
                      <a:lnTo>
                        <a:pt x="86151" y="423021"/>
                      </a:lnTo>
                      <a:cubicBezTo>
                        <a:pt x="82456" y="407319"/>
                        <a:pt x="80147" y="405241"/>
                        <a:pt x="66294" y="399468"/>
                      </a:cubicBezTo>
                      <a:cubicBezTo>
                        <a:pt x="61445" y="397390"/>
                        <a:pt x="57289" y="396698"/>
                        <a:pt x="54287" y="392541"/>
                      </a:cubicBezTo>
                      <a:cubicBezTo>
                        <a:pt x="51516" y="388847"/>
                        <a:pt x="67217" y="382150"/>
                        <a:pt x="70912" y="378225"/>
                      </a:cubicBezTo>
                      <a:cubicBezTo>
                        <a:pt x="78531" y="369681"/>
                        <a:pt x="93078" y="353748"/>
                        <a:pt x="95387" y="342665"/>
                      </a:cubicBezTo>
                      <a:cubicBezTo>
                        <a:pt x="97003" y="335045"/>
                        <a:pt x="98850" y="327887"/>
                        <a:pt x="99312" y="320267"/>
                      </a:cubicBezTo>
                      <a:cubicBezTo>
                        <a:pt x="99774" y="310338"/>
                        <a:pt x="96772" y="301101"/>
                        <a:pt x="96772" y="291172"/>
                      </a:cubicBezTo>
                      <a:cubicBezTo>
                        <a:pt x="94925" y="279396"/>
                        <a:pt x="90307" y="267850"/>
                        <a:pt x="87998" y="256305"/>
                      </a:cubicBezTo>
                      <a:cubicBezTo>
                        <a:pt x="84996" y="256305"/>
                        <a:pt x="82687" y="262078"/>
                        <a:pt x="81071" y="264156"/>
                      </a:cubicBezTo>
                      <a:cubicBezTo>
                        <a:pt x="69064" y="278703"/>
                        <a:pt x="42742" y="270159"/>
                        <a:pt x="31890" y="257921"/>
                      </a:cubicBezTo>
                      <a:lnTo>
                        <a:pt x="31890" y="257921"/>
                      </a:lnTo>
                      <a:close/>
                    </a:path>
                  </a:pathLst>
                </a:custGeom>
                <a:solidFill>
                  <a:srgbClr val="7C9CD5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4" name="Blaeno Gwent" descr="{&quot;Key&quot;:&quot;blaeno gwent&quot;,&quot;Name&quot;:&quot;Blaeno Gwent&quot;,&quot;Value&quot;:0.724807395993837,&quot;Formula&quot;:&quot;0.724807395993837&quot;,&quot;Text&quot;:&quot;72%&quot;}">
                  <a:extLst>
                    <a:ext uri="{FF2B5EF4-FFF2-40B4-BE49-F238E27FC236}">
                      <a16:creationId xmlns:a16="http://schemas.microsoft.com/office/drawing/2014/main" id="{FBE81864-7A87-7DEF-6775-4DEC9A30A79E}"/>
                    </a:ext>
                  </a:extLst>
                </p:cNvPr>
                <p:cNvSpPr/>
                <p:nvPr/>
              </p:nvSpPr>
              <p:spPr>
                <a:xfrm>
                  <a:off x="3871450" y="5551886"/>
                  <a:ext cx="363267" cy="419588"/>
                </a:xfrm>
                <a:custGeom>
                  <a:avLst/>
                  <a:gdLst>
                    <a:gd name="connsiteX0" fmla="*/ 232745 w 300221"/>
                    <a:gd name="connsiteY0" fmla="*/ 19162 h 346767"/>
                    <a:gd name="connsiteX1" fmla="*/ 238055 w 300221"/>
                    <a:gd name="connsiteY1" fmla="*/ 37403 h 346767"/>
                    <a:gd name="connsiteX2" fmla="*/ 229050 w 300221"/>
                    <a:gd name="connsiteY2" fmla="*/ 58185 h 346767"/>
                    <a:gd name="connsiteX3" fmla="*/ 249600 w 300221"/>
                    <a:gd name="connsiteY3" fmla="*/ 67422 h 346767"/>
                    <a:gd name="connsiteX4" fmla="*/ 260914 w 300221"/>
                    <a:gd name="connsiteY4" fmla="*/ 71347 h 346767"/>
                    <a:gd name="connsiteX5" fmla="*/ 260914 w 300221"/>
                    <a:gd name="connsiteY5" fmla="*/ 71347 h 346767"/>
                    <a:gd name="connsiteX6" fmla="*/ 251678 w 300221"/>
                    <a:gd name="connsiteY6" fmla="*/ 92360 h 346767"/>
                    <a:gd name="connsiteX7" fmla="*/ 260914 w 300221"/>
                    <a:gd name="connsiteY7" fmla="*/ 111525 h 346767"/>
                    <a:gd name="connsiteX8" fmla="*/ 298088 w 300221"/>
                    <a:gd name="connsiteY8" fmla="*/ 142236 h 346767"/>
                    <a:gd name="connsiteX9" fmla="*/ 293240 w 300221"/>
                    <a:gd name="connsiteY9" fmla="*/ 163018 h 346767"/>
                    <a:gd name="connsiteX10" fmla="*/ 297396 w 300221"/>
                    <a:gd name="connsiteY10" fmla="*/ 208276 h 346767"/>
                    <a:gd name="connsiteX11" fmla="*/ 297627 w 300221"/>
                    <a:gd name="connsiteY11" fmla="*/ 263463 h 346767"/>
                    <a:gd name="connsiteX12" fmla="*/ 297165 w 300221"/>
                    <a:gd name="connsiteY12" fmla="*/ 290711 h 346767"/>
                    <a:gd name="connsiteX13" fmla="*/ 284004 w 300221"/>
                    <a:gd name="connsiteY13" fmla="*/ 327656 h 346767"/>
                    <a:gd name="connsiteX14" fmla="*/ 284004 w 300221"/>
                    <a:gd name="connsiteY14" fmla="*/ 327656 h 346767"/>
                    <a:gd name="connsiteX15" fmla="*/ 272459 w 300221"/>
                    <a:gd name="connsiteY15" fmla="*/ 340125 h 346767"/>
                    <a:gd name="connsiteX16" fmla="*/ 266917 w 300221"/>
                    <a:gd name="connsiteY16" fmla="*/ 316111 h 346767"/>
                    <a:gd name="connsiteX17" fmla="*/ 241750 w 300221"/>
                    <a:gd name="connsiteY17" fmla="*/ 281243 h 346767"/>
                    <a:gd name="connsiteX18" fmla="*/ 217274 w 300221"/>
                    <a:gd name="connsiteY18" fmla="*/ 270622 h 346767"/>
                    <a:gd name="connsiteX19" fmla="*/ 186565 w 300221"/>
                    <a:gd name="connsiteY19" fmla="*/ 233214 h 346767"/>
                    <a:gd name="connsiteX20" fmla="*/ 144080 w 300221"/>
                    <a:gd name="connsiteY20" fmla="*/ 177103 h 346767"/>
                    <a:gd name="connsiteX21" fmla="*/ 137846 w 300221"/>
                    <a:gd name="connsiteY21" fmla="*/ 209431 h 346767"/>
                    <a:gd name="connsiteX22" fmla="*/ 127686 w 300221"/>
                    <a:gd name="connsiteY22" fmla="*/ 230443 h 346767"/>
                    <a:gd name="connsiteX23" fmla="*/ 76658 w 300221"/>
                    <a:gd name="connsiteY23" fmla="*/ 176180 h 346767"/>
                    <a:gd name="connsiteX24" fmla="*/ 61188 w 300221"/>
                    <a:gd name="connsiteY24" fmla="*/ 142236 h 346767"/>
                    <a:gd name="connsiteX25" fmla="*/ 43870 w 300221"/>
                    <a:gd name="connsiteY25" fmla="*/ 109909 h 346767"/>
                    <a:gd name="connsiteX26" fmla="*/ 32095 w 300221"/>
                    <a:gd name="connsiteY26" fmla="*/ 85894 h 346767"/>
                    <a:gd name="connsiteX27" fmla="*/ 0 w 300221"/>
                    <a:gd name="connsiteY27" fmla="*/ 64882 h 346767"/>
                    <a:gd name="connsiteX28" fmla="*/ 0 w 300221"/>
                    <a:gd name="connsiteY28" fmla="*/ 64882 h 346767"/>
                    <a:gd name="connsiteX29" fmla="*/ 21935 w 300221"/>
                    <a:gd name="connsiteY29" fmla="*/ 19854 h 346767"/>
                    <a:gd name="connsiteX30" fmla="*/ 49643 w 300221"/>
                    <a:gd name="connsiteY30" fmla="*/ 4845 h 346767"/>
                    <a:gd name="connsiteX31" fmla="*/ 133228 w 300221"/>
                    <a:gd name="connsiteY31" fmla="*/ 33247 h 346767"/>
                    <a:gd name="connsiteX32" fmla="*/ 214273 w 300221"/>
                    <a:gd name="connsiteY32" fmla="*/ 21240 h 346767"/>
                    <a:gd name="connsiteX33" fmla="*/ 232514 w 300221"/>
                    <a:gd name="connsiteY33" fmla="*/ 18931 h 346767"/>
                    <a:gd name="connsiteX34" fmla="*/ 232514 w 300221"/>
                    <a:gd name="connsiteY34" fmla="*/ 18931 h 3467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00221" h="346767">
                      <a:moveTo>
                        <a:pt x="232745" y="19162"/>
                      </a:moveTo>
                      <a:cubicBezTo>
                        <a:pt x="236670" y="24472"/>
                        <a:pt x="240595" y="30707"/>
                        <a:pt x="238055" y="37403"/>
                      </a:cubicBezTo>
                      <a:cubicBezTo>
                        <a:pt x="235515" y="44100"/>
                        <a:pt x="229281" y="50565"/>
                        <a:pt x="229050" y="58185"/>
                      </a:cubicBezTo>
                      <a:cubicBezTo>
                        <a:pt x="228588" y="71578"/>
                        <a:pt x="240364" y="67422"/>
                        <a:pt x="249600" y="67422"/>
                      </a:cubicBezTo>
                      <a:lnTo>
                        <a:pt x="260914" y="71347"/>
                      </a:lnTo>
                      <a:lnTo>
                        <a:pt x="260914" y="71347"/>
                      </a:lnTo>
                      <a:cubicBezTo>
                        <a:pt x="258143" y="77120"/>
                        <a:pt x="251909" y="86587"/>
                        <a:pt x="251678" y="92360"/>
                      </a:cubicBezTo>
                      <a:cubicBezTo>
                        <a:pt x="251216" y="99749"/>
                        <a:pt x="256989" y="105983"/>
                        <a:pt x="260914" y="111525"/>
                      </a:cubicBezTo>
                      <a:cubicBezTo>
                        <a:pt x="269688" y="123763"/>
                        <a:pt x="284696" y="135540"/>
                        <a:pt x="298088" y="142236"/>
                      </a:cubicBezTo>
                      <a:cubicBezTo>
                        <a:pt x="304092" y="145238"/>
                        <a:pt x="295779" y="159323"/>
                        <a:pt x="293240" y="163018"/>
                      </a:cubicBezTo>
                      <a:cubicBezTo>
                        <a:pt x="293240" y="178489"/>
                        <a:pt x="297396" y="192343"/>
                        <a:pt x="297396" y="208276"/>
                      </a:cubicBezTo>
                      <a:lnTo>
                        <a:pt x="297627" y="263463"/>
                      </a:lnTo>
                      <a:cubicBezTo>
                        <a:pt x="297627" y="272238"/>
                        <a:pt x="300167" y="282167"/>
                        <a:pt x="297165" y="290711"/>
                      </a:cubicBezTo>
                      <a:cubicBezTo>
                        <a:pt x="292547" y="303872"/>
                        <a:pt x="284004" y="313109"/>
                        <a:pt x="284004" y="327656"/>
                      </a:cubicBezTo>
                      <a:lnTo>
                        <a:pt x="284004" y="327656"/>
                      </a:lnTo>
                      <a:lnTo>
                        <a:pt x="272459" y="340125"/>
                      </a:lnTo>
                      <a:cubicBezTo>
                        <a:pt x="248446" y="361138"/>
                        <a:pt x="262992" y="326502"/>
                        <a:pt x="266917" y="316111"/>
                      </a:cubicBezTo>
                      <a:cubicBezTo>
                        <a:pt x="275230" y="294405"/>
                        <a:pt x="246137" y="300178"/>
                        <a:pt x="241750" y="281243"/>
                      </a:cubicBezTo>
                      <a:cubicBezTo>
                        <a:pt x="238748" y="268082"/>
                        <a:pt x="228588" y="270622"/>
                        <a:pt x="217274" y="270622"/>
                      </a:cubicBezTo>
                      <a:cubicBezTo>
                        <a:pt x="204575" y="270622"/>
                        <a:pt x="192799" y="243374"/>
                        <a:pt x="186565" y="233214"/>
                      </a:cubicBezTo>
                      <a:cubicBezTo>
                        <a:pt x="182178" y="225825"/>
                        <a:pt x="148005" y="177103"/>
                        <a:pt x="144080" y="177103"/>
                      </a:cubicBezTo>
                      <a:cubicBezTo>
                        <a:pt x="135768" y="193498"/>
                        <a:pt x="129995" y="187494"/>
                        <a:pt x="137846" y="209431"/>
                      </a:cubicBezTo>
                      <a:cubicBezTo>
                        <a:pt x="141078" y="218667"/>
                        <a:pt x="148236" y="235754"/>
                        <a:pt x="127686" y="230443"/>
                      </a:cubicBezTo>
                      <a:cubicBezTo>
                        <a:pt x="121221" y="204351"/>
                        <a:pt x="89357" y="197885"/>
                        <a:pt x="76658" y="176180"/>
                      </a:cubicBezTo>
                      <a:cubicBezTo>
                        <a:pt x="75734" y="164403"/>
                        <a:pt x="63497" y="154936"/>
                        <a:pt x="61188" y="142236"/>
                      </a:cubicBezTo>
                      <a:cubicBezTo>
                        <a:pt x="58648" y="127920"/>
                        <a:pt x="51490" y="121454"/>
                        <a:pt x="43870" y="109909"/>
                      </a:cubicBezTo>
                      <a:cubicBezTo>
                        <a:pt x="37867" y="101134"/>
                        <a:pt x="35096" y="96285"/>
                        <a:pt x="32095" y="85894"/>
                      </a:cubicBezTo>
                      <a:cubicBezTo>
                        <a:pt x="28400" y="72963"/>
                        <a:pt x="11314" y="68807"/>
                        <a:pt x="0" y="64882"/>
                      </a:cubicBezTo>
                      <a:lnTo>
                        <a:pt x="0" y="64882"/>
                      </a:lnTo>
                      <a:cubicBezTo>
                        <a:pt x="0" y="42483"/>
                        <a:pt x="9005" y="36018"/>
                        <a:pt x="21935" y="19854"/>
                      </a:cubicBezTo>
                      <a:cubicBezTo>
                        <a:pt x="31633" y="7616"/>
                        <a:pt x="34635" y="-8086"/>
                        <a:pt x="49643" y="4845"/>
                      </a:cubicBezTo>
                      <a:cubicBezTo>
                        <a:pt x="74580" y="26320"/>
                        <a:pt x="99979" y="38327"/>
                        <a:pt x="133228" y="33247"/>
                      </a:cubicBezTo>
                      <a:cubicBezTo>
                        <a:pt x="160705" y="29091"/>
                        <a:pt x="186103" y="21240"/>
                        <a:pt x="214273" y="21240"/>
                      </a:cubicBezTo>
                      <a:lnTo>
                        <a:pt x="232514" y="18931"/>
                      </a:lnTo>
                      <a:lnTo>
                        <a:pt x="232514" y="18931"/>
                      </a:lnTo>
                      <a:close/>
                    </a:path>
                  </a:pathLst>
                </a:custGeom>
                <a:solidFill>
                  <a:srgbClr val="688DCF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5" name="Caerphilly" descr="{&quot;Key&quot;:&quot;caerphilly&quot;,&quot;Name&quot;:&quot;Caerphilly&quot;,&quot;Value&quot;:0.697020725388601,&quot;Formula&quot;:&quot;0.697020725388601&quot;,&quot;Text&quot;:&quot;70%&quot;}">
                  <a:extLst>
                    <a:ext uri="{FF2B5EF4-FFF2-40B4-BE49-F238E27FC236}">
                      <a16:creationId xmlns:a16="http://schemas.microsoft.com/office/drawing/2014/main" id="{3F563F15-F074-0D1B-6C07-C17CDE7AAAFD}"/>
                    </a:ext>
                  </a:extLst>
                </p:cNvPr>
                <p:cNvSpPr/>
                <p:nvPr/>
              </p:nvSpPr>
              <p:spPr>
                <a:xfrm>
                  <a:off x="3831751" y="5629833"/>
                  <a:ext cx="471913" cy="728116"/>
                </a:xfrm>
                <a:custGeom>
                  <a:avLst/>
                  <a:gdLst>
                    <a:gd name="connsiteX0" fmla="*/ 32810 w 390011"/>
                    <a:gd name="connsiteY0" fmla="*/ 693 h 601749"/>
                    <a:gd name="connsiteX1" fmla="*/ 64904 w 390011"/>
                    <a:gd name="connsiteY1" fmla="*/ 21705 h 601749"/>
                    <a:gd name="connsiteX2" fmla="*/ 76680 w 390011"/>
                    <a:gd name="connsiteY2" fmla="*/ 45720 h 601749"/>
                    <a:gd name="connsiteX3" fmla="*/ 93997 w 390011"/>
                    <a:gd name="connsiteY3" fmla="*/ 78047 h 601749"/>
                    <a:gd name="connsiteX4" fmla="*/ 109468 w 390011"/>
                    <a:gd name="connsiteY4" fmla="*/ 111991 h 601749"/>
                    <a:gd name="connsiteX5" fmla="*/ 160496 w 390011"/>
                    <a:gd name="connsiteY5" fmla="*/ 166255 h 601749"/>
                    <a:gd name="connsiteX6" fmla="*/ 170655 w 390011"/>
                    <a:gd name="connsiteY6" fmla="*/ 145242 h 601749"/>
                    <a:gd name="connsiteX7" fmla="*/ 176890 w 390011"/>
                    <a:gd name="connsiteY7" fmla="*/ 112915 h 601749"/>
                    <a:gd name="connsiteX8" fmla="*/ 219375 w 390011"/>
                    <a:gd name="connsiteY8" fmla="*/ 169025 h 601749"/>
                    <a:gd name="connsiteX9" fmla="*/ 250084 w 390011"/>
                    <a:gd name="connsiteY9" fmla="*/ 206433 h 601749"/>
                    <a:gd name="connsiteX10" fmla="*/ 274559 w 390011"/>
                    <a:gd name="connsiteY10" fmla="*/ 217055 h 601749"/>
                    <a:gd name="connsiteX11" fmla="*/ 299727 w 390011"/>
                    <a:gd name="connsiteY11" fmla="*/ 251922 h 601749"/>
                    <a:gd name="connsiteX12" fmla="*/ 305269 w 390011"/>
                    <a:gd name="connsiteY12" fmla="*/ 275936 h 601749"/>
                    <a:gd name="connsiteX13" fmla="*/ 316813 w 390011"/>
                    <a:gd name="connsiteY13" fmla="*/ 263467 h 601749"/>
                    <a:gd name="connsiteX14" fmla="*/ 316813 w 390011"/>
                    <a:gd name="connsiteY14" fmla="*/ 263467 h 601749"/>
                    <a:gd name="connsiteX15" fmla="*/ 365995 w 390011"/>
                    <a:gd name="connsiteY15" fmla="*/ 269702 h 601749"/>
                    <a:gd name="connsiteX16" fmla="*/ 372921 w 390011"/>
                    <a:gd name="connsiteY16" fmla="*/ 261851 h 601749"/>
                    <a:gd name="connsiteX17" fmla="*/ 381696 w 390011"/>
                    <a:gd name="connsiteY17" fmla="*/ 296718 h 601749"/>
                    <a:gd name="connsiteX18" fmla="*/ 384235 w 390011"/>
                    <a:gd name="connsiteY18" fmla="*/ 325813 h 601749"/>
                    <a:gd name="connsiteX19" fmla="*/ 380310 w 390011"/>
                    <a:gd name="connsiteY19" fmla="*/ 348211 h 601749"/>
                    <a:gd name="connsiteX20" fmla="*/ 355835 w 390011"/>
                    <a:gd name="connsiteY20" fmla="*/ 383771 h 601749"/>
                    <a:gd name="connsiteX21" fmla="*/ 339210 w 390011"/>
                    <a:gd name="connsiteY21" fmla="*/ 398087 h 601749"/>
                    <a:gd name="connsiteX22" fmla="*/ 351217 w 390011"/>
                    <a:gd name="connsiteY22" fmla="*/ 405015 h 601749"/>
                    <a:gd name="connsiteX23" fmla="*/ 371074 w 390011"/>
                    <a:gd name="connsiteY23" fmla="*/ 428567 h 601749"/>
                    <a:gd name="connsiteX24" fmla="*/ 371074 w 390011"/>
                    <a:gd name="connsiteY24" fmla="*/ 428567 h 601749"/>
                    <a:gd name="connsiteX25" fmla="*/ 377078 w 390011"/>
                    <a:gd name="connsiteY25" fmla="*/ 453275 h 601749"/>
                    <a:gd name="connsiteX26" fmla="*/ 390008 w 390011"/>
                    <a:gd name="connsiteY26" fmla="*/ 465051 h 601749"/>
                    <a:gd name="connsiteX27" fmla="*/ 381003 w 390011"/>
                    <a:gd name="connsiteY27" fmla="*/ 473825 h 601749"/>
                    <a:gd name="connsiteX28" fmla="*/ 359068 w 390011"/>
                    <a:gd name="connsiteY28" fmla="*/ 481676 h 601749"/>
                    <a:gd name="connsiteX29" fmla="*/ 336901 w 390011"/>
                    <a:gd name="connsiteY29" fmla="*/ 489527 h 601749"/>
                    <a:gd name="connsiteX30" fmla="*/ 310810 w 390011"/>
                    <a:gd name="connsiteY30" fmla="*/ 506384 h 601749"/>
                    <a:gd name="connsiteX31" fmla="*/ 340596 w 390011"/>
                    <a:gd name="connsiteY31" fmla="*/ 537325 h 601749"/>
                    <a:gd name="connsiteX32" fmla="*/ 348908 w 390011"/>
                    <a:gd name="connsiteY32" fmla="*/ 564804 h 601749"/>
                    <a:gd name="connsiteX33" fmla="*/ 333207 w 390011"/>
                    <a:gd name="connsiteY33" fmla="*/ 586509 h 601749"/>
                    <a:gd name="connsiteX34" fmla="*/ 327204 w 390011"/>
                    <a:gd name="connsiteY34" fmla="*/ 601749 h 601749"/>
                    <a:gd name="connsiteX35" fmla="*/ 327204 w 390011"/>
                    <a:gd name="connsiteY35" fmla="*/ 601749 h 601749"/>
                    <a:gd name="connsiteX36" fmla="*/ 315659 w 390011"/>
                    <a:gd name="connsiteY36" fmla="*/ 600133 h 601749"/>
                    <a:gd name="connsiteX37" fmla="*/ 303652 w 390011"/>
                    <a:gd name="connsiteY37" fmla="*/ 595976 h 601749"/>
                    <a:gd name="connsiteX38" fmla="*/ 292800 w 390011"/>
                    <a:gd name="connsiteY38" fmla="*/ 591358 h 601749"/>
                    <a:gd name="connsiteX39" fmla="*/ 267632 w 390011"/>
                    <a:gd name="connsiteY39" fmla="*/ 583969 h 601749"/>
                    <a:gd name="connsiteX40" fmla="*/ 248006 w 390011"/>
                    <a:gd name="connsiteY40" fmla="*/ 575425 h 601749"/>
                    <a:gd name="connsiteX41" fmla="*/ 190743 w 390011"/>
                    <a:gd name="connsiteY41" fmla="*/ 586509 h 601749"/>
                    <a:gd name="connsiteX42" fmla="*/ 147797 w 390011"/>
                    <a:gd name="connsiteY42" fmla="*/ 589973 h 601749"/>
                    <a:gd name="connsiteX43" fmla="*/ 147797 w 390011"/>
                    <a:gd name="connsiteY43" fmla="*/ 589973 h 601749"/>
                    <a:gd name="connsiteX44" fmla="*/ 144333 w 390011"/>
                    <a:gd name="connsiteY44" fmla="*/ 580505 h 601749"/>
                    <a:gd name="connsiteX45" fmla="*/ 118242 w 390011"/>
                    <a:gd name="connsiteY45" fmla="*/ 552565 h 601749"/>
                    <a:gd name="connsiteX46" fmla="*/ 105081 w 390011"/>
                    <a:gd name="connsiteY46" fmla="*/ 553027 h 601749"/>
                    <a:gd name="connsiteX47" fmla="*/ 96537 w 390011"/>
                    <a:gd name="connsiteY47" fmla="*/ 529936 h 601749"/>
                    <a:gd name="connsiteX48" fmla="*/ 96768 w 390011"/>
                    <a:gd name="connsiteY48" fmla="*/ 531322 h 601749"/>
                    <a:gd name="connsiteX49" fmla="*/ 81991 w 390011"/>
                    <a:gd name="connsiteY49" fmla="*/ 517005 h 601749"/>
                    <a:gd name="connsiteX50" fmla="*/ 62134 w 390011"/>
                    <a:gd name="connsiteY50" fmla="*/ 491605 h 601749"/>
                    <a:gd name="connsiteX51" fmla="*/ 41584 w 390011"/>
                    <a:gd name="connsiteY51" fmla="*/ 411018 h 601749"/>
                    <a:gd name="connsiteX52" fmla="*/ 40198 w 390011"/>
                    <a:gd name="connsiteY52" fmla="*/ 389082 h 601749"/>
                    <a:gd name="connsiteX53" fmla="*/ 26345 w 390011"/>
                    <a:gd name="connsiteY53" fmla="*/ 371533 h 601749"/>
                    <a:gd name="connsiteX54" fmla="*/ 26345 w 390011"/>
                    <a:gd name="connsiteY54" fmla="*/ 371533 h 601749"/>
                    <a:gd name="connsiteX55" fmla="*/ 53360 w 390011"/>
                    <a:gd name="connsiteY55" fmla="*/ 325120 h 601749"/>
                    <a:gd name="connsiteX56" fmla="*/ 69291 w 390011"/>
                    <a:gd name="connsiteY56" fmla="*/ 339436 h 601749"/>
                    <a:gd name="connsiteX57" fmla="*/ 74140 w 390011"/>
                    <a:gd name="connsiteY57" fmla="*/ 321425 h 601749"/>
                    <a:gd name="connsiteX58" fmla="*/ 83145 w 390011"/>
                    <a:gd name="connsiteY58" fmla="*/ 273858 h 601749"/>
                    <a:gd name="connsiteX59" fmla="*/ 49203 w 390011"/>
                    <a:gd name="connsiteY59" fmla="*/ 165793 h 601749"/>
                    <a:gd name="connsiteX60" fmla="*/ 34888 w 390011"/>
                    <a:gd name="connsiteY60" fmla="*/ 155171 h 601749"/>
                    <a:gd name="connsiteX61" fmla="*/ 26575 w 390011"/>
                    <a:gd name="connsiteY61" fmla="*/ 138545 h 601749"/>
                    <a:gd name="connsiteX62" fmla="*/ 14800 w 390011"/>
                    <a:gd name="connsiteY62" fmla="*/ 120304 h 601749"/>
                    <a:gd name="connsiteX63" fmla="*/ 1408 w 390011"/>
                    <a:gd name="connsiteY63" fmla="*/ 80818 h 601749"/>
                    <a:gd name="connsiteX64" fmla="*/ 1639 w 390011"/>
                    <a:gd name="connsiteY64" fmla="*/ 18242 h 601749"/>
                    <a:gd name="connsiteX65" fmla="*/ 1639 w 390011"/>
                    <a:gd name="connsiteY65" fmla="*/ 18242 h 601749"/>
                    <a:gd name="connsiteX66" fmla="*/ 33271 w 390011"/>
                    <a:gd name="connsiteY66" fmla="*/ 0 h 601749"/>
                    <a:gd name="connsiteX67" fmla="*/ 33271 w 390011"/>
                    <a:gd name="connsiteY67" fmla="*/ 0 h 601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390011" h="601749">
                      <a:moveTo>
                        <a:pt x="32810" y="693"/>
                      </a:moveTo>
                      <a:cubicBezTo>
                        <a:pt x="44124" y="4618"/>
                        <a:pt x="60979" y="9005"/>
                        <a:pt x="64904" y="21705"/>
                      </a:cubicBezTo>
                      <a:cubicBezTo>
                        <a:pt x="67906" y="32096"/>
                        <a:pt x="70677" y="36715"/>
                        <a:pt x="76680" y="45720"/>
                      </a:cubicBezTo>
                      <a:cubicBezTo>
                        <a:pt x="84531" y="57265"/>
                        <a:pt x="91688" y="63962"/>
                        <a:pt x="93997" y="78047"/>
                      </a:cubicBezTo>
                      <a:cubicBezTo>
                        <a:pt x="96306" y="90747"/>
                        <a:pt x="108544" y="100445"/>
                        <a:pt x="109468" y="111991"/>
                      </a:cubicBezTo>
                      <a:cubicBezTo>
                        <a:pt x="122398" y="133696"/>
                        <a:pt x="154031" y="140162"/>
                        <a:pt x="160496" y="166255"/>
                      </a:cubicBezTo>
                      <a:cubicBezTo>
                        <a:pt x="181046" y="171335"/>
                        <a:pt x="173888" y="154247"/>
                        <a:pt x="170655" y="145242"/>
                      </a:cubicBezTo>
                      <a:cubicBezTo>
                        <a:pt x="162805" y="123305"/>
                        <a:pt x="168577" y="129309"/>
                        <a:pt x="176890" y="112915"/>
                      </a:cubicBezTo>
                      <a:cubicBezTo>
                        <a:pt x="180815" y="112915"/>
                        <a:pt x="214757" y="161405"/>
                        <a:pt x="219375" y="169025"/>
                      </a:cubicBezTo>
                      <a:cubicBezTo>
                        <a:pt x="225378" y="179185"/>
                        <a:pt x="237385" y="206433"/>
                        <a:pt x="250084" y="206433"/>
                      </a:cubicBezTo>
                      <a:cubicBezTo>
                        <a:pt x="261398" y="206433"/>
                        <a:pt x="271327" y="203893"/>
                        <a:pt x="274559" y="217055"/>
                      </a:cubicBezTo>
                      <a:cubicBezTo>
                        <a:pt x="278946" y="235989"/>
                        <a:pt x="308039" y="230447"/>
                        <a:pt x="299727" y="251922"/>
                      </a:cubicBezTo>
                      <a:cubicBezTo>
                        <a:pt x="295802" y="262313"/>
                        <a:pt x="281255" y="296949"/>
                        <a:pt x="305269" y="275936"/>
                      </a:cubicBezTo>
                      <a:lnTo>
                        <a:pt x="316813" y="263467"/>
                      </a:lnTo>
                      <a:lnTo>
                        <a:pt x="316813" y="263467"/>
                      </a:lnTo>
                      <a:cubicBezTo>
                        <a:pt x="327666" y="275705"/>
                        <a:pt x="353988" y="284018"/>
                        <a:pt x="365995" y="269702"/>
                      </a:cubicBezTo>
                      <a:cubicBezTo>
                        <a:pt x="367611" y="267624"/>
                        <a:pt x="369920" y="261851"/>
                        <a:pt x="372921" y="261851"/>
                      </a:cubicBezTo>
                      <a:cubicBezTo>
                        <a:pt x="375230" y="273396"/>
                        <a:pt x="379848" y="284942"/>
                        <a:pt x="381696" y="296718"/>
                      </a:cubicBezTo>
                      <a:cubicBezTo>
                        <a:pt x="381696" y="306647"/>
                        <a:pt x="384697" y="315884"/>
                        <a:pt x="384235" y="325813"/>
                      </a:cubicBezTo>
                      <a:cubicBezTo>
                        <a:pt x="383774" y="333664"/>
                        <a:pt x="381926" y="340822"/>
                        <a:pt x="380310" y="348211"/>
                      </a:cubicBezTo>
                      <a:cubicBezTo>
                        <a:pt x="378001" y="359295"/>
                        <a:pt x="363686" y="375227"/>
                        <a:pt x="355835" y="383771"/>
                      </a:cubicBezTo>
                      <a:cubicBezTo>
                        <a:pt x="352372" y="387696"/>
                        <a:pt x="336440" y="394393"/>
                        <a:pt x="339210" y="398087"/>
                      </a:cubicBezTo>
                      <a:cubicBezTo>
                        <a:pt x="342212" y="402475"/>
                        <a:pt x="346368" y="402936"/>
                        <a:pt x="351217" y="405015"/>
                      </a:cubicBezTo>
                      <a:cubicBezTo>
                        <a:pt x="365071" y="411018"/>
                        <a:pt x="367380" y="412865"/>
                        <a:pt x="371074" y="428567"/>
                      </a:cubicBezTo>
                      <a:lnTo>
                        <a:pt x="371074" y="428567"/>
                      </a:lnTo>
                      <a:cubicBezTo>
                        <a:pt x="363686" y="436880"/>
                        <a:pt x="371305" y="447271"/>
                        <a:pt x="377078" y="453275"/>
                      </a:cubicBezTo>
                      <a:cubicBezTo>
                        <a:pt x="379387" y="455815"/>
                        <a:pt x="390239" y="463435"/>
                        <a:pt x="390008" y="465051"/>
                      </a:cubicBezTo>
                      <a:cubicBezTo>
                        <a:pt x="389777" y="469669"/>
                        <a:pt x="384466" y="471516"/>
                        <a:pt x="381003" y="473825"/>
                      </a:cubicBezTo>
                      <a:cubicBezTo>
                        <a:pt x="375230" y="477520"/>
                        <a:pt x="365764" y="479136"/>
                        <a:pt x="359068" y="481676"/>
                      </a:cubicBezTo>
                      <a:cubicBezTo>
                        <a:pt x="350755" y="485140"/>
                        <a:pt x="345214" y="498071"/>
                        <a:pt x="336901" y="489527"/>
                      </a:cubicBezTo>
                      <a:cubicBezTo>
                        <a:pt x="325818" y="478444"/>
                        <a:pt x="316121" y="500149"/>
                        <a:pt x="310810" y="506384"/>
                      </a:cubicBezTo>
                      <a:cubicBezTo>
                        <a:pt x="311965" y="526704"/>
                        <a:pt x="326511" y="528089"/>
                        <a:pt x="340596" y="537325"/>
                      </a:cubicBezTo>
                      <a:cubicBezTo>
                        <a:pt x="353988" y="546100"/>
                        <a:pt x="357913" y="551642"/>
                        <a:pt x="348908" y="564804"/>
                      </a:cubicBezTo>
                      <a:cubicBezTo>
                        <a:pt x="344059" y="572193"/>
                        <a:pt x="337825" y="578889"/>
                        <a:pt x="333207" y="586509"/>
                      </a:cubicBezTo>
                      <a:cubicBezTo>
                        <a:pt x="330205" y="591589"/>
                        <a:pt x="330436" y="597131"/>
                        <a:pt x="327204" y="601749"/>
                      </a:cubicBezTo>
                      <a:lnTo>
                        <a:pt x="327204" y="601749"/>
                      </a:lnTo>
                      <a:lnTo>
                        <a:pt x="315659" y="600133"/>
                      </a:lnTo>
                      <a:cubicBezTo>
                        <a:pt x="311965" y="600133"/>
                        <a:pt x="307116" y="597362"/>
                        <a:pt x="303652" y="595976"/>
                      </a:cubicBezTo>
                      <a:cubicBezTo>
                        <a:pt x="300420" y="594591"/>
                        <a:pt x="295340" y="593205"/>
                        <a:pt x="292800" y="591358"/>
                      </a:cubicBezTo>
                      <a:cubicBezTo>
                        <a:pt x="285411" y="586740"/>
                        <a:pt x="272712" y="592975"/>
                        <a:pt x="267632" y="583969"/>
                      </a:cubicBezTo>
                      <a:cubicBezTo>
                        <a:pt x="262553" y="575425"/>
                        <a:pt x="257242" y="577273"/>
                        <a:pt x="248006" y="575425"/>
                      </a:cubicBezTo>
                      <a:cubicBezTo>
                        <a:pt x="229072" y="575425"/>
                        <a:pt x="207830" y="577504"/>
                        <a:pt x="190743" y="586509"/>
                      </a:cubicBezTo>
                      <a:cubicBezTo>
                        <a:pt x="174350" y="595053"/>
                        <a:pt x="161650" y="608215"/>
                        <a:pt x="147797" y="589973"/>
                      </a:cubicBezTo>
                      <a:lnTo>
                        <a:pt x="147797" y="589973"/>
                      </a:lnTo>
                      <a:lnTo>
                        <a:pt x="144333" y="580505"/>
                      </a:lnTo>
                      <a:cubicBezTo>
                        <a:pt x="138792" y="568267"/>
                        <a:pt x="134174" y="552565"/>
                        <a:pt x="118242" y="552565"/>
                      </a:cubicBezTo>
                      <a:cubicBezTo>
                        <a:pt x="114547" y="552565"/>
                        <a:pt x="108082" y="554644"/>
                        <a:pt x="105081" y="553027"/>
                      </a:cubicBezTo>
                      <a:cubicBezTo>
                        <a:pt x="97461" y="549102"/>
                        <a:pt x="96768" y="537556"/>
                        <a:pt x="96537" y="529936"/>
                      </a:cubicBezTo>
                      <a:lnTo>
                        <a:pt x="96768" y="531322"/>
                      </a:lnTo>
                      <a:cubicBezTo>
                        <a:pt x="95614" y="517467"/>
                        <a:pt x="94228" y="519315"/>
                        <a:pt x="81991" y="517005"/>
                      </a:cubicBezTo>
                      <a:cubicBezTo>
                        <a:pt x="68830" y="514465"/>
                        <a:pt x="66521" y="502920"/>
                        <a:pt x="62134" y="491605"/>
                      </a:cubicBezTo>
                      <a:cubicBezTo>
                        <a:pt x="54283" y="471747"/>
                        <a:pt x="38582" y="432262"/>
                        <a:pt x="41584" y="411018"/>
                      </a:cubicBezTo>
                      <a:cubicBezTo>
                        <a:pt x="42507" y="404784"/>
                        <a:pt x="42276" y="394855"/>
                        <a:pt x="40198" y="389082"/>
                      </a:cubicBezTo>
                      <a:cubicBezTo>
                        <a:pt x="37428" y="381924"/>
                        <a:pt x="29115" y="381000"/>
                        <a:pt x="26345" y="371533"/>
                      </a:cubicBezTo>
                      <a:lnTo>
                        <a:pt x="26345" y="371533"/>
                      </a:lnTo>
                      <a:cubicBezTo>
                        <a:pt x="50127" y="357678"/>
                        <a:pt x="53360" y="351444"/>
                        <a:pt x="53360" y="325120"/>
                      </a:cubicBezTo>
                      <a:cubicBezTo>
                        <a:pt x="61210" y="323042"/>
                        <a:pt x="64212" y="340822"/>
                        <a:pt x="69291" y="339436"/>
                      </a:cubicBezTo>
                      <a:cubicBezTo>
                        <a:pt x="74602" y="338051"/>
                        <a:pt x="74140" y="326044"/>
                        <a:pt x="74140" y="321425"/>
                      </a:cubicBezTo>
                      <a:cubicBezTo>
                        <a:pt x="73678" y="306416"/>
                        <a:pt x="71600" y="285404"/>
                        <a:pt x="83145" y="273858"/>
                      </a:cubicBezTo>
                      <a:cubicBezTo>
                        <a:pt x="92612" y="264391"/>
                        <a:pt x="53360" y="183804"/>
                        <a:pt x="49203" y="165793"/>
                      </a:cubicBezTo>
                      <a:cubicBezTo>
                        <a:pt x="48511" y="157480"/>
                        <a:pt x="43200" y="150322"/>
                        <a:pt x="34888" y="155171"/>
                      </a:cubicBezTo>
                      <a:cubicBezTo>
                        <a:pt x="22188" y="162560"/>
                        <a:pt x="26114" y="145242"/>
                        <a:pt x="26575" y="138545"/>
                      </a:cubicBezTo>
                      <a:cubicBezTo>
                        <a:pt x="27037" y="130233"/>
                        <a:pt x="20341" y="125384"/>
                        <a:pt x="14800" y="120304"/>
                      </a:cubicBezTo>
                      <a:cubicBezTo>
                        <a:pt x="4409" y="110375"/>
                        <a:pt x="4178" y="94211"/>
                        <a:pt x="1408" y="80818"/>
                      </a:cubicBezTo>
                      <a:cubicBezTo>
                        <a:pt x="-3210" y="59344"/>
                        <a:pt x="5333" y="38100"/>
                        <a:pt x="1639" y="18242"/>
                      </a:cubicBezTo>
                      <a:lnTo>
                        <a:pt x="1639" y="18242"/>
                      </a:lnTo>
                      <a:lnTo>
                        <a:pt x="33271" y="0"/>
                      </a:lnTo>
                      <a:lnTo>
                        <a:pt x="33271" y="0"/>
                      </a:lnTo>
                      <a:close/>
                    </a:path>
                  </a:pathLst>
                </a:custGeom>
                <a:solidFill>
                  <a:srgbClr val="527DC8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6" name="Merthyr Tydfil" descr="{&quot;Key&quot;:&quot;merthyr tydfil&quot;,&quot;Name&quot;:&quot;Merthyr Tydfil&quot;,&quot;Value&quot;:0.71015052103435,&quot;Formula&quot;:&quot;0.71015052103435&quot;,&quot;Text&quot;:&quot;71%&quot;}">
                  <a:extLst>
                    <a:ext uri="{FF2B5EF4-FFF2-40B4-BE49-F238E27FC236}">
                      <a16:creationId xmlns:a16="http://schemas.microsoft.com/office/drawing/2014/main" id="{1B3715D6-5AEC-E127-8675-DE9153BE4719}"/>
                    </a:ext>
                  </a:extLst>
                </p:cNvPr>
                <p:cNvSpPr/>
                <p:nvPr/>
              </p:nvSpPr>
              <p:spPr>
                <a:xfrm>
                  <a:off x="3612536" y="5523232"/>
                  <a:ext cx="321036" cy="556993"/>
                </a:xfrm>
                <a:custGeom>
                  <a:avLst/>
                  <a:gdLst>
                    <a:gd name="connsiteX0" fmla="*/ 182345 w 265319"/>
                    <a:gd name="connsiteY0" fmla="*/ 107035 h 460325"/>
                    <a:gd name="connsiteX1" fmla="*/ 182114 w 265319"/>
                    <a:gd name="connsiteY1" fmla="*/ 169611 h 460325"/>
                    <a:gd name="connsiteX2" fmla="*/ 195506 w 265319"/>
                    <a:gd name="connsiteY2" fmla="*/ 209096 h 460325"/>
                    <a:gd name="connsiteX3" fmla="*/ 207282 w 265319"/>
                    <a:gd name="connsiteY3" fmla="*/ 227338 h 460325"/>
                    <a:gd name="connsiteX4" fmla="*/ 215594 w 265319"/>
                    <a:gd name="connsiteY4" fmla="*/ 243964 h 460325"/>
                    <a:gd name="connsiteX5" fmla="*/ 229910 w 265319"/>
                    <a:gd name="connsiteY5" fmla="*/ 254585 h 460325"/>
                    <a:gd name="connsiteX6" fmla="*/ 263852 w 265319"/>
                    <a:gd name="connsiteY6" fmla="*/ 362651 h 460325"/>
                    <a:gd name="connsiteX7" fmla="*/ 254847 w 265319"/>
                    <a:gd name="connsiteY7" fmla="*/ 410218 h 460325"/>
                    <a:gd name="connsiteX8" fmla="*/ 249998 w 265319"/>
                    <a:gd name="connsiteY8" fmla="*/ 428229 h 460325"/>
                    <a:gd name="connsiteX9" fmla="*/ 234066 w 265319"/>
                    <a:gd name="connsiteY9" fmla="*/ 413913 h 460325"/>
                    <a:gd name="connsiteX10" fmla="*/ 207051 w 265319"/>
                    <a:gd name="connsiteY10" fmla="*/ 460325 h 460325"/>
                    <a:gd name="connsiteX11" fmla="*/ 207051 w 265319"/>
                    <a:gd name="connsiteY11" fmla="*/ 460325 h 460325"/>
                    <a:gd name="connsiteX12" fmla="*/ 205897 w 265319"/>
                    <a:gd name="connsiteY12" fmla="*/ 439313 h 460325"/>
                    <a:gd name="connsiteX13" fmla="*/ 179112 w 265319"/>
                    <a:gd name="connsiteY13" fmla="*/ 431924 h 460325"/>
                    <a:gd name="connsiteX14" fmla="*/ 152328 w 265319"/>
                    <a:gd name="connsiteY14" fmla="*/ 384356 h 460325"/>
                    <a:gd name="connsiteX15" fmla="*/ 92757 w 265319"/>
                    <a:gd name="connsiteY15" fmla="*/ 284373 h 460325"/>
                    <a:gd name="connsiteX16" fmla="*/ 68974 w 265319"/>
                    <a:gd name="connsiteY16" fmla="*/ 270056 h 460325"/>
                    <a:gd name="connsiteX17" fmla="*/ 54659 w 265319"/>
                    <a:gd name="connsiteY17" fmla="*/ 240269 h 460325"/>
                    <a:gd name="connsiteX18" fmla="*/ 26258 w 265319"/>
                    <a:gd name="connsiteY18" fmla="*/ 203093 h 460325"/>
                    <a:gd name="connsiteX19" fmla="*/ 398 w 265319"/>
                    <a:gd name="connsiteY19" fmla="*/ 178385 h 460325"/>
                    <a:gd name="connsiteX20" fmla="*/ 17484 w 265319"/>
                    <a:gd name="connsiteY20" fmla="*/ 176076 h 460325"/>
                    <a:gd name="connsiteX21" fmla="*/ 40805 w 265319"/>
                    <a:gd name="connsiteY21" fmla="*/ 181156 h 460325"/>
                    <a:gd name="connsiteX22" fmla="*/ 12405 w 265319"/>
                    <a:gd name="connsiteY22" fmla="*/ 77940 h 460325"/>
                    <a:gd name="connsiteX23" fmla="*/ 9634 w 265319"/>
                    <a:gd name="connsiteY23" fmla="*/ 41687 h 460325"/>
                    <a:gd name="connsiteX24" fmla="*/ 9634 w 265319"/>
                    <a:gd name="connsiteY24" fmla="*/ 41687 h 460325"/>
                    <a:gd name="connsiteX25" fmla="*/ 37342 w 265319"/>
                    <a:gd name="connsiteY25" fmla="*/ 19982 h 460325"/>
                    <a:gd name="connsiteX26" fmla="*/ 48655 w 265319"/>
                    <a:gd name="connsiteY26" fmla="*/ 355 h 460325"/>
                    <a:gd name="connsiteX27" fmla="*/ 66435 w 265319"/>
                    <a:gd name="connsiteY27" fmla="*/ 15364 h 460325"/>
                    <a:gd name="connsiteX28" fmla="*/ 74747 w 265319"/>
                    <a:gd name="connsiteY28" fmla="*/ 45844 h 460325"/>
                    <a:gd name="connsiteX29" fmla="*/ 132240 w 265319"/>
                    <a:gd name="connsiteY29" fmla="*/ 76555 h 460325"/>
                    <a:gd name="connsiteX30" fmla="*/ 170338 w 265319"/>
                    <a:gd name="connsiteY30" fmla="*/ 107265 h 460325"/>
                    <a:gd name="connsiteX31" fmla="*/ 181652 w 265319"/>
                    <a:gd name="connsiteY31" fmla="*/ 107496 h 460325"/>
                    <a:gd name="connsiteX32" fmla="*/ 181652 w 265319"/>
                    <a:gd name="connsiteY32" fmla="*/ 107496 h 460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65319" h="460325">
                      <a:moveTo>
                        <a:pt x="182345" y="107035"/>
                      </a:moveTo>
                      <a:cubicBezTo>
                        <a:pt x="185809" y="126893"/>
                        <a:pt x="177496" y="148136"/>
                        <a:pt x="182114" y="169611"/>
                      </a:cubicBezTo>
                      <a:cubicBezTo>
                        <a:pt x="184885" y="182773"/>
                        <a:pt x="185116" y="199167"/>
                        <a:pt x="195506" y="209096"/>
                      </a:cubicBezTo>
                      <a:cubicBezTo>
                        <a:pt x="201048" y="214176"/>
                        <a:pt x="207744" y="219025"/>
                        <a:pt x="207282" y="227338"/>
                      </a:cubicBezTo>
                      <a:cubicBezTo>
                        <a:pt x="206820" y="234035"/>
                        <a:pt x="202895" y="251353"/>
                        <a:pt x="215594" y="243964"/>
                      </a:cubicBezTo>
                      <a:cubicBezTo>
                        <a:pt x="223907" y="239115"/>
                        <a:pt x="229217" y="246504"/>
                        <a:pt x="229910" y="254585"/>
                      </a:cubicBezTo>
                      <a:cubicBezTo>
                        <a:pt x="234066" y="272596"/>
                        <a:pt x="273319" y="353184"/>
                        <a:pt x="263852" y="362651"/>
                      </a:cubicBezTo>
                      <a:cubicBezTo>
                        <a:pt x="252538" y="374196"/>
                        <a:pt x="254385" y="395209"/>
                        <a:pt x="254847" y="410218"/>
                      </a:cubicBezTo>
                      <a:cubicBezTo>
                        <a:pt x="255078" y="414836"/>
                        <a:pt x="255309" y="426844"/>
                        <a:pt x="249998" y="428229"/>
                      </a:cubicBezTo>
                      <a:cubicBezTo>
                        <a:pt x="244687" y="429615"/>
                        <a:pt x="241917" y="411835"/>
                        <a:pt x="234066" y="413913"/>
                      </a:cubicBezTo>
                      <a:cubicBezTo>
                        <a:pt x="234066" y="440236"/>
                        <a:pt x="230833" y="446471"/>
                        <a:pt x="207051" y="460325"/>
                      </a:cubicBezTo>
                      <a:lnTo>
                        <a:pt x="207051" y="460325"/>
                      </a:lnTo>
                      <a:lnTo>
                        <a:pt x="205897" y="439313"/>
                      </a:lnTo>
                      <a:cubicBezTo>
                        <a:pt x="196430" y="424304"/>
                        <a:pt x="189734" y="442545"/>
                        <a:pt x="179112" y="431924"/>
                      </a:cubicBezTo>
                      <a:cubicBezTo>
                        <a:pt x="166413" y="419224"/>
                        <a:pt x="161103" y="399596"/>
                        <a:pt x="152328" y="384356"/>
                      </a:cubicBezTo>
                      <a:cubicBezTo>
                        <a:pt x="133164" y="350644"/>
                        <a:pt x="128084" y="308156"/>
                        <a:pt x="92757" y="284373"/>
                      </a:cubicBezTo>
                      <a:cubicBezTo>
                        <a:pt x="85368" y="279524"/>
                        <a:pt x="72900" y="278369"/>
                        <a:pt x="68974" y="270056"/>
                      </a:cubicBezTo>
                      <a:lnTo>
                        <a:pt x="54659" y="240269"/>
                      </a:lnTo>
                      <a:cubicBezTo>
                        <a:pt x="44499" y="230109"/>
                        <a:pt x="35263" y="214869"/>
                        <a:pt x="26258" y="203093"/>
                      </a:cubicBezTo>
                      <a:cubicBezTo>
                        <a:pt x="22795" y="198475"/>
                        <a:pt x="-3527" y="180925"/>
                        <a:pt x="398" y="178385"/>
                      </a:cubicBezTo>
                      <a:cubicBezTo>
                        <a:pt x="5478" y="174922"/>
                        <a:pt x="11943" y="174691"/>
                        <a:pt x="17484" y="176076"/>
                      </a:cubicBezTo>
                      <a:cubicBezTo>
                        <a:pt x="24411" y="177693"/>
                        <a:pt x="34109" y="183004"/>
                        <a:pt x="40805" y="181156"/>
                      </a:cubicBezTo>
                      <a:cubicBezTo>
                        <a:pt x="73823" y="171689"/>
                        <a:pt x="15868" y="95258"/>
                        <a:pt x="12405" y="77940"/>
                      </a:cubicBezTo>
                      <a:lnTo>
                        <a:pt x="9634" y="41687"/>
                      </a:lnTo>
                      <a:lnTo>
                        <a:pt x="9634" y="41687"/>
                      </a:lnTo>
                      <a:cubicBezTo>
                        <a:pt x="20486" y="42611"/>
                        <a:pt x="32724" y="29218"/>
                        <a:pt x="37342" y="19982"/>
                      </a:cubicBezTo>
                      <a:cubicBezTo>
                        <a:pt x="38958" y="16980"/>
                        <a:pt x="46577" y="-2878"/>
                        <a:pt x="48655" y="355"/>
                      </a:cubicBezTo>
                      <a:cubicBezTo>
                        <a:pt x="52812" y="7051"/>
                        <a:pt x="59739" y="11207"/>
                        <a:pt x="66435" y="15364"/>
                      </a:cubicBezTo>
                      <a:cubicBezTo>
                        <a:pt x="72900" y="19520"/>
                        <a:pt x="59277" y="43304"/>
                        <a:pt x="74747" y="45844"/>
                      </a:cubicBezTo>
                      <a:cubicBezTo>
                        <a:pt x="89293" y="48153"/>
                        <a:pt x="129008" y="60622"/>
                        <a:pt x="132240" y="76555"/>
                      </a:cubicBezTo>
                      <a:cubicBezTo>
                        <a:pt x="138936" y="108882"/>
                        <a:pt x="139629" y="107265"/>
                        <a:pt x="170338" y="107265"/>
                      </a:cubicBezTo>
                      <a:lnTo>
                        <a:pt x="181652" y="107496"/>
                      </a:lnTo>
                      <a:lnTo>
                        <a:pt x="181652" y="107496"/>
                      </a:lnTo>
                      <a:close/>
                    </a:path>
                  </a:pathLst>
                </a:custGeom>
                <a:solidFill>
                  <a:srgbClr val="5D85CB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7" name="Rhondda Cynon Taf" descr="{&quot;Key&quot;:&quot;rhondda cynon taf&quot;,&quot;Name&quot;:&quot;Rhondda Cynon Taf&quot;,&quot;Value&quot;:0.694977991196479,&quot;Formula&quot;:&quot;0.694977991196479&quot;,&quot;Text&quot;:&quot;69%&quot;}">
                  <a:extLst>
                    <a:ext uri="{FF2B5EF4-FFF2-40B4-BE49-F238E27FC236}">
                      <a16:creationId xmlns:a16="http://schemas.microsoft.com/office/drawing/2014/main" id="{D411B7B2-8CE1-F421-1148-009DEB44C4A0}"/>
                    </a:ext>
                  </a:extLst>
                </p:cNvPr>
                <p:cNvSpPr/>
                <p:nvPr/>
              </p:nvSpPr>
              <p:spPr>
                <a:xfrm>
                  <a:off x="3361487" y="5543220"/>
                  <a:ext cx="649096" cy="961136"/>
                </a:xfrm>
                <a:custGeom>
                  <a:avLst/>
                  <a:gdLst>
                    <a:gd name="connsiteX0" fmla="*/ 217574 w 536443"/>
                    <a:gd name="connsiteY0" fmla="*/ 24938 h 794327"/>
                    <a:gd name="connsiteX1" fmla="*/ 220345 w 536443"/>
                    <a:gd name="connsiteY1" fmla="*/ 61191 h 794327"/>
                    <a:gd name="connsiteX2" fmla="*/ 248746 w 536443"/>
                    <a:gd name="connsiteY2" fmla="*/ 164407 h 794327"/>
                    <a:gd name="connsiteX3" fmla="*/ 225425 w 536443"/>
                    <a:gd name="connsiteY3" fmla="*/ 159327 h 794327"/>
                    <a:gd name="connsiteX4" fmla="*/ 208339 w 536443"/>
                    <a:gd name="connsiteY4" fmla="*/ 161636 h 794327"/>
                    <a:gd name="connsiteX5" fmla="*/ 234199 w 536443"/>
                    <a:gd name="connsiteY5" fmla="*/ 186344 h 794327"/>
                    <a:gd name="connsiteX6" fmla="*/ 262599 w 536443"/>
                    <a:gd name="connsiteY6" fmla="*/ 223520 h 794327"/>
                    <a:gd name="connsiteX7" fmla="*/ 276915 w 536443"/>
                    <a:gd name="connsiteY7" fmla="*/ 253307 h 794327"/>
                    <a:gd name="connsiteX8" fmla="*/ 300697 w 536443"/>
                    <a:gd name="connsiteY8" fmla="*/ 267624 h 794327"/>
                    <a:gd name="connsiteX9" fmla="*/ 360269 w 536443"/>
                    <a:gd name="connsiteY9" fmla="*/ 367607 h 794327"/>
                    <a:gd name="connsiteX10" fmla="*/ 387053 w 536443"/>
                    <a:gd name="connsiteY10" fmla="*/ 415175 h 794327"/>
                    <a:gd name="connsiteX11" fmla="*/ 413837 w 536443"/>
                    <a:gd name="connsiteY11" fmla="*/ 422564 h 794327"/>
                    <a:gd name="connsiteX12" fmla="*/ 414992 w 536443"/>
                    <a:gd name="connsiteY12" fmla="*/ 443576 h 794327"/>
                    <a:gd name="connsiteX13" fmla="*/ 414992 w 536443"/>
                    <a:gd name="connsiteY13" fmla="*/ 443576 h 794327"/>
                    <a:gd name="connsiteX14" fmla="*/ 428845 w 536443"/>
                    <a:gd name="connsiteY14" fmla="*/ 461125 h 794327"/>
                    <a:gd name="connsiteX15" fmla="*/ 430231 w 536443"/>
                    <a:gd name="connsiteY15" fmla="*/ 483062 h 794327"/>
                    <a:gd name="connsiteX16" fmla="*/ 450781 w 536443"/>
                    <a:gd name="connsiteY16" fmla="*/ 563649 h 794327"/>
                    <a:gd name="connsiteX17" fmla="*/ 470638 w 536443"/>
                    <a:gd name="connsiteY17" fmla="*/ 589049 h 794327"/>
                    <a:gd name="connsiteX18" fmla="*/ 485415 w 536443"/>
                    <a:gd name="connsiteY18" fmla="*/ 603365 h 794327"/>
                    <a:gd name="connsiteX19" fmla="*/ 485184 w 536443"/>
                    <a:gd name="connsiteY19" fmla="*/ 601980 h 794327"/>
                    <a:gd name="connsiteX20" fmla="*/ 493728 w 536443"/>
                    <a:gd name="connsiteY20" fmla="*/ 625071 h 794327"/>
                    <a:gd name="connsiteX21" fmla="*/ 506889 w 536443"/>
                    <a:gd name="connsiteY21" fmla="*/ 624609 h 794327"/>
                    <a:gd name="connsiteX22" fmla="*/ 532980 w 536443"/>
                    <a:gd name="connsiteY22" fmla="*/ 652549 h 794327"/>
                    <a:gd name="connsiteX23" fmla="*/ 536444 w 536443"/>
                    <a:gd name="connsiteY23" fmla="*/ 662016 h 794327"/>
                    <a:gd name="connsiteX24" fmla="*/ 536444 w 536443"/>
                    <a:gd name="connsiteY24" fmla="*/ 662016 h 794327"/>
                    <a:gd name="connsiteX25" fmla="*/ 495806 w 536443"/>
                    <a:gd name="connsiteY25" fmla="*/ 697807 h 794327"/>
                    <a:gd name="connsiteX26" fmla="*/ 470869 w 536443"/>
                    <a:gd name="connsiteY26" fmla="*/ 671253 h 794327"/>
                    <a:gd name="connsiteX27" fmla="*/ 436003 w 536443"/>
                    <a:gd name="connsiteY27" fmla="*/ 679104 h 794327"/>
                    <a:gd name="connsiteX28" fmla="*/ 401369 w 536443"/>
                    <a:gd name="connsiteY28" fmla="*/ 707505 h 794327"/>
                    <a:gd name="connsiteX29" fmla="*/ 376201 w 536443"/>
                    <a:gd name="connsiteY29" fmla="*/ 710507 h 794327"/>
                    <a:gd name="connsiteX30" fmla="*/ 381742 w 536443"/>
                    <a:gd name="connsiteY30" fmla="*/ 768004 h 794327"/>
                    <a:gd name="connsiteX31" fmla="*/ 381742 w 536443"/>
                    <a:gd name="connsiteY31" fmla="*/ 768004 h 794327"/>
                    <a:gd name="connsiteX32" fmla="*/ 364656 w 536443"/>
                    <a:gd name="connsiteY32" fmla="*/ 770544 h 794327"/>
                    <a:gd name="connsiteX33" fmla="*/ 295618 w 536443"/>
                    <a:gd name="connsiteY33" fmla="*/ 777240 h 794327"/>
                    <a:gd name="connsiteX34" fmla="*/ 281533 w 536443"/>
                    <a:gd name="connsiteY34" fmla="*/ 794327 h 794327"/>
                    <a:gd name="connsiteX35" fmla="*/ 246437 w 536443"/>
                    <a:gd name="connsiteY35" fmla="*/ 777471 h 794327"/>
                    <a:gd name="connsiteX36" fmla="*/ 195870 w 536443"/>
                    <a:gd name="connsiteY36" fmla="*/ 762462 h 794327"/>
                    <a:gd name="connsiteX37" fmla="*/ 155463 w 536443"/>
                    <a:gd name="connsiteY37" fmla="*/ 760153 h 794327"/>
                    <a:gd name="connsiteX38" fmla="*/ 155463 w 536443"/>
                    <a:gd name="connsiteY38" fmla="*/ 760153 h 794327"/>
                    <a:gd name="connsiteX39" fmla="*/ 157772 w 536443"/>
                    <a:gd name="connsiteY39" fmla="*/ 740525 h 794327"/>
                    <a:gd name="connsiteX40" fmla="*/ 166777 w 536443"/>
                    <a:gd name="connsiteY40" fmla="*/ 707967 h 794327"/>
                    <a:gd name="connsiteX41" fmla="*/ 188481 w 536443"/>
                    <a:gd name="connsiteY41" fmla="*/ 687416 h 794327"/>
                    <a:gd name="connsiteX42" fmla="*/ 167239 w 536443"/>
                    <a:gd name="connsiteY42" fmla="*/ 631998 h 794327"/>
                    <a:gd name="connsiteX43" fmla="*/ 162159 w 536443"/>
                    <a:gd name="connsiteY43" fmla="*/ 601518 h 794327"/>
                    <a:gd name="connsiteX44" fmla="*/ 176013 w 536443"/>
                    <a:gd name="connsiteY44" fmla="*/ 550487 h 794327"/>
                    <a:gd name="connsiteX45" fmla="*/ 139993 w 536443"/>
                    <a:gd name="connsiteY45" fmla="*/ 523240 h 794327"/>
                    <a:gd name="connsiteX46" fmla="*/ 107667 w 536443"/>
                    <a:gd name="connsiteY46" fmla="*/ 481907 h 794327"/>
                    <a:gd name="connsiteX47" fmla="*/ 88272 w 536443"/>
                    <a:gd name="connsiteY47" fmla="*/ 457200 h 794327"/>
                    <a:gd name="connsiteX48" fmla="*/ 46249 w 536443"/>
                    <a:gd name="connsiteY48" fmla="*/ 445193 h 794327"/>
                    <a:gd name="connsiteX49" fmla="*/ 46249 w 536443"/>
                    <a:gd name="connsiteY49" fmla="*/ 445193 h 794327"/>
                    <a:gd name="connsiteX50" fmla="*/ 42092 w 536443"/>
                    <a:gd name="connsiteY50" fmla="*/ 428567 h 794327"/>
                    <a:gd name="connsiteX51" fmla="*/ 27546 w 536443"/>
                    <a:gd name="connsiteY51" fmla="*/ 396702 h 794327"/>
                    <a:gd name="connsiteX52" fmla="*/ 8381 w 536443"/>
                    <a:gd name="connsiteY52" fmla="*/ 361142 h 794327"/>
                    <a:gd name="connsiteX53" fmla="*/ 10690 w 536443"/>
                    <a:gd name="connsiteY53" fmla="*/ 338051 h 794327"/>
                    <a:gd name="connsiteX54" fmla="*/ 17617 w 536443"/>
                    <a:gd name="connsiteY54" fmla="*/ 273858 h 794327"/>
                    <a:gd name="connsiteX55" fmla="*/ 13230 w 536443"/>
                    <a:gd name="connsiteY55" fmla="*/ 213360 h 794327"/>
                    <a:gd name="connsiteX56" fmla="*/ 69 w 536443"/>
                    <a:gd name="connsiteY56" fmla="*/ 177800 h 794327"/>
                    <a:gd name="connsiteX57" fmla="*/ 69 w 536443"/>
                    <a:gd name="connsiteY57" fmla="*/ 177800 h 794327"/>
                    <a:gd name="connsiteX58" fmla="*/ 40707 w 536443"/>
                    <a:gd name="connsiteY58" fmla="*/ 134851 h 794327"/>
                    <a:gd name="connsiteX59" fmla="*/ 66568 w 536443"/>
                    <a:gd name="connsiteY59" fmla="*/ 122382 h 794327"/>
                    <a:gd name="connsiteX60" fmla="*/ 79960 w 536443"/>
                    <a:gd name="connsiteY60" fmla="*/ 113145 h 794327"/>
                    <a:gd name="connsiteX61" fmla="*/ 112285 w 536443"/>
                    <a:gd name="connsiteY61" fmla="*/ 85667 h 794327"/>
                    <a:gd name="connsiteX62" fmla="*/ 151307 w 536443"/>
                    <a:gd name="connsiteY62" fmla="*/ 54495 h 794327"/>
                    <a:gd name="connsiteX63" fmla="*/ 175551 w 536443"/>
                    <a:gd name="connsiteY63" fmla="*/ 32327 h 794327"/>
                    <a:gd name="connsiteX64" fmla="*/ 197486 w 536443"/>
                    <a:gd name="connsiteY64" fmla="*/ 0 h 794327"/>
                    <a:gd name="connsiteX65" fmla="*/ 218267 w 536443"/>
                    <a:gd name="connsiteY65" fmla="*/ 24938 h 794327"/>
                    <a:gd name="connsiteX66" fmla="*/ 218267 w 536443"/>
                    <a:gd name="connsiteY66" fmla="*/ 24938 h 794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536443" h="794327">
                      <a:moveTo>
                        <a:pt x="217574" y="24938"/>
                      </a:moveTo>
                      <a:lnTo>
                        <a:pt x="220345" y="61191"/>
                      </a:lnTo>
                      <a:cubicBezTo>
                        <a:pt x="223809" y="78740"/>
                        <a:pt x="281764" y="154940"/>
                        <a:pt x="248746" y="164407"/>
                      </a:cubicBezTo>
                      <a:cubicBezTo>
                        <a:pt x="242050" y="166255"/>
                        <a:pt x="232352" y="160944"/>
                        <a:pt x="225425" y="159327"/>
                      </a:cubicBezTo>
                      <a:cubicBezTo>
                        <a:pt x="219883" y="157942"/>
                        <a:pt x="213418" y="158173"/>
                        <a:pt x="208339" y="161636"/>
                      </a:cubicBezTo>
                      <a:cubicBezTo>
                        <a:pt x="204413" y="164407"/>
                        <a:pt x="230736" y="181725"/>
                        <a:pt x="234199" y="186344"/>
                      </a:cubicBezTo>
                      <a:cubicBezTo>
                        <a:pt x="243204" y="198120"/>
                        <a:pt x="252440" y="213360"/>
                        <a:pt x="262599" y="223520"/>
                      </a:cubicBezTo>
                      <a:lnTo>
                        <a:pt x="276915" y="253307"/>
                      </a:lnTo>
                      <a:cubicBezTo>
                        <a:pt x="280840" y="261620"/>
                        <a:pt x="293309" y="262775"/>
                        <a:pt x="300697" y="267624"/>
                      </a:cubicBezTo>
                      <a:cubicBezTo>
                        <a:pt x="336025" y="291176"/>
                        <a:pt x="341104" y="333895"/>
                        <a:pt x="360269" y="367607"/>
                      </a:cubicBezTo>
                      <a:cubicBezTo>
                        <a:pt x="368812" y="382847"/>
                        <a:pt x="374354" y="402475"/>
                        <a:pt x="387053" y="415175"/>
                      </a:cubicBezTo>
                      <a:cubicBezTo>
                        <a:pt x="397674" y="425796"/>
                        <a:pt x="404370" y="407555"/>
                        <a:pt x="413837" y="422564"/>
                      </a:cubicBezTo>
                      <a:lnTo>
                        <a:pt x="414992" y="443576"/>
                      </a:lnTo>
                      <a:lnTo>
                        <a:pt x="414992" y="443576"/>
                      </a:lnTo>
                      <a:cubicBezTo>
                        <a:pt x="417762" y="453044"/>
                        <a:pt x="426075" y="453967"/>
                        <a:pt x="428845" y="461125"/>
                      </a:cubicBezTo>
                      <a:cubicBezTo>
                        <a:pt x="430924" y="466898"/>
                        <a:pt x="431154" y="476827"/>
                        <a:pt x="430231" y="483062"/>
                      </a:cubicBezTo>
                      <a:cubicBezTo>
                        <a:pt x="427229" y="504075"/>
                        <a:pt x="442699" y="543791"/>
                        <a:pt x="450781" y="563649"/>
                      </a:cubicBezTo>
                      <a:cubicBezTo>
                        <a:pt x="455168" y="574964"/>
                        <a:pt x="457477" y="586509"/>
                        <a:pt x="470638" y="589049"/>
                      </a:cubicBezTo>
                      <a:cubicBezTo>
                        <a:pt x="482875" y="591358"/>
                        <a:pt x="484261" y="589511"/>
                        <a:pt x="485415" y="603365"/>
                      </a:cubicBezTo>
                      <a:lnTo>
                        <a:pt x="485184" y="601980"/>
                      </a:lnTo>
                      <a:cubicBezTo>
                        <a:pt x="485415" y="609600"/>
                        <a:pt x="486108" y="621145"/>
                        <a:pt x="493728" y="625071"/>
                      </a:cubicBezTo>
                      <a:cubicBezTo>
                        <a:pt x="496960" y="626687"/>
                        <a:pt x="503194" y="624609"/>
                        <a:pt x="506889" y="624609"/>
                      </a:cubicBezTo>
                      <a:cubicBezTo>
                        <a:pt x="522821" y="624609"/>
                        <a:pt x="527670" y="640080"/>
                        <a:pt x="532980" y="652549"/>
                      </a:cubicBezTo>
                      <a:lnTo>
                        <a:pt x="536444" y="662016"/>
                      </a:lnTo>
                      <a:lnTo>
                        <a:pt x="536444" y="662016"/>
                      </a:lnTo>
                      <a:cubicBezTo>
                        <a:pt x="522590" y="669636"/>
                        <a:pt x="511507" y="697807"/>
                        <a:pt x="495806" y="697807"/>
                      </a:cubicBezTo>
                      <a:cubicBezTo>
                        <a:pt x="481028" y="697807"/>
                        <a:pt x="480797" y="671253"/>
                        <a:pt x="470869" y="671253"/>
                      </a:cubicBezTo>
                      <a:cubicBezTo>
                        <a:pt x="457708" y="671253"/>
                        <a:pt x="448241" y="675178"/>
                        <a:pt x="436003" y="679104"/>
                      </a:cubicBezTo>
                      <a:cubicBezTo>
                        <a:pt x="417070" y="685338"/>
                        <a:pt x="416146" y="696653"/>
                        <a:pt x="401369" y="707505"/>
                      </a:cubicBezTo>
                      <a:cubicBezTo>
                        <a:pt x="394211" y="712816"/>
                        <a:pt x="379664" y="707275"/>
                        <a:pt x="376201" y="710507"/>
                      </a:cubicBezTo>
                      <a:cubicBezTo>
                        <a:pt x="369043" y="716973"/>
                        <a:pt x="386822" y="753687"/>
                        <a:pt x="381742" y="768004"/>
                      </a:cubicBezTo>
                      <a:lnTo>
                        <a:pt x="381742" y="768004"/>
                      </a:lnTo>
                      <a:lnTo>
                        <a:pt x="364656" y="770544"/>
                      </a:lnTo>
                      <a:cubicBezTo>
                        <a:pt x="341566" y="770544"/>
                        <a:pt x="314782" y="753456"/>
                        <a:pt x="295618" y="777240"/>
                      </a:cubicBezTo>
                      <a:cubicBezTo>
                        <a:pt x="293771" y="779549"/>
                        <a:pt x="283611" y="794327"/>
                        <a:pt x="281533" y="794327"/>
                      </a:cubicBezTo>
                      <a:cubicBezTo>
                        <a:pt x="278531" y="782551"/>
                        <a:pt x="255903" y="779087"/>
                        <a:pt x="246437" y="777471"/>
                      </a:cubicBezTo>
                      <a:cubicBezTo>
                        <a:pt x="225656" y="774007"/>
                        <a:pt x="213649" y="775162"/>
                        <a:pt x="195870" y="762462"/>
                      </a:cubicBezTo>
                      <a:cubicBezTo>
                        <a:pt x="183402" y="753687"/>
                        <a:pt x="170010" y="760153"/>
                        <a:pt x="155463" y="760153"/>
                      </a:cubicBezTo>
                      <a:lnTo>
                        <a:pt x="155463" y="760153"/>
                      </a:lnTo>
                      <a:lnTo>
                        <a:pt x="157772" y="740525"/>
                      </a:lnTo>
                      <a:cubicBezTo>
                        <a:pt x="157772" y="728749"/>
                        <a:pt x="161235" y="717896"/>
                        <a:pt x="166777" y="707967"/>
                      </a:cubicBezTo>
                      <a:cubicBezTo>
                        <a:pt x="172088" y="698500"/>
                        <a:pt x="185711" y="696191"/>
                        <a:pt x="188481" y="687416"/>
                      </a:cubicBezTo>
                      <a:cubicBezTo>
                        <a:pt x="194716" y="666865"/>
                        <a:pt x="168162" y="653473"/>
                        <a:pt x="167239" y="631998"/>
                      </a:cubicBezTo>
                      <a:cubicBezTo>
                        <a:pt x="166546" y="617682"/>
                        <a:pt x="152923" y="609369"/>
                        <a:pt x="162159" y="601518"/>
                      </a:cubicBezTo>
                      <a:cubicBezTo>
                        <a:pt x="175551" y="590204"/>
                        <a:pt x="181093" y="567113"/>
                        <a:pt x="176013" y="550487"/>
                      </a:cubicBezTo>
                      <a:cubicBezTo>
                        <a:pt x="168855" y="528551"/>
                        <a:pt x="159157" y="530629"/>
                        <a:pt x="139993" y="523240"/>
                      </a:cubicBezTo>
                      <a:cubicBezTo>
                        <a:pt x="125446" y="517698"/>
                        <a:pt x="113671" y="495069"/>
                        <a:pt x="107667" y="481907"/>
                      </a:cubicBezTo>
                      <a:cubicBezTo>
                        <a:pt x="102357" y="470131"/>
                        <a:pt x="95199" y="467129"/>
                        <a:pt x="88272" y="457200"/>
                      </a:cubicBezTo>
                      <a:cubicBezTo>
                        <a:pt x="77651" y="441960"/>
                        <a:pt x="62642" y="446116"/>
                        <a:pt x="46249" y="445193"/>
                      </a:cubicBezTo>
                      <a:lnTo>
                        <a:pt x="46249" y="445193"/>
                      </a:lnTo>
                      <a:lnTo>
                        <a:pt x="42092" y="428567"/>
                      </a:lnTo>
                      <a:cubicBezTo>
                        <a:pt x="39091" y="417484"/>
                        <a:pt x="33780" y="406862"/>
                        <a:pt x="27546" y="396702"/>
                      </a:cubicBezTo>
                      <a:cubicBezTo>
                        <a:pt x="20850" y="385849"/>
                        <a:pt x="11383" y="373611"/>
                        <a:pt x="8381" y="361142"/>
                      </a:cubicBezTo>
                      <a:cubicBezTo>
                        <a:pt x="6534" y="353060"/>
                        <a:pt x="11383" y="346133"/>
                        <a:pt x="10690" y="338051"/>
                      </a:cubicBezTo>
                      <a:cubicBezTo>
                        <a:pt x="15770" y="317731"/>
                        <a:pt x="13692" y="294640"/>
                        <a:pt x="17617" y="273858"/>
                      </a:cubicBezTo>
                      <a:cubicBezTo>
                        <a:pt x="21543" y="253769"/>
                        <a:pt x="22235" y="232064"/>
                        <a:pt x="13230" y="213360"/>
                      </a:cubicBezTo>
                      <a:cubicBezTo>
                        <a:pt x="7689" y="202276"/>
                        <a:pt x="-854" y="190962"/>
                        <a:pt x="69" y="177800"/>
                      </a:cubicBezTo>
                      <a:lnTo>
                        <a:pt x="69" y="177800"/>
                      </a:lnTo>
                      <a:cubicBezTo>
                        <a:pt x="26853" y="164869"/>
                        <a:pt x="31702" y="163022"/>
                        <a:pt x="40707" y="134851"/>
                      </a:cubicBezTo>
                      <a:cubicBezTo>
                        <a:pt x="46941" y="115916"/>
                        <a:pt x="48788" y="119611"/>
                        <a:pt x="66568" y="122382"/>
                      </a:cubicBezTo>
                      <a:cubicBezTo>
                        <a:pt x="74880" y="123767"/>
                        <a:pt x="87117" y="125615"/>
                        <a:pt x="79960" y="113145"/>
                      </a:cubicBezTo>
                      <a:cubicBezTo>
                        <a:pt x="73725" y="102293"/>
                        <a:pt x="104896" y="95596"/>
                        <a:pt x="112285" y="85667"/>
                      </a:cubicBezTo>
                      <a:cubicBezTo>
                        <a:pt x="123830" y="69965"/>
                        <a:pt x="139069" y="66733"/>
                        <a:pt x="151307" y="54495"/>
                      </a:cubicBezTo>
                      <a:cubicBezTo>
                        <a:pt x="163775" y="48491"/>
                        <a:pt x="172780" y="48491"/>
                        <a:pt x="175551" y="32327"/>
                      </a:cubicBezTo>
                      <a:cubicBezTo>
                        <a:pt x="177860" y="17780"/>
                        <a:pt x="177860" y="0"/>
                        <a:pt x="197486" y="0"/>
                      </a:cubicBezTo>
                      <a:cubicBezTo>
                        <a:pt x="210647" y="0"/>
                        <a:pt x="209724" y="18935"/>
                        <a:pt x="218267" y="24938"/>
                      </a:cubicBezTo>
                      <a:lnTo>
                        <a:pt x="218267" y="24938"/>
                      </a:lnTo>
                      <a:close/>
                    </a:path>
                  </a:pathLst>
                </a:custGeom>
                <a:solidFill>
                  <a:srgbClr val="517CC8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8" name="Bridgend" descr="{&quot;Key&quot;:&quot;bridgend&quot;,&quot;Name&quot;:&quot;Bridgend&quot;,&quot;Value&quot;:0.665691829647231,&quot;Formula&quot;:&quot;0.665691829647231&quot;,&quot;Text&quot;:&quot;67%&quot;}">
                  <a:extLst>
                    <a:ext uri="{FF2B5EF4-FFF2-40B4-BE49-F238E27FC236}">
                      <a16:creationId xmlns:a16="http://schemas.microsoft.com/office/drawing/2014/main" id="{B8E1CA71-EC3C-8D99-8F5F-05AF9214E4E3}"/>
                    </a:ext>
                  </a:extLst>
                </p:cNvPr>
                <p:cNvSpPr/>
                <p:nvPr/>
              </p:nvSpPr>
              <p:spPr>
                <a:xfrm>
                  <a:off x="3057878" y="6081343"/>
                  <a:ext cx="532329" cy="513536"/>
                </a:xfrm>
                <a:custGeom>
                  <a:avLst/>
                  <a:gdLst>
                    <a:gd name="connsiteX0" fmla="*/ 296703 w 439941"/>
                    <a:gd name="connsiteY0" fmla="*/ 462 h 424410"/>
                    <a:gd name="connsiteX1" fmla="*/ 338726 w 439941"/>
                    <a:gd name="connsiteY1" fmla="*/ 12469 h 424410"/>
                    <a:gd name="connsiteX2" fmla="*/ 358122 w 439941"/>
                    <a:gd name="connsiteY2" fmla="*/ 37176 h 424410"/>
                    <a:gd name="connsiteX3" fmla="*/ 390447 w 439941"/>
                    <a:gd name="connsiteY3" fmla="*/ 78509 h 424410"/>
                    <a:gd name="connsiteX4" fmla="*/ 426467 w 439941"/>
                    <a:gd name="connsiteY4" fmla="*/ 105756 h 424410"/>
                    <a:gd name="connsiteX5" fmla="*/ 412614 w 439941"/>
                    <a:gd name="connsiteY5" fmla="*/ 156787 h 424410"/>
                    <a:gd name="connsiteX6" fmla="*/ 417693 w 439941"/>
                    <a:gd name="connsiteY6" fmla="*/ 187267 h 424410"/>
                    <a:gd name="connsiteX7" fmla="*/ 438936 w 439941"/>
                    <a:gd name="connsiteY7" fmla="*/ 242685 h 424410"/>
                    <a:gd name="connsiteX8" fmla="*/ 417231 w 439941"/>
                    <a:gd name="connsiteY8" fmla="*/ 263236 h 424410"/>
                    <a:gd name="connsiteX9" fmla="*/ 408227 w 439941"/>
                    <a:gd name="connsiteY9" fmla="*/ 295795 h 424410"/>
                    <a:gd name="connsiteX10" fmla="*/ 405918 w 439941"/>
                    <a:gd name="connsiteY10" fmla="*/ 315422 h 424410"/>
                    <a:gd name="connsiteX11" fmla="*/ 405918 w 439941"/>
                    <a:gd name="connsiteY11" fmla="*/ 315422 h 424410"/>
                    <a:gd name="connsiteX12" fmla="*/ 349809 w 439941"/>
                    <a:gd name="connsiteY12" fmla="*/ 347980 h 424410"/>
                    <a:gd name="connsiteX13" fmla="*/ 341497 w 439941"/>
                    <a:gd name="connsiteY13" fmla="*/ 392545 h 424410"/>
                    <a:gd name="connsiteX14" fmla="*/ 321871 w 439941"/>
                    <a:gd name="connsiteY14" fmla="*/ 379615 h 424410"/>
                    <a:gd name="connsiteX15" fmla="*/ 299012 w 439941"/>
                    <a:gd name="connsiteY15" fmla="*/ 365760 h 424410"/>
                    <a:gd name="connsiteX16" fmla="*/ 230666 w 439941"/>
                    <a:gd name="connsiteY16" fmla="*/ 395085 h 424410"/>
                    <a:gd name="connsiteX17" fmla="*/ 180100 w 439941"/>
                    <a:gd name="connsiteY17" fmla="*/ 424411 h 424410"/>
                    <a:gd name="connsiteX18" fmla="*/ 180100 w 439941"/>
                    <a:gd name="connsiteY18" fmla="*/ 424411 h 424410"/>
                    <a:gd name="connsiteX19" fmla="*/ 148236 w 439941"/>
                    <a:gd name="connsiteY19" fmla="*/ 398780 h 424410"/>
                    <a:gd name="connsiteX20" fmla="*/ 82430 w 439941"/>
                    <a:gd name="connsiteY20" fmla="*/ 397625 h 424410"/>
                    <a:gd name="connsiteX21" fmla="*/ 25168 w 439941"/>
                    <a:gd name="connsiteY21" fmla="*/ 327198 h 424410"/>
                    <a:gd name="connsiteX22" fmla="*/ 0 w 439941"/>
                    <a:gd name="connsiteY22" fmla="*/ 266931 h 424410"/>
                    <a:gd name="connsiteX23" fmla="*/ 0 w 439941"/>
                    <a:gd name="connsiteY23" fmla="*/ 266931 h 424410"/>
                    <a:gd name="connsiteX24" fmla="*/ 39714 w 439941"/>
                    <a:gd name="connsiteY24" fmla="*/ 272935 h 424410"/>
                    <a:gd name="connsiteX25" fmla="*/ 62804 w 439941"/>
                    <a:gd name="connsiteY25" fmla="*/ 272704 h 424410"/>
                    <a:gd name="connsiteX26" fmla="*/ 100902 w 439941"/>
                    <a:gd name="connsiteY26" fmla="*/ 263929 h 424410"/>
                    <a:gd name="connsiteX27" fmla="*/ 164168 w 439941"/>
                    <a:gd name="connsiteY27" fmla="*/ 233449 h 424410"/>
                    <a:gd name="connsiteX28" fmla="*/ 142002 w 439941"/>
                    <a:gd name="connsiteY28" fmla="*/ 177338 h 424410"/>
                    <a:gd name="connsiteX29" fmla="*/ 114987 w 439941"/>
                    <a:gd name="connsiteY29" fmla="*/ 144780 h 424410"/>
                    <a:gd name="connsiteX30" fmla="*/ 108060 w 439941"/>
                    <a:gd name="connsiteY30" fmla="*/ 115455 h 424410"/>
                    <a:gd name="connsiteX31" fmla="*/ 122606 w 439941"/>
                    <a:gd name="connsiteY31" fmla="*/ 90747 h 424410"/>
                    <a:gd name="connsiteX32" fmla="*/ 124915 w 439941"/>
                    <a:gd name="connsiteY32" fmla="*/ 39485 h 424410"/>
                    <a:gd name="connsiteX33" fmla="*/ 150083 w 439941"/>
                    <a:gd name="connsiteY33" fmla="*/ 2078 h 424410"/>
                    <a:gd name="connsiteX34" fmla="*/ 189105 w 439941"/>
                    <a:gd name="connsiteY34" fmla="*/ 9467 h 424410"/>
                    <a:gd name="connsiteX35" fmla="*/ 220507 w 439941"/>
                    <a:gd name="connsiteY35" fmla="*/ 16395 h 424410"/>
                    <a:gd name="connsiteX36" fmla="*/ 260914 w 439941"/>
                    <a:gd name="connsiteY36" fmla="*/ 5311 h 424410"/>
                    <a:gd name="connsiteX37" fmla="*/ 296241 w 439941"/>
                    <a:gd name="connsiteY37" fmla="*/ 0 h 424410"/>
                    <a:gd name="connsiteX38" fmla="*/ 296241 w 439941"/>
                    <a:gd name="connsiteY38" fmla="*/ 0 h 42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39941" h="424410">
                      <a:moveTo>
                        <a:pt x="296703" y="462"/>
                      </a:moveTo>
                      <a:cubicBezTo>
                        <a:pt x="313097" y="1616"/>
                        <a:pt x="328336" y="-2771"/>
                        <a:pt x="338726" y="12469"/>
                      </a:cubicBezTo>
                      <a:cubicBezTo>
                        <a:pt x="345653" y="22398"/>
                        <a:pt x="352811" y="25631"/>
                        <a:pt x="358122" y="37176"/>
                      </a:cubicBezTo>
                      <a:cubicBezTo>
                        <a:pt x="364125" y="50338"/>
                        <a:pt x="375670" y="72967"/>
                        <a:pt x="390447" y="78509"/>
                      </a:cubicBezTo>
                      <a:cubicBezTo>
                        <a:pt x="409612" y="85898"/>
                        <a:pt x="419079" y="83820"/>
                        <a:pt x="426467" y="105756"/>
                      </a:cubicBezTo>
                      <a:cubicBezTo>
                        <a:pt x="431778" y="122382"/>
                        <a:pt x="426006" y="145473"/>
                        <a:pt x="412614" y="156787"/>
                      </a:cubicBezTo>
                      <a:cubicBezTo>
                        <a:pt x="403378" y="164638"/>
                        <a:pt x="417001" y="172720"/>
                        <a:pt x="417693" y="187267"/>
                      </a:cubicBezTo>
                      <a:cubicBezTo>
                        <a:pt x="418617" y="208742"/>
                        <a:pt x="445401" y="222135"/>
                        <a:pt x="438936" y="242685"/>
                      </a:cubicBezTo>
                      <a:cubicBezTo>
                        <a:pt x="436165" y="251460"/>
                        <a:pt x="422542" y="253769"/>
                        <a:pt x="417231" y="263236"/>
                      </a:cubicBezTo>
                      <a:cubicBezTo>
                        <a:pt x="411690" y="273396"/>
                        <a:pt x="408227" y="284249"/>
                        <a:pt x="408227" y="295795"/>
                      </a:cubicBezTo>
                      <a:lnTo>
                        <a:pt x="405918" y="315422"/>
                      </a:lnTo>
                      <a:lnTo>
                        <a:pt x="405918" y="315422"/>
                      </a:lnTo>
                      <a:cubicBezTo>
                        <a:pt x="386522" y="321887"/>
                        <a:pt x="369205" y="351675"/>
                        <a:pt x="349809" y="347980"/>
                      </a:cubicBezTo>
                      <a:cubicBezTo>
                        <a:pt x="321871" y="342900"/>
                        <a:pt x="343806" y="382385"/>
                        <a:pt x="341497" y="392545"/>
                      </a:cubicBezTo>
                      <a:cubicBezTo>
                        <a:pt x="334339" y="392545"/>
                        <a:pt x="326258" y="384464"/>
                        <a:pt x="321871" y="379615"/>
                      </a:cubicBezTo>
                      <a:cubicBezTo>
                        <a:pt x="314713" y="371995"/>
                        <a:pt x="308479" y="370378"/>
                        <a:pt x="299012" y="365760"/>
                      </a:cubicBezTo>
                      <a:cubicBezTo>
                        <a:pt x="269457" y="351675"/>
                        <a:pt x="251216" y="383309"/>
                        <a:pt x="230666" y="395085"/>
                      </a:cubicBezTo>
                      <a:lnTo>
                        <a:pt x="180100" y="424411"/>
                      </a:lnTo>
                      <a:lnTo>
                        <a:pt x="180100" y="424411"/>
                      </a:lnTo>
                      <a:cubicBezTo>
                        <a:pt x="174097" y="410787"/>
                        <a:pt x="164630" y="399473"/>
                        <a:pt x="148236" y="398780"/>
                      </a:cubicBezTo>
                      <a:cubicBezTo>
                        <a:pt x="124223" y="397856"/>
                        <a:pt x="106213" y="413789"/>
                        <a:pt x="82430" y="397625"/>
                      </a:cubicBezTo>
                      <a:cubicBezTo>
                        <a:pt x="69962" y="389082"/>
                        <a:pt x="28169" y="342438"/>
                        <a:pt x="25168" y="327198"/>
                      </a:cubicBezTo>
                      <a:cubicBezTo>
                        <a:pt x="13854" y="308495"/>
                        <a:pt x="6696" y="287944"/>
                        <a:pt x="0" y="266931"/>
                      </a:cubicBezTo>
                      <a:lnTo>
                        <a:pt x="0" y="266931"/>
                      </a:lnTo>
                      <a:lnTo>
                        <a:pt x="39714" y="272935"/>
                      </a:lnTo>
                      <a:cubicBezTo>
                        <a:pt x="47796" y="273627"/>
                        <a:pt x="53799" y="270856"/>
                        <a:pt x="62804" y="272704"/>
                      </a:cubicBezTo>
                      <a:cubicBezTo>
                        <a:pt x="85201" y="277553"/>
                        <a:pt x="81969" y="281940"/>
                        <a:pt x="100902" y="263929"/>
                      </a:cubicBezTo>
                      <a:cubicBezTo>
                        <a:pt x="118912" y="247073"/>
                        <a:pt x="161166" y="270164"/>
                        <a:pt x="164168" y="233449"/>
                      </a:cubicBezTo>
                      <a:cubicBezTo>
                        <a:pt x="164861" y="225367"/>
                        <a:pt x="148929" y="182418"/>
                        <a:pt x="142002" y="177338"/>
                      </a:cubicBezTo>
                      <a:cubicBezTo>
                        <a:pt x="129764" y="168564"/>
                        <a:pt x="120528" y="158865"/>
                        <a:pt x="114987" y="144780"/>
                      </a:cubicBezTo>
                      <a:cubicBezTo>
                        <a:pt x="111523" y="135313"/>
                        <a:pt x="111985" y="124460"/>
                        <a:pt x="108060" y="115455"/>
                      </a:cubicBezTo>
                      <a:cubicBezTo>
                        <a:pt x="96977" y="91209"/>
                        <a:pt x="132304" y="111298"/>
                        <a:pt x="122606" y="90747"/>
                      </a:cubicBezTo>
                      <a:cubicBezTo>
                        <a:pt x="114063" y="72736"/>
                        <a:pt x="123530" y="58189"/>
                        <a:pt x="124915" y="39485"/>
                      </a:cubicBezTo>
                      <a:cubicBezTo>
                        <a:pt x="135537" y="30942"/>
                        <a:pt x="135768" y="4156"/>
                        <a:pt x="150083" y="2078"/>
                      </a:cubicBezTo>
                      <a:cubicBezTo>
                        <a:pt x="161397" y="462"/>
                        <a:pt x="176406" y="9467"/>
                        <a:pt x="189105" y="9467"/>
                      </a:cubicBezTo>
                      <a:cubicBezTo>
                        <a:pt x="202497" y="9467"/>
                        <a:pt x="208500" y="11776"/>
                        <a:pt x="220507" y="16395"/>
                      </a:cubicBezTo>
                      <a:cubicBezTo>
                        <a:pt x="238748" y="23553"/>
                        <a:pt x="245444" y="9236"/>
                        <a:pt x="260914" y="5311"/>
                      </a:cubicBezTo>
                      <a:cubicBezTo>
                        <a:pt x="271304" y="2771"/>
                        <a:pt x="287236" y="7158"/>
                        <a:pt x="296241" y="0"/>
                      </a:cubicBezTo>
                      <a:lnTo>
                        <a:pt x="296241" y="0"/>
                      </a:lnTo>
                      <a:close/>
                    </a:path>
                  </a:pathLst>
                </a:custGeom>
                <a:solidFill>
                  <a:srgbClr val="4D79C7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69" name="The Vale of Glamorgan" descr="{&quot;Key&quot;:&quot;the vale of glamorgan&quot;,&quot;Name&quot;:&quot;The Vale of Glamorgan&quot;,&quot;Value&quot;:0.711193241816262,&quot;Formula&quot;:&quot;0.711193241816262&quot;,&quot;Text&quot;:&quot;71%&quot;}">
                  <a:extLst>
                    <a:ext uri="{FF2B5EF4-FFF2-40B4-BE49-F238E27FC236}">
                      <a16:creationId xmlns:a16="http://schemas.microsoft.com/office/drawing/2014/main" id="{2EB549BE-130C-690B-37DD-BFC166EBF278}"/>
                    </a:ext>
                  </a:extLst>
                </p:cNvPr>
                <p:cNvSpPr/>
                <p:nvPr/>
              </p:nvSpPr>
              <p:spPr>
                <a:xfrm>
                  <a:off x="3275799" y="6460508"/>
                  <a:ext cx="857065" cy="385466"/>
                </a:xfrm>
                <a:custGeom>
                  <a:avLst/>
                  <a:gdLst>
                    <a:gd name="connsiteX0" fmla="*/ 226048 w 708318"/>
                    <a:gd name="connsiteY0" fmla="*/ 2295 h 318567"/>
                    <a:gd name="connsiteX1" fmla="*/ 266456 w 708318"/>
                    <a:gd name="connsiteY1" fmla="*/ 4604 h 318567"/>
                    <a:gd name="connsiteX2" fmla="*/ 317022 w 708318"/>
                    <a:gd name="connsiteY2" fmla="*/ 19613 h 318567"/>
                    <a:gd name="connsiteX3" fmla="*/ 352118 w 708318"/>
                    <a:gd name="connsiteY3" fmla="*/ 36469 h 318567"/>
                    <a:gd name="connsiteX4" fmla="*/ 366203 w 708318"/>
                    <a:gd name="connsiteY4" fmla="*/ 19382 h 318567"/>
                    <a:gd name="connsiteX5" fmla="*/ 435241 w 708318"/>
                    <a:gd name="connsiteY5" fmla="*/ 12686 h 318567"/>
                    <a:gd name="connsiteX6" fmla="*/ 452328 w 708318"/>
                    <a:gd name="connsiteY6" fmla="*/ 10146 h 318567"/>
                    <a:gd name="connsiteX7" fmla="*/ 452328 w 708318"/>
                    <a:gd name="connsiteY7" fmla="*/ 10146 h 318567"/>
                    <a:gd name="connsiteX8" fmla="*/ 504049 w 708318"/>
                    <a:gd name="connsiteY8" fmla="*/ 28156 h 318567"/>
                    <a:gd name="connsiteX9" fmla="*/ 534758 w 708318"/>
                    <a:gd name="connsiteY9" fmla="*/ 82420 h 318567"/>
                    <a:gd name="connsiteX10" fmla="*/ 546534 w 708318"/>
                    <a:gd name="connsiteY10" fmla="*/ 117980 h 318567"/>
                    <a:gd name="connsiteX11" fmla="*/ 593637 w 708318"/>
                    <a:gd name="connsiteY11" fmla="*/ 114516 h 318567"/>
                    <a:gd name="connsiteX12" fmla="*/ 634737 w 708318"/>
                    <a:gd name="connsiteY12" fmla="*/ 91656 h 318567"/>
                    <a:gd name="connsiteX13" fmla="*/ 650669 w 708318"/>
                    <a:gd name="connsiteY13" fmla="*/ 122598 h 318567"/>
                    <a:gd name="connsiteX14" fmla="*/ 675837 w 708318"/>
                    <a:gd name="connsiteY14" fmla="*/ 157235 h 318567"/>
                    <a:gd name="connsiteX15" fmla="*/ 699388 w 708318"/>
                    <a:gd name="connsiteY15" fmla="*/ 162084 h 318567"/>
                    <a:gd name="connsiteX16" fmla="*/ 699388 w 708318"/>
                    <a:gd name="connsiteY16" fmla="*/ 162084 h 318567"/>
                    <a:gd name="connsiteX17" fmla="*/ 704468 w 708318"/>
                    <a:gd name="connsiteY17" fmla="*/ 227893 h 318567"/>
                    <a:gd name="connsiteX18" fmla="*/ 686227 w 708318"/>
                    <a:gd name="connsiteY18" fmla="*/ 267609 h 318567"/>
                    <a:gd name="connsiteX19" fmla="*/ 641895 w 708318"/>
                    <a:gd name="connsiteY19" fmla="*/ 278231 h 318567"/>
                    <a:gd name="connsiteX20" fmla="*/ 608645 w 708318"/>
                    <a:gd name="connsiteY20" fmla="*/ 274075 h 318567"/>
                    <a:gd name="connsiteX21" fmla="*/ 511438 w 708318"/>
                    <a:gd name="connsiteY21" fmla="*/ 290469 h 318567"/>
                    <a:gd name="connsiteX22" fmla="*/ 450481 w 708318"/>
                    <a:gd name="connsiteY22" fmla="*/ 315407 h 318567"/>
                    <a:gd name="connsiteX23" fmla="*/ 364818 w 708318"/>
                    <a:gd name="connsiteY23" fmla="*/ 314946 h 318567"/>
                    <a:gd name="connsiteX24" fmla="*/ 326258 w 708318"/>
                    <a:gd name="connsiteY24" fmla="*/ 301553 h 318567"/>
                    <a:gd name="connsiteX25" fmla="*/ 278693 w 708318"/>
                    <a:gd name="connsiteY25" fmla="*/ 298551 h 318567"/>
                    <a:gd name="connsiteX26" fmla="*/ 187258 w 708318"/>
                    <a:gd name="connsiteY26" fmla="*/ 274998 h 318567"/>
                    <a:gd name="connsiteX27" fmla="*/ 129995 w 708318"/>
                    <a:gd name="connsiteY27" fmla="*/ 269456 h 318567"/>
                    <a:gd name="connsiteX28" fmla="*/ 97439 w 708318"/>
                    <a:gd name="connsiteY28" fmla="*/ 220504 h 318567"/>
                    <a:gd name="connsiteX29" fmla="*/ 51721 w 708318"/>
                    <a:gd name="connsiteY29" fmla="*/ 163700 h 318567"/>
                    <a:gd name="connsiteX30" fmla="*/ 1847 w 708318"/>
                    <a:gd name="connsiteY30" fmla="*/ 116133 h 318567"/>
                    <a:gd name="connsiteX31" fmla="*/ 0 w 708318"/>
                    <a:gd name="connsiteY31" fmla="*/ 111976 h 318567"/>
                    <a:gd name="connsiteX32" fmla="*/ 0 w 708318"/>
                    <a:gd name="connsiteY32" fmla="*/ 111976 h 318567"/>
                    <a:gd name="connsiteX33" fmla="*/ 50567 w 708318"/>
                    <a:gd name="connsiteY33" fmla="*/ 82651 h 318567"/>
                    <a:gd name="connsiteX34" fmla="*/ 118912 w 708318"/>
                    <a:gd name="connsiteY34" fmla="*/ 53326 h 318567"/>
                    <a:gd name="connsiteX35" fmla="*/ 141771 w 708318"/>
                    <a:gd name="connsiteY35" fmla="*/ 67180 h 318567"/>
                    <a:gd name="connsiteX36" fmla="*/ 161397 w 708318"/>
                    <a:gd name="connsiteY36" fmla="*/ 80111 h 318567"/>
                    <a:gd name="connsiteX37" fmla="*/ 169710 w 708318"/>
                    <a:gd name="connsiteY37" fmla="*/ 35546 h 318567"/>
                    <a:gd name="connsiteX38" fmla="*/ 225818 w 708318"/>
                    <a:gd name="connsiteY38" fmla="*/ 2987 h 318567"/>
                    <a:gd name="connsiteX39" fmla="*/ 225818 w 708318"/>
                    <a:gd name="connsiteY39" fmla="*/ 2987 h 318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708318" h="318567">
                      <a:moveTo>
                        <a:pt x="226048" y="2295"/>
                      </a:moveTo>
                      <a:cubicBezTo>
                        <a:pt x="240595" y="2295"/>
                        <a:pt x="253987" y="-4171"/>
                        <a:pt x="266456" y="4604"/>
                      </a:cubicBezTo>
                      <a:cubicBezTo>
                        <a:pt x="284235" y="17073"/>
                        <a:pt x="296241" y="16149"/>
                        <a:pt x="317022" y="19613"/>
                      </a:cubicBezTo>
                      <a:cubicBezTo>
                        <a:pt x="326489" y="21229"/>
                        <a:pt x="349117" y="24693"/>
                        <a:pt x="352118" y="36469"/>
                      </a:cubicBezTo>
                      <a:cubicBezTo>
                        <a:pt x="353966" y="36469"/>
                        <a:pt x="364356" y="21691"/>
                        <a:pt x="366203" y="19382"/>
                      </a:cubicBezTo>
                      <a:cubicBezTo>
                        <a:pt x="385368" y="-4633"/>
                        <a:pt x="412152" y="12686"/>
                        <a:pt x="435241" y="12686"/>
                      </a:cubicBezTo>
                      <a:lnTo>
                        <a:pt x="452328" y="10146"/>
                      </a:lnTo>
                      <a:lnTo>
                        <a:pt x="452328" y="10146"/>
                      </a:lnTo>
                      <a:cubicBezTo>
                        <a:pt x="466182" y="14533"/>
                        <a:pt x="493889" y="17996"/>
                        <a:pt x="504049" y="28156"/>
                      </a:cubicBezTo>
                      <a:cubicBezTo>
                        <a:pt x="518826" y="42935"/>
                        <a:pt x="526215" y="63947"/>
                        <a:pt x="534758" y="82420"/>
                      </a:cubicBezTo>
                      <a:cubicBezTo>
                        <a:pt x="539376" y="92349"/>
                        <a:pt x="539607" y="109667"/>
                        <a:pt x="546534" y="117980"/>
                      </a:cubicBezTo>
                      <a:cubicBezTo>
                        <a:pt x="553230" y="125831"/>
                        <a:pt x="585325" y="117980"/>
                        <a:pt x="593637" y="114516"/>
                      </a:cubicBezTo>
                      <a:cubicBezTo>
                        <a:pt x="609338" y="108282"/>
                        <a:pt x="616727" y="87269"/>
                        <a:pt x="634737" y="91656"/>
                      </a:cubicBezTo>
                      <a:cubicBezTo>
                        <a:pt x="637969" y="104356"/>
                        <a:pt x="646051" y="111053"/>
                        <a:pt x="650669" y="122598"/>
                      </a:cubicBezTo>
                      <a:cubicBezTo>
                        <a:pt x="657134" y="138069"/>
                        <a:pt x="668679" y="141995"/>
                        <a:pt x="675837" y="157235"/>
                      </a:cubicBezTo>
                      <a:lnTo>
                        <a:pt x="699388" y="162084"/>
                      </a:lnTo>
                      <a:lnTo>
                        <a:pt x="699388" y="162084"/>
                      </a:lnTo>
                      <a:cubicBezTo>
                        <a:pt x="715551" y="178247"/>
                        <a:pt x="704930" y="208266"/>
                        <a:pt x="704468" y="227893"/>
                      </a:cubicBezTo>
                      <a:cubicBezTo>
                        <a:pt x="703775" y="248906"/>
                        <a:pt x="705160" y="256987"/>
                        <a:pt x="686227" y="267609"/>
                      </a:cubicBezTo>
                      <a:cubicBezTo>
                        <a:pt x="674913" y="272689"/>
                        <a:pt x="654363" y="286313"/>
                        <a:pt x="641895" y="278231"/>
                      </a:cubicBezTo>
                      <a:cubicBezTo>
                        <a:pt x="630119" y="270611"/>
                        <a:pt x="622730" y="265300"/>
                        <a:pt x="608645" y="274075"/>
                      </a:cubicBezTo>
                      <a:cubicBezTo>
                        <a:pt x="572856" y="296011"/>
                        <a:pt x="552306" y="310327"/>
                        <a:pt x="511438" y="290469"/>
                      </a:cubicBezTo>
                      <a:cubicBezTo>
                        <a:pt x="488579" y="279155"/>
                        <a:pt x="472647" y="310558"/>
                        <a:pt x="450481" y="315407"/>
                      </a:cubicBezTo>
                      <a:cubicBezTo>
                        <a:pt x="435241" y="318871"/>
                        <a:pt x="378672" y="320487"/>
                        <a:pt x="364818" y="314946"/>
                      </a:cubicBezTo>
                      <a:cubicBezTo>
                        <a:pt x="351888" y="311251"/>
                        <a:pt x="339188" y="304324"/>
                        <a:pt x="326258" y="301553"/>
                      </a:cubicBezTo>
                      <a:cubicBezTo>
                        <a:pt x="310788" y="298089"/>
                        <a:pt x="293932" y="302707"/>
                        <a:pt x="278693" y="298551"/>
                      </a:cubicBezTo>
                      <a:cubicBezTo>
                        <a:pt x="250293" y="290700"/>
                        <a:pt x="217044" y="272458"/>
                        <a:pt x="187258" y="274998"/>
                      </a:cubicBezTo>
                      <a:cubicBezTo>
                        <a:pt x="169017" y="276615"/>
                        <a:pt x="145004" y="284466"/>
                        <a:pt x="129995" y="269456"/>
                      </a:cubicBezTo>
                      <a:cubicBezTo>
                        <a:pt x="114987" y="254216"/>
                        <a:pt x="107367" y="238976"/>
                        <a:pt x="97439" y="220504"/>
                      </a:cubicBezTo>
                      <a:cubicBezTo>
                        <a:pt x="84508" y="198336"/>
                        <a:pt x="71347" y="180326"/>
                        <a:pt x="51721" y="163700"/>
                      </a:cubicBezTo>
                      <a:cubicBezTo>
                        <a:pt x="31171" y="146382"/>
                        <a:pt x="12007" y="142687"/>
                        <a:pt x="1847" y="116133"/>
                      </a:cubicBezTo>
                      <a:cubicBezTo>
                        <a:pt x="1385" y="114747"/>
                        <a:pt x="693" y="113362"/>
                        <a:pt x="0" y="111976"/>
                      </a:cubicBezTo>
                      <a:lnTo>
                        <a:pt x="0" y="111976"/>
                      </a:lnTo>
                      <a:lnTo>
                        <a:pt x="50567" y="82651"/>
                      </a:lnTo>
                      <a:cubicBezTo>
                        <a:pt x="70885" y="70875"/>
                        <a:pt x="89357" y="39240"/>
                        <a:pt x="118912" y="53326"/>
                      </a:cubicBezTo>
                      <a:cubicBezTo>
                        <a:pt x="128379" y="57944"/>
                        <a:pt x="134613" y="59329"/>
                        <a:pt x="141771" y="67180"/>
                      </a:cubicBezTo>
                      <a:cubicBezTo>
                        <a:pt x="146158" y="72029"/>
                        <a:pt x="154470" y="80111"/>
                        <a:pt x="161397" y="80111"/>
                      </a:cubicBezTo>
                      <a:cubicBezTo>
                        <a:pt x="163937" y="69951"/>
                        <a:pt x="141771" y="30466"/>
                        <a:pt x="169710" y="35546"/>
                      </a:cubicBezTo>
                      <a:cubicBezTo>
                        <a:pt x="189336" y="39009"/>
                        <a:pt x="206422" y="9453"/>
                        <a:pt x="225818" y="2987"/>
                      </a:cubicBezTo>
                      <a:lnTo>
                        <a:pt x="225818" y="2987"/>
                      </a:lnTo>
                      <a:close/>
                    </a:path>
                  </a:pathLst>
                </a:custGeom>
                <a:solidFill>
                  <a:srgbClr val="5E85CC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0" name="Neath Port Talbot" descr="{&quot;Key&quot;:&quot;neath port talbot&quot;,&quot;Name&quot;:&quot;Neath Port Talbot&quot;,&quot;Value&quot;:0.725637671680837,&quot;Formula&quot;:&quot;0.725637671680837&quot;,&quot;Text&quot;:&quot;73%&quot;}">
                  <a:extLst>
                    <a:ext uri="{FF2B5EF4-FFF2-40B4-BE49-F238E27FC236}">
                      <a16:creationId xmlns:a16="http://schemas.microsoft.com/office/drawing/2014/main" id="{132D4F60-3BBE-7E26-4C1D-CF160EFD4B4F}"/>
                    </a:ext>
                  </a:extLst>
                </p:cNvPr>
                <p:cNvSpPr/>
                <p:nvPr/>
              </p:nvSpPr>
              <p:spPr>
                <a:xfrm>
                  <a:off x="2747201" y="5601477"/>
                  <a:ext cx="669408" cy="815839"/>
                </a:xfrm>
                <a:custGeom>
                  <a:avLst/>
                  <a:gdLst>
                    <a:gd name="connsiteX0" fmla="*/ 507051 w 553230"/>
                    <a:gd name="connsiteY0" fmla="*/ 129884 h 674247"/>
                    <a:gd name="connsiteX1" fmla="*/ 520212 w 553230"/>
                    <a:gd name="connsiteY1" fmla="*/ 165444 h 674247"/>
                    <a:gd name="connsiteX2" fmla="*/ 524599 w 553230"/>
                    <a:gd name="connsiteY2" fmla="*/ 225943 h 674247"/>
                    <a:gd name="connsiteX3" fmla="*/ 517672 w 553230"/>
                    <a:gd name="connsiteY3" fmla="*/ 290135 h 674247"/>
                    <a:gd name="connsiteX4" fmla="*/ 515363 w 553230"/>
                    <a:gd name="connsiteY4" fmla="*/ 313226 h 674247"/>
                    <a:gd name="connsiteX5" fmla="*/ 534527 w 553230"/>
                    <a:gd name="connsiteY5" fmla="*/ 348786 h 674247"/>
                    <a:gd name="connsiteX6" fmla="*/ 549074 w 553230"/>
                    <a:gd name="connsiteY6" fmla="*/ 380652 h 674247"/>
                    <a:gd name="connsiteX7" fmla="*/ 553230 w 553230"/>
                    <a:gd name="connsiteY7" fmla="*/ 397277 h 674247"/>
                    <a:gd name="connsiteX8" fmla="*/ 553230 w 553230"/>
                    <a:gd name="connsiteY8" fmla="*/ 397277 h 674247"/>
                    <a:gd name="connsiteX9" fmla="*/ 517903 w 553230"/>
                    <a:gd name="connsiteY9" fmla="*/ 402588 h 674247"/>
                    <a:gd name="connsiteX10" fmla="*/ 477496 w 553230"/>
                    <a:gd name="connsiteY10" fmla="*/ 413672 h 674247"/>
                    <a:gd name="connsiteX11" fmla="*/ 446094 w 553230"/>
                    <a:gd name="connsiteY11" fmla="*/ 406744 h 674247"/>
                    <a:gd name="connsiteX12" fmla="*/ 407072 w 553230"/>
                    <a:gd name="connsiteY12" fmla="*/ 399355 h 674247"/>
                    <a:gd name="connsiteX13" fmla="*/ 381904 w 553230"/>
                    <a:gd name="connsiteY13" fmla="*/ 436763 h 674247"/>
                    <a:gd name="connsiteX14" fmla="*/ 379595 w 553230"/>
                    <a:gd name="connsiteY14" fmla="*/ 488024 h 674247"/>
                    <a:gd name="connsiteX15" fmla="*/ 365049 w 553230"/>
                    <a:gd name="connsiteY15" fmla="*/ 512732 h 674247"/>
                    <a:gd name="connsiteX16" fmla="*/ 371976 w 553230"/>
                    <a:gd name="connsiteY16" fmla="*/ 542057 h 674247"/>
                    <a:gd name="connsiteX17" fmla="*/ 398991 w 553230"/>
                    <a:gd name="connsiteY17" fmla="*/ 574615 h 674247"/>
                    <a:gd name="connsiteX18" fmla="*/ 421157 w 553230"/>
                    <a:gd name="connsiteY18" fmla="*/ 630726 h 674247"/>
                    <a:gd name="connsiteX19" fmla="*/ 357891 w 553230"/>
                    <a:gd name="connsiteY19" fmla="*/ 661206 h 674247"/>
                    <a:gd name="connsiteX20" fmla="*/ 319793 w 553230"/>
                    <a:gd name="connsiteY20" fmla="*/ 669981 h 674247"/>
                    <a:gd name="connsiteX21" fmla="*/ 296703 w 553230"/>
                    <a:gd name="connsiteY21" fmla="*/ 670212 h 674247"/>
                    <a:gd name="connsiteX22" fmla="*/ 256989 w 553230"/>
                    <a:gd name="connsiteY22" fmla="*/ 664208 h 674247"/>
                    <a:gd name="connsiteX23" fmla="*/ 256989 w 553230"/>
                    <a:gd name="connsiteY23" fmla="*/ 664208 h 674247"/>
                    <a:gd name="connsiteX24" fmla="*/ 239902 w 553230"/>
                    <a:gd name="connsiteY24" fmla="*/ 614332 h 674247"/>
                    <a:gd name="connsiteX25" fmla="*/ 185411 w 553230"/>
                    <a:gd name="connsiteY25" fmla="*/ 525893 h 674247"/>
                    <a:gd name="connsiteX26" fmla="*/ 124454 w 553230"/>
                    <a:gd name="connsiteY26" fmla="*/ 465857 h 674247"/>
                    <a:gd name="connsiteX27" fmla="*/ 66729 w 553230"/>
                    <a:gd name="connsiteY27" fmla="*/ 467012 h 674247"/>
                    <a:gd name="connsiteX28" fmla="*/ 66729 w 553230"/>
                    <a:gd name="connsiteY28" fmla="*/ 467012 h 674247"/>
                    <a:gd name="connsiteX29" fmla="*/ 70193 w 553230"/>
                    <a:gd name="connsiteY29" fmla="*/ 425448 h 674247"/>
                    <a:gd name="connsiteX30" fmla="*/ 82661 w 553230"/>
                    <a:gd name="connsiteY30" fmla="*/ 382961 h 674247"/>
                    <a:gd name="connsiteX31" fmla="*/ 116372 w 553230"/>
                    <a:gd name="connsiteY31" fmla="*/ 326157 h 674247"/>
                    <a:gd name="connsiteX32" fmla="*/ 131611 w 553230"/>
                    <a:gd name="connsiteY32" fmla="*/ 266813 h 674247"/>
                    <a:gd name="connsiteX33" fmla="*/ 88895 w 553230"/>
                    <a:gd name="connsiteY33" fmla="*/ 253190 h 674247"/>
                    <a:gd name="connsiteX34" fmla="*/ 72271 w 553230"/>
                    <a:gd name="connsiteY34" fmla="*/ 195001 h 674247"/>
                    <a:gd name="connsiteX35" fmla="*/ 46179 w 553230"/>
                    <a:gd name="connsiteY35" fmla="*/ 148819 h 674247"/>
                    <a:gd name="connsiteX36" fmla="*/ 8312 w 553230"/>
                    <a:gd name="connsiteY36" fmla="*/ 104946 h 674247"/>
                    <a:gd name="connsiteX37" fmla="*/ 0 w 553230"/>
                    <a:gd name="connsiteY37" fmla="*/ 91092 h 674247"/>
                    <a:gd name="connsiteX38" fmla="*/ 0 w 553230"/>
                    <a:gd name="connsiteY38" fmla="*/ 91092 h 674247"/>
                    <a:gd name="connsiteX39" fmla="*/ 35096 w 553230"/>
                    <a:gd name="connsiteY39" fmla="*/ 91553 h 674247"/>
                    <a:gd name="connsiteX40" fmla="*/ 64651 w 553230"/>
                    <a:gd name="connsiteY40" fmla="*/ 95017 h 674247"/>
                    <a:gd name="connsiteX41" fmla="*/ 72733 w 553230"/>
                    <a:gd name="connsiteY41" fmla="*/ 75390 h 674247"/>
                    <a:gd name="connsiteX42" fmla="*/ 67422 w 553230"/>
                    <a:gd name="connsiteY42" fmla="*/ 41677 h 674247"/>
                    <a:gd name="connsiteX43" fmla="*/ 54030 w 553230"/>
                    <a:gd name="connsiteY43" fmla="*/ 10273 h 674247"/>
                    <a:gd name="connsiteX44" fmla="*/ 86587 w 553230"/>
                    <a:gd name="connsiteY44" fmla="*/ 5655 h 674247"/>
                    <a:gd name="connsiteX45" fmla="*/ 136229 w 553230"/>
                    <a:gd name="connsiteY45" fmla="*/ 1499 h 674247"/>
                    <a:gd name="connsiteX46" fmla="*/ 171788 w 553230"/>
                    <a:gd name="connsiteY46" fmla="*/ 22973 h 674247"/>
                    <a:gd name="connsiteX47" fmla="*/ 181024 w 553230"/>
                    <a:gd name="connsiteY47" fmla="*/ 41908 h 674247"/>
                    <a:gd name="connsiteX48" fmla="*/ 181024 w 553230"/>
                    <a:gd name="connsiteY48" fmla="*/ 41908 h 674247"/>
                    <a:gd name="connsiteX49" fmla="*/ 213811 w 553230"/>
                    <a:gd name="connsiteY49" fmla="*/ 74235 h 674247"/>
                    <a:gd name="connsiteX50" fmla="*/ 241980 w 553230"/>
                    <a:gd name="connsiteY50" fmla="*/ 128499 h 674247"/>
                    <a:gd name="connsiteX51" fmla="*/ 288853 w 553230"/>
                    <a:gd name="connsiteY51" fmla="*/ 122033 h 674247"/>
                    <a:gd name="connsiteX52" fmla="*/ 316098 w 553230"/>
                    <a:gd name="connsiteY52" fmla="*/ 80470 h 674247"/>
                    <a:gd name="connsiteX53" fmla="*/ 393218 w 553230"/>
                    <a:gd name="connsiteY53" fmla="*/ 56455 h 674247"/>
                    <a:gd name="connsiteX54" fmla="*/ 463642 w 553230"/>
                    <a:gd name="connsiteY54" fmla="*/ 83933 h 674247"/>
                    <a:gd name="connsiteX55" fmla="*/ 488810 w 553230"/>
                    <a:gd name="connsiteY55" fmla="*/ 86243 h 674247"/>
                    <a:gd name="connsiteX56" fmla="*/ 497122 w 553230"/>
                    <a:gd name="connsiteY56" fmla="*/ 92477 h 674247"/>
                    <a:gd name="connsiteX57" fmla="*/ 498507 w 553230"/>
                    <a:gd name="connsiteY57" fmla="*/ 102406 h 674247"/>
                    <a:gd name="connsiteX58" fmla="*/ 502664 w 553230"/>
                    <a:gd name="connsiteY58" fmla="*/ 115337 h 674247"/>
                    <a:gd name="connsiteX59" fmla="*/ 506589 w 553230"/>
                    <a:gd name="connsiteY59" fmla="*/ 130577 h 674247"/>
                    <a:gd name="connsiteX60" fmla="*/ 506589 w 553230"/>
                    <a:gd name="connsiteY60" fmla="*/ 130577 h 674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553230" h="674247">
                      <a:moveTo>
                        <a:pt x="507051" y="129884"/>
                      </a:moveTo>
                      <a:cubicBezTo>
                        <a:pt x="506358" y="143046"/>
                        <a:pt x="514670" y="154130"/>
                        <a:pt x="520212" y="165444"/>
                      </a:cubicBezTo>
                      <a:cubicBezTo>
                        <a:pt x="529448" y="184148"/>
                        <a:pt x="528755" y="205853"/>
                        <a:pt x="524599" y="225943"/>
                      </a:cubicBezTo>
                      <a:cubicBezTo>
                        <a:pt x="520443" y="246724"/>
                        <a:pt x="522521" y="269815"/>
                        <a:pt x="517672" y="290135"/>
                      </a:cubicBezTo>
                      <a:cubicBezTo>
                        <a:pt x="518365" y="298217"/>
                        <a:pt x="513516" y="305144"/>
                        <a:pt x="515363" y="313226"/>
                      </a:cubicBezTo>
                      <a:cubicBezTo>
                        <a:pt x="518365" y="325695"/>
                        <a:pt x="527831" y="337703"/>
                        <a:pt x="534527" y="348786"/>
                      </a:cubicBezTo>
                      <a:cubicBezTo>
                        <a:pt x="540762" y="358946"/>
                        <a:pt x="546072" y="369337"/>
                        <a:pt x="549074" y="380652"/>
                      </a:cubicBezTo>
                      <a:lnTo>
                        <a:pt x="553230" y="397277"/>
                      </a:lnTo>
                      <a:lnTo>
                        <a:pt x="553230" y="397277"/>
                      </a:lnTo>
                      <a:cubicBezTo>
                        <a:pt x="544225" y="404435"/>
                        <a:pt x="528293" y="400048"/>
                        <a:pt x="517903" y="402588"/>
                      </a:cubicBezTo>
                      <a:cubicBezTo>
                        <a:pt x="502202" y="406513"/>
                        <a:pt x="495737" y="420830"/>
                        <a:pt x="477496" y="413672"/>
                      </a:cubicBezTo>
                      <a:cubicBezTo>
                        <a:pt x="465489" y="408823"/>
                        <a:pt x="459255" y="406744"/>
                        <a:pt x="446094" y="406744"/>
                      </a:cubicBezTo>
                      <a:cubicBezTo>
                        <a:pt x="433394" y="406744"/>
                        <a:pt x="418386" y="397739"/>
                        <a:pt x="407072" y="399355"/>
                      </a:cubicBezTo>
                      <a:cubicBezTo>
                        <a:pt x="392525" y="401433"/>
                        <a:pt x="392295" y="428450"/>
                        <a:pt x="381904" y="436763"/>
                      </a:cubicBezTo>
                      <a:cubicBezTo>
                        <a:pt x="380519" y="455235"/>
                        <a:pt x="371283" y="470013"/>
                        <a:pt x="379595" y="488024"/>
                      </a:cubicBezTo>
                      <a:cubicBezTo>
                        <a:pt x="389293" y="508575"/>
                        <a:pt x="353735" y="488486"/>
                        <a:pt x="365049" y="512732"/>
                      </a:cubicBezTo>
                      <a:cubicBezTo>
                        <a:pt x="369205" y="521737"/>
                        <a:pt x="368512" y="532590"/>
                        <a:pt x="371976" y="542057"/>
                      </a:cubicBezTo>
                      <a:cubicBezTo>
                        <a:pt x="377286" y="556373"/>
                        <a:pt x="386753" y="566072"/>
                        <a:pt x="398991" y="574615"/>
                      </a:cubicBezTo>
                      <a:cubicBezTo>
                        <a:pt x="405918" y="579695"/>
                        <a:pt x="421849" y="622644"/>
                        <a:pt x="421157" y="630726"/>
                      </a:cubicBezTo>
                      <a:cubicBezTo>
                        <a:pt x="418155" y="667210"/>
                        <a:pt x="375901" y="644119"/>
                        <a:pt x="357891" y="661206"/>
                      </a:cubicBezTo>
                      <a:cubicBezTo>
                        <a:pt x="338957" y="679217"/>
                        <a:pt x="342190" y="674830"/>
                        <a:pt x="319793" y="669981"/>
                      </a:cubicBezTo>
                      <a:cubicBezTo>
                        <a:pt x="311019" y="668133"/>
                        <a:pt x="305015" y="671135"/>
                        <a:pt x="296703" y="670212"/>
                      </a:cubicBezTo>
                      <a:lnTo>
                        <a:pt x="256989" y="664208"/>
                      </a:lnTo>
                      <a:lnTo>
                        <a:pt x="256989" y="664208"/>
                      </a:lnTo>
                      <a:cubicBezTo>
                        <a:pt x="251678" y="647352"/>
                        <a:pt x="246598" y="630264"/>
                        <a:pt x="239902" y="614332"/>
                      </a:cubicBezTo>
                      <a:cubicBezTo>
                        <a:pt x="228819" y="587315"/>
                        <a:pt x="208500" y="544366"/>
                        <a:pt x="185411" y="525893"/>
                      </a:cubicBezTo>
                      <a:cubicBezTo>
                        <a:pt x="167401" y="513886"/>
                        <a:pt x="141078" y="468397"/>
                        <a:pt x="124454" y="465857"/>
                      </a:cubicBezTo>
                      <a:cubicBezTo>
                        <a:pt x="101595" y="462393"/>
                        <a:pt x="84739" y="463086"/>
                        <a:pt x="66729" y="467012"/>
                      </a:cubicBezTo>
                      <a:lnTo>
                        <a:pt x="66729" y="467012"/>
                      </a:lnTo>
                      <a:lnTo>
                        <a:pt x="70193" y="425448"/>
                      </a:lnTo>
                      <a:cubicBezTo>
                        <a:pt x="75042" y="408592"/>
                        <a:pt x="82661" y="401895"/>
                        <a:pt x="82661" y="382961"/>
                      </a:cubicBezTo>
                      <a:cubicBezTo>
                        <a:pt x="82661" y="361717"/>
                        <a:pt x="104366" y="340935"/>
                        <a:pt x="116372" y="326157"/>
                      </a:cubicBezTo>
                      <a:cubicBezTo>
                        <a:pt x="126070" y="314381"/>
                        <a:pt x="131611" y="282515"/>
                        <a:pt x="131611" y="266813"/>
                      </a:cubicBezTo>
                      <a:cubicBezTo>
                        <a:pt x="121914" y="266813"/>
                        <a:pt x="95130" y="261503"/>
                        <a:pt x="88895" y="253190"/>
                      </a:cubicBezTo>
                      <a:cubicBezTo>
                        <a:pt x="83123" y="245801"/>
                        <a:pt x="69038" y="202621"/>
                        <a:pt x="72271" y="195001"/>
                      </a:cubicBezTo>
                      <a:cubicBezTo>
                        <a:pt x="69500" y="173064"/>
                        <a:pt x="60495" y="163828"/>
                        <a:pt x="46179" y="148819"/>
                      </a:cubicBezTo>
                      <a:cubicBezTo>
                        <a:pt x="34635" y="136581"/>
                        <a:pt x="13392" y="121341"/>
                        <a:pt x="8312" y="104946"/>
                      </a:cubicBezTo>
                      <a:lnTo>
                        <a:pt x="0" y="91092"/>
                      </a:lnTo>
                      <a:lnTo>
                        <a:pt x="0" y="91092"/>
                      </a:lnTo>
                      <a:cubicBezTo>
                        <a:pt x="18934" y="83010"/>
                        <a:pt x="16394" y="82317"/>
                        <a:pt x="35096" y="91553"/>
                      </a:cubicBezTo>
                      <a:cubicBezTo>
                        <a:pt x="43178" y="95710"/>
                        <a:pt x="55415" y="95017"/>
                        <a:pt x="64651" y="95017"/>
                      </a:cubicBezTo>
                      <a:cubicBezTo>
                        <a:pt x="76196" y="95017"/>
                        <a:pt x="72964" y="83933"/>
                        <a:pt x="72733" y="75390"/>
                      </a:cubicBezTo>
                      <a:cubicBezTo>
                        <a:pt x="72271" y="62921"/>
                        <a:pt x="75042" y="51606"/>
                        <a:pt x="67422" y="41677"/>
                      </a:cubicBezTo>
                      <a:cubicBezTo>
                        <a:pt x="62804" y="35673"/>
                        <a:pt x="54030" y="17432"/>
                        <a:pt x="54030" y="10273"/>
                      </a:cubicBezTo>
                      <a:cubicBezTo>
                        <a:pt x="68346" y="10273"/>
                        <a:pt x="72271" y="11659"/>
                        <a:pt x="86587" y="5655"/>
                      </a:cubicBezTo>
                      <a:cubicBezTo>
                        <a:pt x="106675" y="-2427"/>
                        <a:pt x="115680" y="113"/>
                        <a:pt x="136229" y="1499"/>
                      </a:cubicBezTo>
                      <a:cubicBezTo>
                        <a:pt x="155625" y="2653"/>
                        <a:pt x="160243" y="9812"/>
                        <a:pt x="171788" y="22973"/>
                      </a:cubicBezTo>
                      <a:lnTo>
                        <a:pt x="181024" y="41908"/>
                      </a:lnTo>
                      <a:lnTo>
                        <a:pt x="181024" y="41908"/>
                      </a:lnTo>
                      <a:cubicBezTo>
                        <a:pt x="180331" y="52299"/>
                        <a:pt x="205037" y="70541"/>
                        <a:pt x="213811" y="74235"/>
                      </a:cubicBezTo>
                      <a:cubicBezTo>
                        <a:pt x="234361" y="82779"/>
                        <a:pt x="225125" y="111643"/>
                        <a:pt x="241980" y="128499"/>
                      </a:cubicBezTo>
                      <a:cubicBezTo>
                        <a:pt x="257681" y="144201"/>
                        <a:pt x="277539" y="140968"/>
                        <a:pt x="288853" y="122033"/>
                      </a:cubicBezTo>
                      <a:cubicBezTo>
                        <a:pt x="299936" y="103099"/>
                        <a:pt x="289545" y="87859"/>
                        <a:pt x="316098" y="80470"/>
                      </a:cubicBezTo>
                      <a:cubicBezTo>
                        <a:pt x="336417" y="74697"/>
                        <a:pt x="374285" y="56455"/>
                        <a:pt x="393218" y="56455"/>
                      </a:cubicBezTo>
                      <a:cubicBezTo>
                        <a:pt x="420464" y="56455"/>
                        <a:pt x="438705" y="77699"/>
                        <a:pt x="463642" y="83933"/>
                      </a:cubicBezTo>
                      <a:cubicBezTo>
                        <a:pt x="470800" y="83472"/>
                        <a:pt x="481883" y="84626"/>
                        <a:pt x="488810" y="86243"/>
                      </a:cubicBezTo>
                      <a:cubicBezTo>
                        <a:pt x="493889" y="87397"/>
                        <a:pt x="495967" y="87397"/>
                        <a:pt x="497122" y="92477"/>
                      </a:cubicBezTo>
                      <a:cubicBezTo>
                        <a:pt x="498046" y="95710"/>
                        <a:pt x="497815" y="98943"/>
                        <a:pt x="498507" y="102406"/>
                      </a:cubicBezTo>
                      <a:cubicBezTo>
                        <a:pt x="499200" y="105870"/>
                        <a:pt x="501278" y="112335"/>
                        <a:pt x="502664" y="115337"/>
                      </a:cubicBezTo>
                      <a:cubicBezTo>
                        <a:pt x="505203" y="120648"/>
                        <a:pt x="505203" y="125035"/>
                        <a:pt x="506589" y="130577"/>
                      </a:cubicBezTo>
                      <a:lnTo>
                        <a:pt x="506589" y="130577"/>
                      </a:lnTo>
                      <a:close/>
                    </a:path>
                  </a:pathLst>
                </a:custGeom>
                <a:solidFill>
                  <a:srgbClr val="698ECF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1" name="Swansea" descr="{&quot;Key&quot;:&quot;swansea&quot;,&quot;Name&quot;:&quot;Swansea&quot;,&quot;Value&quot;:0.695784353465748,&quot;Formula&quot;:&quot;0.695784353465748&quot;,&quot;Text&quot;:&quot;70%&quot;}">
                  <a:extLst>
                    <a:ext uri="{FF2B5EF4-FFF2-40B4-BE49-F238E27FC236}">
                      <a16:creationId xmlns:a16="http://schemas.microsoft.com/office/drawing/2014/main" id="{14F4152B-B2A7-4F49-C6D6-BEE74E58D376}"/>
                    </a:ext>
                  </a:extLst>
                </p:cNvPr>
                <p:cNvSpPr/>
                <p:nvPr/>
              </p:nvSpPr>
              <p:spPr>
                <a:xfrm>
                  <a:off x="2051532" y="5704350"/>
                  <a:ext cx="854640" cy="694671"/>
                </a:xfrm>
                <a:custGeom>
                  <a:avLst/>
                  <a:gdLst>
                    <a:gd name="connsiteX0" fmla="*/ 641895 w 706314"/>
                    <a:gd name="connsiteY0" fmla="*/ 381530 h 574108"/>
                    <a:gd name="connsiteX1" fmla="*/ 611416 w 706314"/>
                    <a:gd name="connsiteY1" fmla="*/ 390766 h 574108"/>
                    <a:gd name="connsiteX2" fmla="*/ 551614 w 706314"/>
                    <a:gd name="connsiteY2" fmla="*/ 400003 h 574108"/>
                    <a:gd name="connsiteX3" fmla="*/ 488117 w 706314"/>
                    <a:gd name="connsiteY3" fmla="*/ 438795 h 574108"/>
                    <a:gd name="connsiteX4" fmla="*/ 528524 w 706314"/>
                    <a:gd name="connsiteY4" fmla="*/ 497908 h 574108"/>
                    <a:gd name="connsiteX5" fmla="*/ 448864 w 706314"/>
                    <a:gd name="connsiteY5" fmla="*/ 501372 h 574108"/>
                    <a:gd name="connsiteX6" fmla="*/ 382135 w 706314"/>
                    <a:gd name="connsiteY6" fmla="*/ 519844 h 574108"/>
                    <a:gd name="connsiteX7" fmla="*/ 290700 w 706314"/>
                    <a:gd name="connsiteY7" fmla="*/ 497677 h 574108"/>
                    <a:gd name="connsiteX8" fmla="*/ 257220 w 706314"/>
                    <a:gd name="connsiteY8" fmla="*/ 533468 h 574108"/>
                    <a:gd name="connsiteX9" fmla="*/ 274306 w 706314"/>
                    <a:gd name="connsiteY9" fmla="*/ 553557 h 574108"/>
                    <a:gd name="connsiteX10" fmla="*/ 243135 w 706314"/>
                    <a:gd name="connsiteY10" fmla="*/ 557714 h 574108"/>
                    <a:gd name="connsiteX11" fmla="*/ 184718 w 706314"/>
                    <a:gd name="connsiteY11" fmla="*/ 574108 h 574108"/>
                    <a:gd name="connsiteX12" fmla="*/ 149621 w 706314"/>
                    <a:gd name="connsiteY12" fmla="*/ 558868 h 574108"/>
                    <a:gd name="connsiteX13" fmla="*/ 100671 w 706314"/>
                    <a:gd name="connsiteY13" fmla="*/ 533237 h 574108"/>
                    <a:gd name="connsiteX14" fmla="*/ 47565 w 706314"/>
                    <a:gd name="connsiteY14" fmla="*/ 513148 h 574108"/>
                    <a:gd name="connsiteX15" fmla="*/ 0 w 706314"/>
                    <a:gd name="connsiteY15" fmla="*/ 506683 h 574108"/>
                    <a:gd name="connsiteX16" fmla="*/ 30248 w 706314"/>
                    <a:gd name="connsiteY16" fmla="*/ 506221 h 574108"/>
                    <a:gd name="connsiteX17" fmla="*/ 49643 w 706314"/>
                    <a:gd name="connsiteY17" fmla="*/ 494675 h 574108"/>
                    <a:gd name="connsiteX18" fmla="*/ 37174 w 706314"/>
                    <a:gd name="connsiteY18" fmla="*/ 419861 h 574108"/>
                    <a:gd name="connsiteX19" fmla="*/ 39945 w 706314"/>
                    <a:gd name="connsiteY19" fmla="*/ 391921 h 574108"/>
                    <a:gd name="connsiteX20" fmla="*/ 98824 w 706314"/>
                    <a:gd name="connsiteY20" fmla="*/ 353128 h 574108"/>
                    <a:gd name="connsiteX21" fmla="*/ 145234 w 706314"/>
                    <a:gd name="connsiteY21" fmla="*/ 322186 h 574108"/>
                    <a:gd name="connsiteX22" fmla="*/ 225587 w 706314"/>
                    <a:gd name="connsiteY22" fmla="*/ 345739 h 574108"/>
                    <a:gd name="connsiteX23" fmla="*/ 325796 w 706314"/>
                    <a:gd name="connsiteY23" fmla="*/ 279699 h 574108"/>
                    <a:gd name="connsiteX24" fmla="*/ 325565 w 706314"/>
                    <a:gd name="connsiteY24" fmla="*/ 279468 h 574108"/>
                    <a:gd name="connsiteX25" fmla="*/ 350502 w 706314"/>
                    <a:gd name="connsiteY25" fmla="*/ 266537 h 574108"/>
                    <a:gd name="connsiteX26" fmla="*/ 366896 w 706314"/>
                    <a:gd name="connsiteY26" fmla="*/ 245524 h 574108"/>
                    <a:gd name="connsiteX27" fmla="*/ 352118 w 706314"/>
                    <a:gd name="connsiteY27" fmla="*/ 219894 h 574108"/>
                    <a:gd name="connsiteX28" fmla="*/ 371976 w 706314"/>
                    <a:gd name="connsiteY28" fmla="*/ 209734 h 574108"/>
                    <a:gd name="connsiteX29" fmla="*/ 393911 w 706314"/>
                    <a:gd name="connsiteY29" fmla="*/ 169786 h 574108"/>
                    <a:gd name="connsiteX30" fmla="*/ 411690 w 706314"/>
                    <a:gd name="connsiteY30" fmla="*/ 95664 h 574108"/>
                    <a:gd name="connsiteX31" fmla="*/ 435011 w 706314"/>
                    <a:gd name="connsiteY31" fmla="*/ 67263 h 574108"/>
                    <a:gd name="connsiteX32" fmla="*/ 463411 w 706314"/>
                    <a:gd name="connsiteY32" fmla="*/ 36090 h 574108"/>
                    <a:gd name="connsiteX33" fmla="*/ 470800 w 706314"/>
                    <a:gd name="connsiteY33" fmla="*/ 68 h 574108"/>
                    <a:gd name="connsiteX34" fmla="*/ 492042 w 706314"/>
                    <a:gd name="connsiteY34" fmla="*/ 16694 h 574108"/>
                    <a:gd name="connsiteX35" fmla="*/ 513054 w 706314"/>
                    <a:gd name="connsiteY35" fmla="*/ 28701 h 574108"/>
                    <a:gd name="connsiteX36" fmla="*/ 546996 w 706314"/>
                    <a:gd name="connsiteY36" fmla="*/ 17386 h 574108"/>
                    <a:gd name="connsiteX37" fmla="*/ 574703 w 706314"/>
                    <a:gd name="connsiteY37" fmla="*/ 5841 h 574108"/>
                    <a:gd name="connsiteX38" fmla="*/ 574703 w 706314"/>
                    <a:gd name="connsiteY38" fmla="*/ 5841 h 574108"/>
                    <a:gd name="connsiteX39" fmla="*/ 583016 w 706314"/>
                    <a:gd name="connsiteY39" fmla="*/ 19695 h 574108"/>
                    <a:gd name="connsiteX40" fmla="*/ 620883 w 706314"/>
                    <a:gd name="connsiteY40" fmla="*/ 63568 h 574108"/>
                    <a:gd name="connsiteX41" fmla="*/ 646974 w 706314"/>
                    <a:gd name="connsiteY41" fmla="*/ 109750 h 574108"/>
                    <a:gd name="connsiteX42" fmla="*/ 663599 w 706314"/>
                    <a:gd name="connsiteY42" fmla="*/ 167939 h 574108"/>
                    <a:gd name="connsiteX43" fmla="*/ 706315 w 706314"/>
                    <a:gd name="connsiteY43" fmla="*/ 181563 h 574108"/>
                    <a:gd name="connsiteX44" fmla="*/ 691076 w 706314"/>
                    <a:gd name="connsiteY44" fmla="*/ 240906 h 574108"/>
                    <a:gd name="connsiteX45" fmla="*/ 657365 w 706314"/>
                    <a:gd name="connsiteY45" fmla="*/ 297710 h 574108"/>
                    <a:gd name="connsiteX46" fmla="*/ 644896 w 706314"/>
                    <a:gd name="connsiteY46" fmla="*/ 340197 h 574108"/>
                    <a:gd name="connsiteX47" fmla="*/ 641433 w 706314"/>
                    <a:gd name="connsiteY47" fmla="*/ 381761 h 574108"/>
                    <a:gd name="connsiteX48" fmla="*/ 641433 w 706314"/>
                    <a:gd name="connsiteY48" fmla="*/ 381761 h 57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706314" h="574108">
                      <a:moveTo>
                        <a:pt x="641895" y="381530"/>
                      </a:moveTo>
                      <a:cubicBezTo>
                        <a:pt x="632428" y="383608"/>
                        <a:pt x="622730" y="386841"/>
                        <a:pt x="611416" y="390766"/>
                      </a:cubicBezTo>
                      <a:cubicBezTo>
                        <a:pt x="591097" y="397924"/>
                        <a:pt x="573087" y="397694"/>
                        <a:pt x="551614" y="400003"/>
                      </a:cubicBezTo>
                      <a:cubicBezTo>
                        <a:pt x="523906" y="403004"/>
                        <a:pt x="498969" y="409470"/>
                        <a:pt x="488117" y="438795"/>
                      </a:cubicBezTo>
                      <a:cubicBezTo>
                        <a:pt x="476341" y="470892"/>
                        <a:pt x="507051" y="484977"/>
                        <a:pt x="528524" y="497908"/>
                      </a:cubicBezTo>
                      <a:cubicBezTo>
                        <a:pt x="502433" y="504374"/>
                        <a:pt x="475418" y="503681"/>
                        <a:pt x="448864" y="501372"/>
                      </a:cubicBezTo>
                      <a:cubicBezTo>
                        <a:pt x="416077" y="498832"/>
                        <a:pt x="402454" y="528388"/>
                        <a:pt x="382135" y="519844"/>
                      </a:cubicBezTo>
                      <a:cubicBezTo>
                        <a:pt x="355120" y="508761"/>
                        <a:pt x="320255" y="487748"/>
                        <a:pt x="290700" y="497677"/>
                      </a:cubicBezTo>
                      <a:cubicBezTo>
                        <a:pt x="275230" y="502757"/>
                        <a:pt x="248676" y="513148"/>
                        <a:pt x="257220" y="533468"/>
                      </a:cubicBezTo>
                      <a:cubicBezTo>
                        <a:pt x="259760" y="539472"/>
                        <a:pt x="274999" y="553095"/>
                        <a:pt x="274306" y="553557"/>
                      </a:cubicBezTo>
                      <a:cubicBezTo>
                        <a:pt x="267841" y="557483"/>
                        <a:pt x="250524" y="560023"/>
                        <a:pt x="243135" y="557714"/>
                      </a:cubicBezTo>
                      <a:cubicBezTo>
                        <a:pt x="215658" y="549632"/>
                        <a:pt x="184718" y="529312"/>
                        <a:pt x="184718" y="574108"/>
                      </a:cubicBezTo>
                      <a:cubicBezTo>
                        <a:pt x="175251" y="574108"/>
                        <a:pt x="161166" y="560946"/>
                        <a:pt x="149621" y="558868"/>
                      </a:cubicBezTo>
                      <a:cubicBezTo>
                        <a:pt x="129533" y="555404"/>
                        <a:pt x="114756" y="548939"/>
                        <a:pt x="100671" y="533237"/>
                      </a:cubicBezTo>
                      <a:cubicBezTo>
                        <a:pt x="78505" y="522154"/>
                        <a:pt x="74118" y="510839"/>
                        <a:pt x="47565" y="513148"/>
                      </a:cubicBezTo>
                      <a:cubicBezTo>
                        <a:pt x="29093" y="514764"/>
                        <a:pt x="16163" y="506683"/>
                        <a:pt x="0" y="506683"/>
                      </a:cubicBezTo>
                      <a:cubicBezTo>
                        <a:pt x="1385" y="501141"/>
                        <a:pt x="25630" y="505297"/>
                        <a:pt x="30248" y="506221"/>
                      </a:cubicBezTo>
                      <a:cubicBezTo>
                        <a:pt x="40638" y="508299"/>
                        <a:pt x="43870" y="501372"/>
                        <a:pt x="49643" y="494675"/>
                      </a:cubicBezTo>
                      <a:cubicBezTo>
                        <a:pt x="66729" y="474817"/>
                        <a:pt x="46179" y="438564"/>
                        <a:pt x="37174" y="419861"/>
                      </a:cubicBezTo>
                      <a:cubicBezTo>
                        <a:pt x="25168" y="394692"/>
                        <a:pt x="2540" y="400003"/>
                        <a:pt x="39945" y="391921"/>
                      </a:cubicBezTo>
                      <a:cubicBezTo>
                        <a:pt x="58648" y="387995"/>
                        <a:pt x="86356" y="367444"/>
                        <a:pt x="98824" y="353128"/>
                      </a:cubicBezTo>
                      <a:cubicBezTo>
                        <a:pt x="111985" y="345277"/>
                        <a:pt x="133459" y="313874"/>
                        <a:pt x="145234" y="322186"/>
                      </a:cubicBezTo>
                      <a:cubicBezTo>
                        <a:pt x="166477" y="337426"/>
                        <a:pt x="199495" y="347586"/>
                        <a:pt x="225587" y="345739"/>
                      </a:cubicBezTo>
                      <a:cubicBezTo>
                        <a:pt x="239671" y="344815"/>
                        <a:pt x="325796" y="291244"/>
                        <a:pt x="325796" y="279699"/>
                      </a:cubicBezTo>
                      <a:lnTo>
                        <a:pt x="325565" y="279468"/>
                      </a:lnTo>
                      <a:lnTo>
                        <a:pt x="350502" y="266537"/>
                      </a:lnTo>
                      <a:cubicBezTo>
                        <a:pt x="356044" y="263766"/>
                        <a:pt x="374054" y="253375"/>
                        <a:pt x="366896" y="245524"/>
                      </a:cubicBezTo>
                      <a:cubicBezTo>
                        <a:pt x="361123" y="239521"/>
                        <a:pt x="352118" y="228899"/>
                        <a:pt x="352118" y="219894"/>
                      </a:cubicBezTo>
                      <a:cubicBezTo>
                        <a:pt x="352118" y="218739"/>
                        <a:pt x="368281" y="214814"/>
                        <a:pt x="371976" y="209734"/>
                      </a:cubicBezTo>
                      <a:cubicBezTo>
                        <a:pt x="380981" y="197726"/>
                        <a:pt x="380519" y="180639"/>
                        <a:pt x="393911" y="169786"/>
                      </a:cubicBezTo>
                      <a:cubicBezTo>
                        <a:pt x="417693" y="150390"/>
                        <a:pt x="388831" y="106286"/>
                        <a:pt x="411690" y="95664"/>
                      </a:cubicBezTo>
                      <a:cubicBezTo>
                        <a:pt x="424620" y="89661"/>
                        <a:pt x="427160" y="77192"/>
                        <a:pt x="435011" y="67263"/>
                      </a:cubicBezTo>
                      <a:cubicBezTo>
                        <a:pt x="443785" y="56410"/>
                        <a:pt x="456253" y="48328"/>
                        <a:pt x="463411" y="36090"/>
                      </a:cubicBezTo>
                      <a:cubicBezTo>
                        <a:pt x="467567" y="27084"/>
                        <a:pt x="469414" y="9997"/>
                        <a:pt x="470800" y="68"/>
                      </a:cubicBezTo>
                      <a:cubicBezTo>
                        <a:pt x="475879" y="-1086"/>
                        <a:pt x="488810" y="12768"/>
                        <a:pt x="492042" y="16694"/>
                      </a:cubicBezTo>
                      <a:cubicBezTo>
                        <a:pt x="495967" y="21312"/>
                        <a:pt x="507281" y="26161"/>
                        <a:pt x="513054" y="28701"/>
                      </a:cubicBezTo>
                      <a:cubicBezTo>
                        <a:pt x="525984" y="34474"/>
                        <a:pt x="537298" y="23621"/>
                        <a:pt x="546996" y="17386"/>
                      </a:cubicBezTo>
                      <a:cubicBezTo>
                        <a:pt x="557386" y="10690"/>
                        <a:pt x="562466" y="8150"/>
                        <a:pt x="574703" y="5841"/>
                      </a:cubicBezTo>
                      <a:lnTo>
                        <a:pt x="574703" y="5841"/>
                      </a:lnTo>
                      <a:lnTo>
                        <a:pt x="583016" y="19695"/>
                      </a:lnTo>
                      <a:cubicBezTo>
                        <a:pt x="588326" y="36321"/>
                        <a:pt x="609338" y="51330"/>
                        <a:pt x="620883" y="63568"/>
                      </a:cubicBezTo>
                      <a:cubicBezTo>
                        <a:pt x="635199" y="78577"/>
                        <a:pt x="644204" y="87814"/>
                        <a:pt x="646974" y="109750"/>
                      </a:cubicBezTo>
                      <a:cubicBezTo>
                        <a:pt x="643511" y="117601"/>
                        <a:pt x="657827" y="160550"/>
                        <a:pt x="663599" y="167939"/>
                      </a:cubicBezTo>
                      <a:cubicBezTo>
                        <a:pt x="669833" y="176021"/>
                        <a:pt x="696617" y="181563"/>
                        <a:pt x="706315" y="181563"/>
                      </a:cubicBezTo>
                      <a:cubicBezTo>
                        <a:pt x="706315" y="197264"/>
                        <a:pt x="700773" y="229130"/>
                        <a:pt x="691076" y="240906"/>
                      </a:cubicBezTo>
                      <a:cubicBezTo>
                        <a:pt x="679069" y="255684"/>
                        <a:pt x="657365" y="276466"/>
                        <a:pt x="657365" y="297710"/>
                      </a:cubicBezTo>
                      <a:cubicBezTo>
                        <a:pt x="657365" y="316644"/>
                        <a:pt x="649745" y="323341"/>
                        <a:pt x="644896" y="340197"/>
                      </a:cubicBezTo>
                      <a:lnTo>
                        <a:pt x="641433" y="381761"/>
                      </a:lnTo>
                      <a:lnTo>
                        <a:pt x="641433" y="381761"/>
                      </a:lnTo>
                      <a:close/>
                    </a:path>
                  </a:pathLst>
                </a:custGeom>
                <a:solidFill>
                  <a:srgbClr val="517CC8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2" name="Pembrokeshire" descr="{&quot;Key&quot;:&quot;pembrokeshire&quot;,&quot;Name&quot;:&quot;Pembrokeshire&quot;,&quot;Value&quot;:0.562231100184388,&quot;Formula&quot;:&quot;0.562231100184388&quot;,&quot;Text&quot;:&quot;56%&quot;}">
                  <a:extLst>
                    <a:ext uri="{FF2B5EF4-FFF2-40B4-BE49-F238E27FC236}">
                      <a16:creationId xmlns:a16="http://schemas.microsoft.com/office/drawing/2014/main" id="{FC65D529-7462-AA4A-38C3-F80CC3D2AD29}"/>
                    </a:ext>
                  </a:extLst>
                </p:cNvPr>
                <p:cNvSpPr/>
                <p:nvPr/>
              </p:nvSpPr>
              <p:spPr>
                <a:xfrm>
                  <a:off x="230964" y="4709973"/>
                  <a:ext cx="1523208" cy="1507454"/>
                </a:xfrm>
                <a:custGeom>
                  <a:avLst/>
                  <a:gdLst>
                    <a:gd name="connsiteX0" fmla="*/ 23626 w 1258850"/>
                    <a:gd name="connsiteY0" fmla="*/ 622131 h 1245830"/>
                    <a:gd name="connsiteX1" fmla="*/ 23395 w 1258850"/>
                    <a:gd name="connsiteY1" fmla="*/ 604120 h 1245830"/>
                    <a:gd name="connsiteX2" fmla="*/ 23164 w 1258850"/>
                    <a:gd name="connsiteY2" fmla="*/ 590958 h 1245830"/>
                    <a:gd name="connsiteX3" fmla="*/ 22933 w 1258850"/>
                    <a:gd name="connsiteY3" fmla="*/ 578258 h 1245830"/>
                    <a:gd name="connsiteX4" fmla="*/ 2383 w 1258850"/>
                    <a:gd name="connsiteY4" fmla="*/ 582184 h 1245830"/>
                    <a:gd name="connsiteX5" fmla="*/ 2614 w 1258850"/>
                    <a:gd name="connsiteY5" fmla="*/ 610124 h 1245830"/>
                    <a:gd name="connsiteX6" fmla="*/ 3999 w 1258850"/>
                    <a:gd name="connsiteY6" fmla="*/ 625826 h 1245830"/>
                    <a:gd name="connsiteX7" fmla="*/ 19700 w 1258850"/>
                    <a:gd name="connsiteY7" fmla="*/ 630906 h 1245830"/>
                    <a:gd name="connsiteX8" fmla="*/ 23626 w 1258850"/>
                    <a:gd name="connsiteY8" fmla="*/ 622131 h 1245830"/>
                    <a:gd name="connsiteX9" fmla="*/ 981619 w 1258850"/>
                    <a:gd name="connsiteY9" fmla="*/ 1138213 h 1245830"/>
                    <a:gd name="connsiteX10" fmla="*/ 959914 w 1258850"/>
                    <a:gd name="connsiteY10" fmla="*/ 1142831 h 1245830"/>
                    <a:gd name="connsiteX11" fmla="*/ 948139 w 1258850"/>
                    <a:gd name="connsiteY11" fmla="*/ 1139137 h 1245830"/>
                    <a:gd name="connsiteX12" fmla="*/ 935208 w 1258850"/>
                    <a:gd name="connsiteY12" fmla="*/ 1139137 h 1245830"/>
                    <a:gd name="connsiteX13" fmla="*/ 951602 w 1258850"/>
                    <a:gd name="connsiteY13" fmla="*/ 1151144 h 1245830"/>
                    <a:gd name="connsiteX14" fmla="*/ 959453 w 1258850"/>
                    <a:gd name="connsiteY14" fmla="*/ 1161766 h 1245830"/>
                    <a:gd name="connsiteX15" fmla="*/ 979079 w 1258850"/>
                    <a:gd name="connsiteY15" fmla="*/ 1164537 h 1245830"/>
                    <a:gd name="connsiteX16" fmla="*/ 987853 w 1258850"/>
                    <a:gd name="connsiteY16" fmla="*/ 1162458 h 1245830"/>
                    <a:gd name="connsiteX17" fmla="*/ 987622 w 1258850"/>
                    <a:gd name="connsiteY17" fmla="*/ 1149297 h 1245830"/>
                    <a:gd name="connsiteX18" fmla="*/ 981619 w 1258850"/>
                    <a:gd name="connsiteY18" fmla="*/ 1137982 h 1245830"/>
                    <a:gd name="connsiteX19" fmla="*/ 108134 w 1258850"/>
                    <a:gd name="connsiteY19" fmla="*/ 995049 h 1245830"/>
                    <a:gd name="connsiteX20" fmla="*/ 100745 w 1258850"/>
                    <a:gd name="connsiteY20" fmla="*/ 1000129 h 1245830"/>
                    <a:gd name="connsiteX21" fmla="*/ 98206 w 1258850"/>
                    <a:gd name="connsiteY21" fmla="*/ 1005671 h 1245830"/>
                    <a:gd name="connsiteX22" fmla="*/ 85506 w 1258850"/>
                    <a:gd name="connsiteY22" fmla="*/ 1014907 h 1245830"/>
                    <a:gd name="connsiteX23" fmla="*/ 92895 w 1258850"/>
                    <a:gd name="connsiteY23" fmla="*/ 1020911 h 1245830"/>
                    <a:gd name="connsiteX24" fmla="*/ 101207 w 1258850"/>
                    <a:gd name="connsiteY24" fmla="*/ 1017216 h 1245830"/>
                    <a:gd name="connsiteX25" fmla="*/ 111367 w 1258850"/>
                    <a:gd name="connsiteY25" fmla="*/ 1008442 h 1245830"/>
                    <a:gd name="connsiteX26" fmla="*/ 115754 w 1258850"/>
                    <a:gd name="connsiteY26" fmla="*/ 1004747 h 1245830"/>
                    <a:gd name="connsiteX27" fmla="*/ 115523 w 1258850"/>
                    <a:gd name="connsiteY27" fmla="*/ 999436 h 1245830"/>
                    <a:gd name="connsiteX28" fmla="*/ 107903 w 1258850"/>
                    <a:gd name="connsiteY28" fmla="*/ 994818 h 1245830"/>
                    <a:gd name="connsiteX29" fmla="*/ 95666 w 1258850"/>
                    <a:gd name="connsiteY29" fmla="*/ 901531 h 1245830"/>
                    <a:gd name="connsiteX30" fmla="*/ 65649 w 1258850"/>
                    <a:gd name="connsiteY30" fmla="*/ 895989 h 1245830"/>
                    <a:gd name="connsiteX31" fmla="*/ 56413 w 1258850"/>
                    <a:gd name="connsiteY31" fmla="*/ 904764 h 1245830"/>
                    <a:gd name="connsiteX32" fmla="*/ 61262 w 1258850"/>
                    <a:gd name="connsiteY32" fmla="*/ 917926 h 1245830"/>
                    <a:gd name="connsiteX33" fmla="*/ 75347 w 1258850"/>
                    <a:gd name="connsiteY33" fmla="*/ 926007 h 1245830"/>
                    <a:gd name="connsiteX34" fmla="*/ 90817 w 1258850"/>
                    <a:gd name="connsiteY34" fmla="*/ 917002 h 1245830"/>
                    <a:gd name="connsiteX35" fmla="*/ 112521 w 1258850"/>
                    <a:gd name="connsiteY35" fmla="*/ 919311 h 1245830"/>
                    <a:gd name="connsiteX36" fmla="*/ 103054 w 1258850"/>
                    <a:gd name="connsiteY36" fmla="*/ 904764 h 1245830"/>
                    <a:gd name="connsiteX37" fmla="*/ 96127 w 1258850"/>
                    <a:gd name="connsiteY37" fmla="*/ 901762 h 1245830"/>
                    <a:gd name="connsiteX38" fmla="*/ 1036111 w 1258850"/>
                    <a:gd name="connsiteY38" fmla="*/ 923236 h 1245830"/>
                    <a:gd name="connsiteX39" fmla="*/ 971459 w 1258850"/>
                    <a:gd name="connsiteY39" fmla="*/ 970804 h 1245830"/>
                    <a:gd name="connsiteX40" fmla="*/ 964994 w 1258850"/>
                    <a:gd name="connsiteY40" fmla="*/ 1037536 h 1245830"/>
                    <a:gd name="connsiteX41" fmla="*/ 964532 w 1258850"/>
                    <a:gd name="connsiteY41" fmla="*/ 1074713 h 1245830"/>
                    <a:gd name="connsiteX42" fmla="*/ 944213 w 1258850"/>
                    <a:gd name="connsiteY42" fmla="*/ 1093186 h 1245830"/>
                    <a:gd name="connsiteX43" fmla="*/ 907732 w 1258850"/>
                    <a:gd name="connsiteY43" fmla="*/ 1117200 h 1245830"/>
                    <a:gd name="connsiteX44" fmla="*/ 864323 w 1258850"/>
                    <a:gd name="connsiteY44" fmla="*/ 1127591 h 1245830"/>
                    <a:gd name="connsiteX45" fmla="*/ 777044 w 1258850"/>
                    <a:gd name="connsiteY45" fmla="*/ 1133826 h 1245830"/>
                    <a:gd name="connsiteX46" fmla="*/ 715625 w 1258850"/>
                    <a:gd name="connsiteY46" fmla="*/ 1137520 h 1245830"/>
                    <a:gd name="connsiteX47" fmla="*/ 693228 w 1258850"/>
                    <a:gd name="connsiteY47" fmla="*/ 1163151 h 1245830"/>
                    <a:gd name="connsiteX48" fmla="*/ 668522 w 1258850"/>
                    <a:gd name="connsiteY48" fmla="*/ 1220186 h 1245830"/>
                    <a:gd name="connsiteX49" fmla="*/ 646818 w 1258850"/>
                    <a:gd name="connsiteY49" fmla="*/ 1216029 h 1245830"/>
                    <a:gd name="connsiteX50" fmla="*/ 622573 w 1258850"/>
                    <a:gd name="connsiteY50" fmla="*/ 1245817 h 1245830"/>
                    <a:gd name="connsiteX51" fmla="*/ 578241 w 1258850"/>
                    <a:gd name="connsiteY51" fmla="*/ 1237966 h 1245830"/>
                    <a:gd name="connsiteX52" fmla="*/ 553535 w 1258850"/>
                    <a:gd name="connsiteY52" fmla="*/ 1225035 h 1245830"/>
                    <a:gd name="connsiteX53" fmla="*/ 518439 w 1258850"/>
                    <a:gd name="connsiteY53" fmla="*/ 1214644 h 1245830"/>
                    <a:gd name="connsiteX54" fmla="*/ 464640 w 1258850"/>
                    <a:gd name="connsiteY54" fmla="*/ 1200097 h 1245830"/>
                    <a:gd name="connsiteX55" fmla="*/ 421693 w 1258850"/>
                    <a:gd name="connsiteY55" fmla="*/ 1161766 h 1245830"/>
                    <a:gd name="connsiteX56" fmla="*/ 439703 w 1258850"/>
                    <a:gd name="connsiteY56" fmla="*/ 1144678 h 1245830"/>
                    <a:gd name="connsiteX57" fmla="*/ 421462 w 1258850"/>
                    <a:gd name="connsiteY57" fmla="*/ 1106578 h 1245830"/>
                    <a:gd name="connsiteX58" fmla="*/ 372281 w 1258850"/>
                    <a:gd name="connsiteY58" fmla="*/ 1083718 h 1245830"/>
                    <a:gd name="connsiteX59" fmla="*/ 335106 w 1258850"/>
                    <a:gd name="connsiteY59" fmla="*/ 1048851 h 1245830"/>
                    <a:gd name="connsiteX60" fmla="*/ 393754 w 1258850"/>
                    <a:gd name="connsiteY60" fmla="*/ 1029916 h 1245830"/>
                    <a:gd name="connsiteX61" fmla="*/ 399065 w 1258850"/>
                    <a:gd name="connsiteY61" fmla="*/ 1052777 h 1245830"/>
                    <a:gd name="connsiteX62" fmla="*/ 429081 w 1258850"/>
                    <a:gd name="connsiteY62" fmla="*/ 1050698 h 1245830"/>
                    <a:gd name="connsiteX63" fmla="*/ 448246 w 1258850"/>
                    <a:gd name="connsiteY63" fmla="*/ 1044695 h 1245830"/>
                    <a:gd name="connsiteX64" fmla="*/ 438086 w 1258850"/>
                    <a:gd name="connsiteY64" fmla="*/ 1021142 h 1245830"/>
                    <a:gd name="connsiteX65" fmla="*/ 545915 w 1258850"/>
                    <a:gd name="connsiteY65" fmla="*/ 1035227 h 1245830"/>
                    <a:gd name="connsiteX66" fmla="*/ 553997 w 1258850"/>
                    <a:gd name="connsiteY66" fmla="*/ 1053007 h 1245830"/>
                    <a:gd name="connsiteX67" fmla="*/ 577318 w 1258850"/>
                    <a:gd name="connsiteY67" fmla="*/ 1048851 h 1245830"/>
                    <a:gd name="connsiteX68" fmla="*/ 577779 w 1258850"/>
                    <a:gd name="connsiteY68" fmla="*/ 1048851 h 1245830"/>
                    <a:gd name="connsiteX69" fmla="*/ 558615 w 1258850"/>
                    <a:gd name="connsiteY69" fmla="*/ 1030840 h 1245830"/>
                    <a:gd name="connsiteX70" fmla="*/ 577779 w 1258850"/>
                    <a:gd name="connsiteY70" fmla="*/ 1014907 h 1245830"/>
                    <a:gd name="connsiteX71" fmla="*/ 633195 w 1258850"/>
                    <a:gd name="connsiteY71" fmla="*/ 991586 h 1245830"/>
                    <a:gd name="connsiteX72" fmla="*/ 633195 w 1258850"/>
                    <a:gd name="connsiteY72" fmla="*/ 991124 h 1245830"/>
                    <a:gd name="connsiteX73" fmla="*/ 605949 w 1258850"/>
                    <a:gd name="connsiteY73" fmla="*/ 986044 h 1245830"/>
                    <a:gd name="connsiteX74" fmla="*/ 573161 w 1258850"/>
                    <a:gd name="connsiteY74" fmla="*/ 992509 h 1245830"/>
                    <a:gd name="connsiteX75" fmla="*/ 550072 w 1258850"/>
                    <a:gd name="connsiteY75" fmla="*/ 997358 h 1245830"/>
                    <a:gd name="connsiteX76" fmla="*/ 508510 w 1258850"/>
                    <a:gd name="connsiteY76" fmla="*/ 999436 h 1245830"/>
                    <a:gd name="connsiteX77" fmla="*/ 458636 w 1258850"/>
                    <a:gd name="connsiteY77" fmla="*/ 981887 h 1245830"/>
                    <a:gd name="connsiteX78" fmla="*/ 384056 w 1258850"/>
                    <a:gd name="connsiteY78" fmla="*/ 982349 h 1245830"/>
                    <a:gd name="connsiteX79" fmla="*/ 366046 w 1258850"/>
                    <a:gd name="connsiteY79" fmla="*/ 948867 h 1245830"/>
                    <a:gd name="connsiteX80" fmla="*/ 342264 w 1258850"/>
                    <a:gd name="connsiteY80" fmla="*/ 970342 h 1245830"/>
                    <a:gd name="connsiteX81" fmla="*/ 317558 w 1258850"/>
                    <a:gd name="connsiteY81" fmla="*/ 965262 h 1245830"/>
                    <a:gd name="connsiteX82" fmla="*/ 291698 w 1258850"/>
                    <a:gd name="connsiteY82" fmla="*/ 975422 h 1245830"/>
                    <a:gd name="connsiteX83" fmla="*/ 265837 w 1258850"/>
                    <a:gd name="connsiteY83" fmla="*/ 964107 h 1245830"/>
                    <a:gd name="connsiteX84" fmla="*/ 277613 w 1258850"/>
                    <a:gd name="connsiteY84" fmla="*/ 1001746 h 1245830"/>
                    <a:gd name="connsiteX85" fmla="*/ 261219 w 1258850"/>
                    <a:gd name="connsiteY85" fmla="*/ 1042155 h 1245830"/>
                    <a:gd name="connsiteX86" fmla="*/ 236282 w 1258850"/>
                    <a:gd name="connsiteY86" fmla="*/ 998513 h 1245830"/>
                    <a:gd name="connsiteX87" fmla="*/ 211345 w 1258850"/>
                    <a:gd name="connsiteY87" fmla="*/ 971266 h 1245830"/>
                    <a:gd name="connsiteX88" fmla="*/ 179712 w 1258850"/>
                    <a:gd name="connsiteY88" fmla="*/ 947251 h 1245830"/>
                    <a:gd name="connsiteX89" fmla="*/ 137689 w 1258850"/>
                    <a:gd name="connsiteY89" fmla="*/ 918618 h 1245830"/>
                    <a:gd name="connsiteX90" fmla="*/ 193797 w 1258850"/>
                    <a:gd name="connsiteY90" fmla="*/ 918387 h 1245830"/>
                    <a:gd name="connsiteX91" fmla="*/ 225892 w 1258850"/>
                    <a:gd name="connsiteY91" fmla="*/ 869204 h 1245830"/>
                    <a:gd name="connsiteX92" fmla="*/ 271148 w 1258850"/>
                    <a:gd name="connsiteY92" fmla="*/ 832258 h 1245830"/>
                    <a:gd name="connsiteX93" fmla="*/ 351731 w 1258850"/>
                    <a:gd name="connsiteY93" fmla="*/ 823253 h 1245830"/>
                    <a:gd name="connsiteX94" fmla="*/ 357272 w 1258850"/>
                    <a:gd name="connsiteY94" fmla="*/ 737816 h 1245830"/>
                    <a:gd name="connsiteX95" fmla="*/ 340186 w 1258850"/>
                    <a:gd name="connsiteY95" fmla="*/ 673624 h 1245830"/>
                    <a:gd name="connsiteX96" fmla="*/ 305320 w 1258850"/>
                    <a:gd name="connsiteY96" fmla="*/ 618436 h 1245830"/>
                    <a:gd name="connsiteX97" fmla="*/ 239284 w 1258850"/>
                    <a:gd name="connsiteY97" fmla="*/ 607122 h 1245830"/>
                    <a:gd name="connsiteX98" fmla="*/ 195875 w 1258850"/>
                    <a:gd name="connsiteY98" fmla="*/ 599733 h 1245830"/>
                    <a:gd name="connsiteX99" fmla="*/ 126144 w 1258850"/>
                    <a:gd name="connsiteY99" fmla="*/ 594653 h 1245830"/>
                    <a:gd name="connsiteX100" fmla="*/ 45561 w 1258850"/>
                    <a:gd name="connsiteY100" fmla="*/ 620284 h 1245830"/>
                    <a:gd name="connsiteX101" fmla="*/ 51102 w 1258850"/>
                    <a:gd name="connsiteY101" fmla="*/ 589573 h 1245830"/>
                    <a:gd name="connsiteX102" fmla="*/ 49486 w 1258850"/>
                    <a:gd name="connsiteY102" fmla="*/ 562095 h 1245830"/>
                    <a:gd name="connsiteX103" fmla="*/ 70498 w 1258850"/>
                    <a:gd name="connsiteY103" fmla="*/ 533000 h 1245830"/>
                    <a:gd name="connsiteX104" fmla="*/ 50179 w 1258850"/>
                    <a:gd name="connsiteY104" fmla="*/ 515913 h 1245830"/>
                    <a:gd name="connsiteX105" fmla="*/ 92202 w 1258850"/>
                    <a:gd name="connsiteY105" fmla="*/ 494438 h 1245830"/>
                    <a:gd name="connsiteX106" fmla="*/ 152236 w 1258850"/>
                    <a:gd name="connsiteY106" fmla="*/ 474349 h 1245830"/>
                    <a:gd name="connsiteX107" fmla="*/ 175094 w 1258850"/>
                    <a:gd name="connsiteY107" fmla="*/ 450335 h 1245830"/>
                    <a:gd name="connsiteX108" fmla="*/ 193335 w 1258850"/>
                    <a:gd name="connsiteY108" fmla="*/ 447564 h 1245830"/>
                    <a:gd name="connsiteX109" fmla="*/ 228893 w 1258850"/>
                    <a:gd name="connsiteY109" fmla="*/ 404153 h 1245830"/>
                    <a:gd name="connsiteX110" fmla="*/ 255678 w 1258850"/>
                    <a:gd name="connsiteY110" fmla="*/ 405307 h 1245830"/>
                    <a:gd name="connsiteX111" fmla="*/ 311093 w 1258850"/>
                    <a:gd name="connsiteY111" fmla="*/ 373211 h 1245830"/>
                    <a:gd name="connsiteX112" fmla="*/ 367432 w 1258850"/>
                    <a:gd name="connsiteY112" fmla="*/ 367900 h 1245830"/>
                    <a:gd name="connsiteX113" fmla="*/ 389136 w 1258850"/>
                    <a:gd name="connsiteY113" fmla="*/ 354969 h 1245830"/>
                    <a:gd name="connsiteX114" fmla="*/ 387982 w 1258850"/>
                    <a:gd name="connsiteY114" fmla="*/ 333495 h 1245830"/>
                    <a:gd name="connsiteX115" fmla="*/ 390291 w 1258850"/>
                    <a:gd name="connsiteY115" fmla="*/ 314560 h 1245830"/>
                    <a:gd name="connsiteX116" fmla="*/ 375975 w 1258850"/>
                    <a:gd name="connsiteY116" fmla="*/ 295626 h 1245830"/>
                    <a:gd name="connsiteX117" fmla="*/ 393292 w 1258850"/>
                    <a:gd name="connsiteY117" fmla="*/ 257295 h 1245830"/>
                    <a:gd name="connsiteX118" fmla="*/ 394216 w 1258850"/>
                    <a:gd name="connsiteY118" fmla="*/ 231895 h 1245830"/>
                    <a:gd name="connsiteX119" fmla="*/ 425387 w 1258850"/>
                    <a:gd name="connsiteY119" fmla="*/ 211113 h 1245830"/>
                    <a:gd name="connsiteX120" fmla="*/ 473645 w 1258850"/>
                    <a:gd name="connsiteY120" fmla="*/ 222658 h 1245830"/>
                    <a:gd name="connsiteX121" fmla="*/ 527906 w 1258850"/>
                    <a:gd name="connsiteY121" fmla="*/ 225660 h 1245830"/>
                    <a:gd name="connsiteX122" fmla="*/ 537141 w 1258850"/>
                    <a:gd name="connsiteY122" fmla="*/ 249675 h 1245830"/>
                    <a:gd name="connsiteX123" fmla="*/ 541990 w 1258850"/>
                    <a:gd name="connsiteY123" fmla="*/ 250829 h 1245830"/>
                    <a:gd name="connsiteX124" fmla="*/ 523518 w 1258850"/>
                    <a:gd name="connsiteY124" fmla="*/ 277615 h 1245830"/>
                    <a:gd name="connsiteX125" fmla="*/ 590710 w 1258850"/>
                    <a:gd name="connsiteY125" fmla="*/ 272996 h 1245830"/>
                    <a:gd name="connsiteX126" fmla="*/ 645201 w 1258850"/>
                    <a:gd name="connsiteY126" fmla="*/ 226353 h 1245830"/>
                    <a:gd name="connsiteX127" fmla="*/ 660441 w 1258850"/>
                    <a:gd name="connsiteY127" fmla="*/ 207187 h 1245830"/>
                    <a:gd name="connsiteX128" fmla="*/ 692074 w 1258850"/>
                    <a:gd name="connsiteY128" fmla="*/ 237667 h 1245830"/>
                    <a:gd name="connsiteX129" fmla="*/ 755570 w 1258850"/>
                    <a:gd name="connsiteY129" fmla="*/ 203955 h 1245830"/>
                    <a:gd name="connsiteX130" fmla="*/ 742409 w 1258850"/>
                    <a:gd name="connsiteY130" fmla="*/ 179478 h 1245830"/>
                    <a:gd name="connsiteX131" fmla="*/ 800826 w 1258850"/>
                    <a:gd name="connsiteY131" fmla="*/ 152000 h 1245830"/>
                    <a:gd name="connsiteX132" fmla="*/ 842157 w 1258850"/>
                    <a:gd name="connsiteY132" fmla="*/ 122444 h 1245830"/>
                    <a:gd name="connsiteX133" fmla="*/ 894340 w 1258850"/>
                    <a:gd name="connsiteY133" fmla="*/ 43935 h 1245830"/>
                    <a:gd name="connsiteX134" fmla="*/ 912119 w 1258850"/>
                    <a:gd name="connsiteY134" fmla="*/ 293 h 1245830"/>
                    <a:gd name="connsiteX135" fmla="*/ 912350 w 1258850"/>
                    <a:gd name="connsiteY135" fmla="*/ 62 h 1245830"/>
                    <a:gd name="connsiteX136" fmla="*/ 921124 w 1258850"/>
                    <a:gd name="connsiteY136" fmla="*/ 6527 h 1245830"/>
                    <a:gd name="connsiteX137" fmla="*/ 943059 w 1258850"/>
                    <a:gd name="connsiteY137" fmla="*/ 23615 h 1245830"/>
                    <a:gd name="connsiteX138" fmla="*/ 943059 w 1258850"/>
                    <a:gd name="connsiteY138" fmla="*/ 23615 h 1245830"/>
                    <a:gd name="connsiteX139" fmla="*/ 931745 w 1258850"/>
                    <a:gd name="connsiteY139" fmla="*/ 47398 h 1245830"/>
                    <a:gd name="connsiteX140" fmla="*/ 949524 w 1258850"/>
                    <a:gd name="connsiteY140" fmla="*/ 67949 h 1245830"/>
                    <a:gd name="connsiteX141" fmla="*/ 958529 w 1258850"/>
                    <a:gd name="connsiteY141" fmla="*/ 63562 h 1245830"/>
                    <a:gd name="connsiteX142" fmla="*/ 971459 w 1258850"/>
                    <a:gd name="connsiteY142" fmla="*/ 59406 h 1245830"/>
                    <a:gd name="connsiteX143" fmla="*/ 978617 w 1258850"/>
                    <a:gd name="connsiteY143" fmla="*/ 60329 h 1245830"/>
                    <a:gd name="connsiteX144" fmla="*/ 982542 w 1258850"/>
                    <a:gd name="connsiteY144" fmla="*/ 70027 h 1245830"/>
                    <a:gd name="connsiteX145" fmla="*/ 946753 w 1258850"/>
                    <a:gd name="connsiteY145" fmla="*/ 87576 h 1245830"/>
                    <a:gd name="connsiteX146" fmla="*/ 930360 w 1258850"/>
                    <a:gd name="connsiteY146" fmla="*/ 98660 h 1245830"/>
                    <a:gd name="connsiteX147" fmla="*/ 957375 w 1258850"/>
                    <a:gd name="connsiteY147" fmla="*/ 107666 h 1245830"/>
                    <a:gd name="connsiteX148" fmla="*/ 976539 w 1258850"/>
                    <a:gd name="connsiteY148" fmla="*/ 113669 h 1245830"/>
                    <a:gd name="connsiteX149" fmla="*/ 1014637 w 1258850"/>
                    <a:gd name="connsiteY149" fmla="*/ 99122 h 1245830"/>
                    <a:gd name="connsiteX150" fmla="*/ 1022949 w 1258850"/>
                    <a:gd name="connsiteY150" fmla="*/ 85960 h 1245830"/>
                    <a:gd name="connsiteX151" fmla="*/ 1030800 w 1258850"/>
                    <a:gd name="connsiteY151" fmla="*/ 88500 h 1245830"/>
                    <a:gd name="connsiteX152" fmla="*/ 1049272 w 1258850"/>
                    <a:gd name="connsiteY152" fmla="*/ 118287 h 1245830"/>
                    <a:gd name="connsiteX153" fmla="*/ 1135166 w 1258850"/>
                    <a:gd name="connsiteY153" fmla="*/ 147613 h 1245830"/>
                    <a:gd name="connsiteX154" fmla="*/ 1165182 w 1258850"/>
                    <a:gd name="connsiteY154" fmla="*/ 169780 h 1245830"/>
                    <a:gd name="connsiteX155" fmla="*/ 1165182 w 1258850"/>
                    <a:gd name="connsiteY155" fmla="*/ 169780 h 1245830"/>
                    <a:gd name="connsiteX156" fmla="*/ 1166337 w 1258850"/>
                    <a:gd name="connsiteY156" fmla="*/ 186636 h 1245830"/>
                    <a:gd name="connsiteX157" fmla="*/ 1198662 w 1258850"/>
                    <a:gd name="connsiteY157" fmla="*/ 230740 h 1245830"/>
                    <a:gd name="connsiteX158" fmla="*/ 1222907 w 1258850"/>
                    <a:gd name="connsiteY158" fmla="*/ 280847 h 1245830"/>
                    <a:gd name="connsiteX159" fmla="*/ 1255232 w 1258850"/>
                    <a:gd name="connsiteY159" fmla="*/ 293778 h 1245830"/>
                    <a:gd name="connsiteX160" fmla="*/ 1256848 w 1258850"/>
                    <a:gd name="connsiteY160" fmla="*/ 343886 h 1245830"/>
                    <a:gd name="connsiteX161" fmla="*/ 1210900 w 1258850"/>
                    <a:gd name="connsiteY161" fmla="*/ 358433 h 1245830"/>
                    <a:gd name="connsiteX162" fmla="*/ 1174649 w 1258850"/>
                    <a:gd name="connsiteY162" fmla="*/ 376213 h 1245830"/>
                    <a:gd name="connsiteX163" fmla="*/ 1146018 w 1258850"/>
                    <a:gd name="connsiteY163" fmla="*/ 405538 h 1245830"/>
                    <a:gd name="connsiteX164" fmla="*/ 1122928 w 1258850"/>
                    <a:gd name="connsiteY164" fmla="*/ 432786 h 1245830"/>
                    <a:gd name="connsiteX165" fmla="*/ 1080212 w 1258850"/>
                    <a:gd name="connsiteY165" fmla="*/ 419624 h 1245830"/>
                    <a:gd name="connsiteX166" fmla="*/ 1051581 w 1258850"/>
                    <a:gd name="connsiteY166" fmla="*/ 442484 h 1245830"/>
                    <a:gd name="connsiteX167" fmla="*/ 1037265 w 1258850"/>
                    <a:gd name="connsiteY167" fmla="*/ 461880 h 1245830"/>
                    <a:gd name="connsiteX168" fmla="*/ 986699 w 1258850"/>
                    <a:gd name="connsiteY168" fmla="*/ 434402 h 1245830"/>
                    <a:gd name="connsiteX169" fmla="*/ 986237 w 1258850"/>
                    <a:gd name="connsiteY169" fmla="*/ 433940 h 1245830"/>
                    <a:gd name="connsiteX170" fmla="*/ 986006 w 1258850"/>
                    <a:gd name="connsiteY170" fmla="*/ 433709 h 1245830"/>
                    <a:gd name="connsiteX171" fmla="*/ 985544 w 1258850"/>
                    <a:gd name="connsiteY171" fmla="*/ 433940 h 1245830"/>
                    <a:gd name="connsiteX172" fmla="*/ 951833 w 1258850"/>
                    <a:gd name="connsiteY172" fmla="*/ 453567 h 1245830"/>
                    <a:gd name="connsiteX173" fmla="*/ 913042 w 1258850"/>
                    <a:gd name="connsiteY173" fmla="*/ 479660 h 1245830"/>
                    <a:gd name="connsiteX174" fmla="*/ 894801 w 1258850"/>
                    <a:gd name="connsiteY174" fmla="*/ 505753 h 1245830"/>
                    <a:gd name="connsiteX175" fmla="*/ 877022 w 1258850"/>
                    <a:gd name="connsiteY175" fmla="*/ 527227 h 1245830"/>
                    <a:gd name="connsiteX176" fmla="*/ 871712 w 1258850"/>
                    <a:gd name="connsiteY176" fmla="*/ 542698 h 1245830"/>
                    <a:gd name="connsiteX177" fmla="*/ 867555 w 1258850"/>
                    <a:gd name="connsiteY177" fmla="*/ 562326 h 1245830"/>
                    <a:gd name="connsiteX178" fmla="*/ 899650 w 1258850"/>
                    <a:gd name="connsiteY178" fmla="*/ 565096 h 1245830"/>
                    <a:gd name="connsiteX179" fmla="*/ 911426 w 1258850"/>
                    <a:gd name="connsiteY179" fmla="*/ 603889 h 1245830"/>
                    <a:gd name="connsiteX180" fmla="*/ 922278 w 1258850"/>
                    <a:gd name="connsiteY180" fmla="*/ 623516 h 1245830"/>
                    <a:gd name="connsiteX181" fmla="*/ 884873 w 1258850"/>
                    <a:gd name="connsiteY181" fmla="*/ 625826 h 1245830"/>
                    <a:gd name="connsiteX182" fmla="*/ 848391 w 1258850"/>
                    <a:gd name="connsiteY182" fmla="*/ 636909 h 1245830"/>
                    <a:gd name="connsiteX183" fmla="*/ 850469 w 1258850"/>
                    <a:gd name="connsiteY183" fmla="*/ 616589 h 1245830"/>
                    <a:gd name="connsiteX184" fmla="*/ 818374 w 1258850"/>
                    <a:gd name="connsiteY184" fmla="*/ 659538 h 1245830"/>
                    <a:gd name="connsiteX185" fmla="*/ 868248 w 1258850"/>
                    <a:gd name="connsiteY185" fmla="*/ 658384 h 1245830"/>
                    <a:gd name="connsiteX186" fmla="*/ 880948 w 1258850"/>
                    <a:gd name="connsiteY186" fmla="*/ 681244 h 1245830"/>
                    <a:gd name="connsiteX187" fmla="*/ 915120 w 1258850"/>
                    <a:gd name="connsiteY187" fmla="*/ 669929 h 1245830"/>
                    <a:gd name="connsiteX188" fmla="*/ 944906 w 1258850"/>
                    <a:gd name="connsiteY188" fmla="*/ 677318 h 1245830"/>
                    <a:gd name="connsiteX189" fmla="*/ 972152 w 1258850"/>
                    <a:gd name="connsiteY189" fmla="*/ 657691 h 1245830"/>
                    <a:gd name="connsiteX190" fmla="*/ 1017870 w 1258850"/>
                    <a:gd name="connsiteY190" fmla="*/ 673162 h 1245830"/>
                    <a:gd name="connsiteX191" fmla="*/ 1052042 w 1258850"/>
                    <a:gd name="connsiteY191" fmla="*/ 714033 h 1245830"/>
                    <a:gd name="connsiteX192" fmla="*/ 1026875 w 1258850"/>
                    <a:gd name="connsiteY192" fmla="*/ 755366 h 1245830"/>
                    <a:gd name="connsiteX193" fmla="*/ 1031031 w 1258850"/>
                    <a:gd name="connsiteY193" fmla="*/ 795313 h 1245830"/>
                    <a:gd name="connsiteX194" fmla="*/ 1052273 w 1258850"/>
                    <a:gd name="connsiteY194" fmla="*/ 823484 h 1245830"/>
                    <a:gd name="connsiteX195" fmla="*/ 1052735 w 1258850"/>
                    <a:gd name="connsiteY195" fmla="*/ 823484 h 1245830"/>
                    <a:gd name="connsiteX196" fmla="*/ 1041883 w 1258850"/>
                    <a:gd name="connsiteY196" fmla="*/ 857196 h 1245830"/>
                    <a:gd name="connsiteX197" fmla="*/ 1039112 w 1258850"/>
                    <a:gd name="connsiteY197" fmla="*/ 891602 h 1245830"/>
                    <a:gd name="connsiteX198" fmla="*/ 1037034 w 1258850"/>
                    <a:gd name="connsiteY198" fmla="*/ 923698 h 1245830"/>
                    <a:gd name="connsiteX199" fmla="*/ 1037034 w 1258850"/>
                    <a:gd name="connsiteY199" fmla="*/ 923698 h 1245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1258850" h="1245830">
                      <a:moveTo>
                        <a:pt x="23626" y="622131"/>
                      </a:moveTo>
                      <a:cubicBezTo>
                        <a:pt x="22702" y="617051"/>
                        <a:pt x="23395" y="609431"/>
                        <a:pt x="23395" y="604120"/>
                      </a:cubicBezTo>
                      <a:cubicBezTo>
                        <a:pt x="23395" y="599733"/>
                        <a:pt x="23164" y="595346"/>
                        <a:pt x="23164" y="590958"/>
                      </a:cubicBezTo>
                      <a:cubicBezTo>
                        <a:pt x="23164" y="588418"/>
                        <a:pt x="24780" y="579875"/>
                        <a:pt x="22933" y="578258"/>
                      </a:cubicBezTo>
                      <a:cubicBezTo>
                        <a:pt x="18084" y="574333"/>
                        <a:pt x="5847" y="577104"/>
                        <a:pt x="2383" y="582184"/>
                      </a:cubicBezTo>
                      <a:cubicBezTo>
                        <a:pt x="-2235" y="589111"/>
                        <a:pt x="998" y="602735"/>
                        <a:pt x="2614" y="610124"/>
                      </a:cubicBezTo>
                      <a:cubicBezTo>
                        <a:pt x="3769" y="615204"/>
                        <a:pt x="2383" y="620746"/>
                        <a:pt x="3999" y="625826"/>
                      </a:cubicBezTo>
                      <a:cubicBezTo>
                        <a:pt x="6539" y="633215"/>
                        <a:pt x="13466" y="633215"/>
                        <a:pt x="19700" y="630906"/>
                      </a:cubicBezTo>
                      <a:lnTo>
                        <a:pt x="23626" y="622131"/>
                      </a:lnTo>
                      <a:close/>
                      <a:moveTo>
                        <a:pt x="981619" y="1138213"/>
                      </a:moveTo>
                      <a:cubicBezTo>
                        <a:pt x="975154" y="1144217"/>
                        <a:pt x="968227" y="1143293"/>
                        <a:pt x="959914" y="1142831"/>
                      </a:cubicBezTo>
                      <a:cubicBezTo>
                        <a:pt x="956682" y="1142600"/>
                        <a:pt x="951140" y="1140291"/>
                        <a:pt x="948139" y="1139137"/>
                      </a:cubicBezTo>
                      <a:cubicBezTo>
                        <a:pt x="942828" y="1137289"/>
                        <a:pt x="940288" y="1137982"/>
                        <a:pt x="935208" y="1139137"/>
                      </a:cubicBezTo>
                      <a:cubicBezTo>
                        <a:pt x="936132" y="1142600"/>
                        <a:pt x="949524" y="1145833"/>
                        <a:pt x="951602" y="1151144"/>
                      </a:cubicBezTo>
                      <a:cubicBezTo>
                        <a:pt x="953218" y="1155300"/>
                        <a:pt x="955758" y="1159457"/>
                        <a:pt x="959453" y="1161766"/>
                      </a:cubicBezTo>
                      <a:cubicBezTo>
                        <a:pt x="964071" y="1164767"/>
                        <a:pt x="973306" y="1163382"/>
                        <a:pt x="979079" y="1164537"/>
                      </a:cubicBezTo>
                      <a:cubicBezTo>
                        <a:pt x="981157" y="1164998"/>
                        <a:pt x="986468" y="1164306"/>
                        <a:pt x="987853" y="1162458"/>
                      </a:cubicBezTo>
                      <a:cubicBezTo>
                        <a:pt x="989469" y="1160149"/>
                        <a:pt x="989007" y="1151606"/>
                        <a:pt x="987622" y="1149297"/>
                      </a:cubicBezTo>
                      <a:lnTo>
                        <a:pt x="981619" y="1137982"/>
                      </a:lnTo>
                      <a:close/>
                      <a:moveTo>
                        <a:pt x="108134" y="995049"/>
                      </a:moveTo>
                      <a:cubicBezTo>
                        <a:pt x="104902" y="996666"/>
                        <a:pt x="102823" y="997127"/>
                        <a:pt x="100745" y="1000129"/>
                      </a:cubicBezTo>
                      <a:cubicBezTo>
                        <a:pt x="99591" y="1001976"/>
                        <a:pt x="99591" y="1004055"/>
                        <a:pt x="98206" y="1005671"/>
                      </a:cubicBezTo>
                      <a:cubicBezTo>
                        <a:pt x="95666" y="1009135"/>
                        <a:pt x="86661" y="1010520"/>
                        <a:pt x="85506" y="1014907"/>
                      </a:cubicBezTo>
                      <a:cubicBezTo>
                        <a:pt x="84352" y="1019526"/>
                        <a:pt x="89201" y="1020911"/>
                        <a:pt x="92895" y="1020911"/>
                      </a:cubicBezTo>
                      <a:cubicBezTo>
                        <a:pt x="95897" y="1020911"/>
                        <a:pt x="99360" y="1019526"/>
                        <a:pt x="101207" y="1017216"/>
                      </a:cubicBezTo>
                      <a:cubicBezTo>
                        <a:pt x="105132" y="1012829"/>
                        <a:pt x="105132" y="1010289"/>
                        <a:pt x="111367" y="1008442"/>
                      </a:cubicBezTo>
                      <a:cubicBezTo>
                        <a:pt x="113907" y="1007749"/>
                        <a:pt x="114830" y="1007056"/>
                        <a:pt x="115754" y="1004747"/>
                      </a:cubicBezTo>
                      <a:cubicBezTo>
                        <a:pt x="116216" y="1003593"/>
                        <a:pt x="116908" y="999667"/>
                        <a:pt x="115523" y="999436"/>
                      </a:cubicBezTo>
                      <a:lnTo>
                        <a:pt x="107903" y="994818"/>
                      </a:lnTo>
                      <a:close/>
                      <a:moveTo>
                        <a:pt x="95666" y="901531"/>
                      </a:moveTo>
                      <a:cubicBezTo>
                        <a:pt x="89662" y="905687"/>
                        <a:pt x="70267" y="888369"/>
                        <a:pt x="65649" y="895989"/>
                      </a:cubicBezTo>
                      <a:cubicBezTo>
                        <a:pt x="63340" y="899684"/>
                        <a:pt x="60569" y="903147"/>
                        <a:pt x="56413" y="904764"/>
                      </a:cubicBezTo>
                      <a:cubicBezTo>
                        <a:pt x="46946" y="908458"/>
                        <a:pt x="55259" y="916309"/>
                        <a:pt x="61262" y="917926"/>
                      </a:cubicBezTo>
                      <a:cubicBezTo>
                        <a:pt x="67958" y="919773"/>
                        <a:pt x="71652" y="920466"/>
                        <a:pt x="75347" y="926007"/>
                      </a:cubicBezTo>
                      <a:cubicBezTo>
                        <a:pt x="82043" y="936398"/>
                        <a:pt x="83890" y="919542"/>
                        <a:pt x="90817" y="917002"/>
                      </a:cubicBezTo>
                      <a:cubicBezTo>
                        <a:pt x="98206" y="914231"/>
                        <a:pt x="105825" y="920927"/>
                        <a:pt x="112521" y="919311"/>
                      </a:cubicBezTo>
                      <a:cubicBezTo>
                        <a:pt x="113907" y="911922"/>
                        <a:pt x="104440" y="909844"/>
                        <a:pt x="103054" y="904764"/>
                      </a:cubicBezTo>
                      <a:lnTo>
                        <a:pt x="96127" y="901762"/>
                      </a:lnTo>
                      <a:close/>
                      <a:moveTo>
                        <a:pt x="1036111" y="923236"/>
                      </a:moveTo>
                      <a:cubicBezTo>
                        <a:pt x="1008634" y="932473"/>
                        <a:pt x="982081" y="948867"/>
                        <a:pt x="971459" y="970804"/>
                      </a:cubicBezTo>
                      <a:cubicBezTo>
                        <a:pt x="954373" y="1005671"/>
                        <a:pt x="998012" y="1006595"/>
                        <a:pt x="964994" y="1037536"/>
                      </a:cubicBezTo>
                      <a:cubicBezTo>
                        <a:pt x="958760" y="1043540"/>
                        <a:pt x="957375" y="1069402"/>
                        <a:pt x="964532" y="1074713"/>
                      </a:cubicBezTo>
                      <a:cubicBezTo>
                        <a:pt x="964532" y="1080255"/>
                        <a:pt x="948831" y="1091338"/>
                        <a:pt x="944213" y="1093186"/>
                      </a:cubicBezTo>
                      <a:cubicBezTo>
                        <a:pt x="929667" y="1104731"/>
                        <a:pt x="935670" y="1127360"/>
                        <a:pt x="907732" y="1117200"/>
                      </a:cubicBezTo>
                      <a:cubicBezTo>
                        <a:pt x="892492" y="1111658"/>
                        <a:pt x="873790" y="1112813"/>
                        <a:pt x="864323" y="1127591"/>
                      </a:cubicBezTo>
                      <a:cubicBezTo>
                        <a:pt x="835923" y="1171464"/>
                        <a:pt x="813526" y="1141446"/>
                        <a:pt x="777044" y="1133826"/>
                      </a:cubicBezTo>
                      <a:cubicBezTo>
                        <a:pt x="765037" y="1131286"/>
                        <a:pt x="723014" y="1128053"/>
                        <a:pt x="715625" y="1137520"/>
                      </a:cubicBezTo>
                      <a:cubicBezTo>
                        <a:pt x="710314" y="1143986"/>
                        <a:pt x="700386" y="1159918"/>
                        <a:pt x="693228" y="1163151"/>
                      </a:cubicBezTo>
                      <a:cubicBezTo>
                        <a:pt x="660441" y="1177929"/>
                        <a:pt x="661595" y="1192246"/>
                        <a:pt x="668522" y="1220186"/>
                      </a:cubicBezTo>
                      <a:cubicBezTo>
                        <a:pt x="663673" y="1217184"/>
                        <a:pt x="652590" y="1215567"/>
                        <a:pt x="646818" y="1216029"/>
                      </a:cubicBezTo>
                      <a:cubicBezTo>
                        <a:pt x="636658" y="1221109"/>
                        <a:pt x="626268" y="1246509"/>
                        <a:pt x="622573" y="1245817"/>
                      </a:cubicBezTo>
                      <a:cubicBezTo>
                        <a:pt x="613568" y="1243969"/>
                        <a:pt x="582397" y="1243277"/>
                        <a:pt x="578241" y="1237966"/>
                      </a:cubicBezTo>
                      <a:cubicBezTo>
                        <a:pt x="571083" y="1228498"/>
                        <a:pt x="563233" y="1229191"/>
                        <a:pt x="553535" y="1225035"/>
                      </a:cubicBezTo>
                      <a:cubicBezTo>
                        <a:pt x="538758" y="1218800"/>
                        <a:pt x="538527" y="1207486"/>
                        <a:pt x="518439" y="1214644"/>
                      </a:cubicBezTo>
                      <a:cubicBezTo>
                        <a:pt x="491886" y="1224111"/>
                        <a:pt x="488422" y="1207947"/>
                        <a:pt x="464640" y="1200097"/>
                      </a:cubicBezTo>
                      <a:cubicBezTo>
                        <a:pt x="441781" y="1192477"/>
                        <a:pt x="413611" y="1193862"/>
                        <a:pt x="421693" y="1161766"/>
                      </a:cubicBezTo>
                      <a:cubicBezTo>
                        <a:pt x="432083" y="1161766"/>
                        <a:pt x="444782" y="1163151"/>
                        <a:pt x="439703" y="1144678"/>
                      </a:cubicBezTo>
                      <a:cubicBezTo>
                        <a:pt x="435777" y="1130593"/>
                        <a:pt x="429081" y="1119509"/>
                        <a:pt x="421462" y="1106578"/>
                      </a:cubicBezTo>
                      <a:cubicBezTo>
                        <a:pt x="409686" y="1091338"/>
                        <a:pt x="390752" y="1086951"/>
                        <a:pt x="372281" y="1083718"/>
                      </a:cubicBezTo>
                      <a:cubicBezTo>
                        <a:pt x="348036" y="1079562"/>
                        <a:pt x="347113" y="1064784"/>
                        <a:pt x="335106" y="1048851"/>
                      </a:cubicBezTo>
                      <a:cubicBezTo>
                        <a:pt x="320560" y="1029224"/>
                        <a:pt x="390983" y="1018140"/>
                        <a:pt x="393754" y="1029916"/>
                      </a:cubicBezTo>
                      <a:lnTo>
                        <a:pt x="399065" y="1052777"/>
                      </a:lnTo>
                      <a:cubicBezTo>
                        <a:pt x="400912" y="1060397"/>
                        <a:pt x="421231" y="1050698"/>
                        <a:pt x="429081" y="1050698"/>
                      </a:cubicBezTo>
                      <a:cubicBezTo>
                        <a:pt x="436701" y="1050698"/>
                        <a:pt x="453095" y="1062244"/>
                        <a:pt x="448246" y="1044695"/>
                      </a:cubicBezTo>
                      <a:cubicBezTo>
                        <a:pt x="445706" y="1036151"/>
                        <a:pt x="430467" y="1025067"/>
                        <a:pt x="438086" y="1021142"/>
                      </a:cubicBezTo>
                      <a:cubicBezTo>
                        <a:pt x="450786" y="1014676"/>
                        <a:pt x="541990" y="1029686"/>
                        <a:pt x="545915" y="1035227"/>
                      </a:cubicBezTo>
                      <a:cubicBezTo>
                        <a:pt x="549610" y="1040307"/>
                        <a:pt x="548686" y="1053007"/>
                        <a:pt x="553997" y="1053007"/>
                      </a:cubicBezTo>
                      <a:cubicBezTo>
                        <a:pt x="557229" y="1053007"/>
                        <a:pt x="576856" y="1049775"/>
                        <a:pt x="577318" y="1048851"/>
                      </a:cubicBezTo>
                      <a:lnTo>
                        <a:pt x="577779" y="1048851"/>
                      </a:lnTo>
                      <a:cubicBezTo>
                        <a:pt x="577779" y="1044695"/>
                        <a:pt x="562309" y="1032687"/>
                        <a:pt x="558615" y="1030840"/>
                      </a:cubicBezTo>
                      <a:cubicBezTo>
                        <a:pt x="552612" y="1027838"/>
                        <a:pt x="572469" y="1018602"/>
                        <a:pt x="577779" y="1014907"/>
                      </a:cubicBezTo>
                      <a:cubicBezTo>
                        <a:pt x="594173" y="1003362"/>
                        <a:pt x="612876" y="991586"/>
                        <a:pt x="633195" y="991586"/>
                      </a:cubicBezTo>
                      <a:lnTo>
                        <a:pt x="633195" y="991124"/>
                      </a:lnTo>
                      <a:cubicBezTo>
                        <a:pt x="624421" y="991124"/>
                        <a:pt x="614954" y="986044"/>
                        <a:pt x="605949" y="986044"/>
                      </a:cubicBezTo>
                      <a:cubicBezTo>
                        <a:pt x="593711" y="986044"/>
                        <a:pt x="584475" y="999667"/>
                        <a:pt x="573161" y="992509"/>
                      </a:cubicBezTo>
                      <a:cubicBezTo>
                        <a:pt x="566004" y="988122"/>
                        <a:pt x="556537" y="992971"/>
                        <a:pt x="550072" y="997358"/>
                      </a:cubicBezTo>
                      <a:cubicBezTo>
                        <a:pt x="538527" y="1005209"/>
                        <a:pt x="521209" y="1004055"/>
                        <a:pt x="508510" y="999436"/>
                      </a:cubicBezTo>
                      <a:cubicBezTo>
                        <a:pt x="491193" y="992971"/>
                        <a:pt x="477339" y="981887"/>
                        <a:pt x="458636" y="981887"/>
                      </a:cubicBezTo>
                      <a:cubicBezTo>
                        <a:pt x="429312" y="981887"/>
                        <a:pt x="413611" y="989738"/>
                        <a:pt x="384056" y="982349"/>
                      </a:cubicBezTo>
                      <a:cubicBezTo>
                        <a:pt x="372512" y="974036"/>
                        <a:pt x="372742" y="960413"/>
                        <a:pt x="366046" y="948867"/>
                      </a:cubicBezTo>
                      <a:cubicBezTo>
                        <a:pt x="362352" y="948867"/>
                        <a:pt x="348036" y="965724"/>
                        <a:pt x="342264" y="970342"/>
                      </a:cubicBezTo>
                      <a:cubicBezTo>
                        <a:pt x="325409" y="983504"/>
                        <a:pt x="332566" y="961798"/>
                        <a:pt x="317558" y="965262"/>
                      </a:cubicBezTo>
                      <a:cubicBezTo>
                        <a:pt x="308784" y="967340"/>
                        <a:pt x="300703" y="974267"/>
                        <a:pt x="291698" y="975422"/>
                      </a:cubicBezTo>
                      <a:cubicBezTo>
                        <a:pt x="281769" y="976807"/>
                        <a:pt x="266530" y="963415"/>
                        <a:pt x="265837" y="964107"/>
                      </a:cubicBezTo>
                      <a:cubicBezTo>
                        <a:pt x="258910" y="972882"/>
                        <a:pt x="274611" y="992509"/>
                        <a:pt x="277613" y="1001746"/>
                      </a:cubicBezTo>
                      <a:cubicBezTo>
                        <a:pt x="284540" y="1022527"/>
                        <a:pt x="272071" y="1026222"/>
                        <a:pt x="261219" y="1042155"/>
                      </a:cubicBezTo>
                      <a:cubicBezTo>
                        <a:pt x="251290" y="1056702"/>
                        <a:pt x="234204" y="1011213"/>
                        <a:pt x="236282" y="998513"/>
                      </a:cubicBezTo>
                      <a:cubicBezTo>
                        <a:pt x="239977" y="975653"/>
                        <a:pt x="228893" y="978886"/>
                        <a:pt x="211345" y="971266"/>
                      </a:cubicBezTo>
                      <a:cubicBezTo>
                        <a:pt x="198877" y="965724"/>
                        <a:pt x="202571" y="943787"/>
                        <a:pt x="179712" y="947251"/>
                      </a:cubicBezTo>
                      <a:cubicBezTo>
                        <a:pt x="162395" y="950022"/>
                        <a:pt x="151543" y="928547"/>
                        <a:pt x="137689" y="918618"/>
                      </a:cubicBezTo>
                      <a:cubicBezTo>
                        <a:pt x="137689" y="907766"/>
                        <a:pt x="185947" y="916078"/>
                        <a:pt x="193797" y="918387"/>
                      </a:cubicBezTo>
                      <a:cubicBezTo>
                        <a:pt x="222197" y="926007"/>
                        <a:pt x="207189" y="869204"/>
                        <a:pt x="225892" y="869204"/>
                      </a:cubicBezTo>
                      <a:cubicBezTo>
                        <a:pt x="243440" y="869204"/>
                        <a:pt x="262374" y="846575"/>
                        <a:pt x="271148" y="832258"/>
                      </a:cubicBezTo>
                      <a:cubicBezTo>
                        <a:pt x="302088" y="811707"/>
                        <a:pt x="338570" y="860891"/>
                        <a:pt x="351731" y="823253"/>
                      </a:cubicBezTo>
                      <a:cubicBezTo>
                        <a:pt x="359812" y="800162"/>
                        <a:pt x="360043" y="762293"/>
                        <a:pt x="357272" y="737816"/>
                      </a:cubicBezTo>
                      <a:cubicBezTo>
                        <a:pt x="354732" y="715418"/>
                        <a:pt x="342957" y="694867"/>
                        <a:pt x="340186" y="673624"/>
                      </a:cubicBezTo>
                      <a:cubicBezTo>
                        <a:pt x="338570" y="655151"/>
                        <a:pt x="322407" y="626056"/>
                        <a:pt x="305320" y="618436"/>
                      </a:cubicBezTo>
                      <a:cubicBezTo>
                        <a:pt x="286387" y="610124"/>
                        <a:pt x="252676" y="619360"/>
                        <a:pt x="239284" y="607122"/>
                      </a:cubicBezTo>
                      <a:cubicBezTo>
                        <a:pt x="227970" y="596962"/>
                        <a:pt x="207882" y="606660"/>
                        <a:pt x="195875" y="599733"/>
                      </a:cubicBezTo>
                      <a:cubicBezTo>
                        <a:pt x="171631" y="585878"/>
                        <a:pt x="153621" y="588418"/>
                        <a:pt x="126144" y="594653"/>
                      </a:cubicBezTo>
                      <a:cubicBezTo>
                        <a:pt x="116216" y="596962"/>
                        <a:pt x="51333" y="629520"/>
                        <a:pt x="45561" y="620284"/>
                      </a:cubicBezTo>
                      <a:cubicBezTo>
                        <a:pt x="41405" y="613818"/>
                        <a:pt x="50641" y="597424"/>
                        <a:pt x="51102" y="589573"/>
                      </a:cubicBezTo>
                      <a:cubicBezTo>
                        <a:pt x="53642" y="579644"/>
                        <a:pt x="44406" y="565096"/>
                        <a:pt x="49486" y="562095"/>
                      </a:cubicBezTo>
                      <a:cubicBezTo>
                        <a:pt x="65649" y="551935"/>
                        <a:pt x="71652" y="555860"/>
                        <a:pt x="70498" y="533000"/>
                      </a:cubicBezTo>
                      <a:cubicBezTo>
                        <a:pt x="70036" y="522378"/>
                        <a:pt x="50179" y="517298"/>
                        <a:pt x="50179" y="515913"/>
                      </a:cubicBezTo>
                      <a:cubicBezTo>
                        <a:pt x="64264" y="512449"/>
                        <a:pt x="76963" y="496978"/>
                        <a:pt x="92202" y="494438"/>
                      </a:cubicBezTo>
                      <a:cubicBezTo>
                        <a:pt x="113907" y="491206"/>
                        <a:pt x="135611" y="490513"/>
                        <a:pt x="152236" y="474349"/>
                      </a:cubicBezTo>
                      <a:cubicBezTo>
                        <a:pt x="158932" y="468115"/>
                        <a:pt x="167937" y="454491"/>
                        <a:pt x="175094" y="450335"/>
                      </a:cubicBezTo>
                      <a:cubicBezTo>
                        <a:pt x="179943" y="447564"/>
                        <a:pt x="187563" y="450335"/>
                        <a:pt x="193335" y="447564"/>
                      </a:cubicBezTo>
                      <a:cubicBezTo>
                        <a:pt x="206727" y="441098"/>
                        <a:pt x="219658" y="406924"/>
                        <a:pt x="228893" y="404153"/>
                      </a:cubicBezTo>
                      <a:cubicBezTo>
                        <a:pt x="236744" y="401844"/>
                        <a:pt x="246211" y="409002"/>
                        <a:pt x="255678" y="405307"/>
                      </a:cubicBezTo>
                      <a:cubicBezTo>
                        <a:pt x="298855" y="405307"/>
                        <a:pt x="287772" y="398380"/>
                        <a:pt x="311093" y="373211"/>
                      </a:cubicBezTo>
                      <a:cubicBezTo>
                        <a:pt x="318943" y="364667"/>
                        <a:pt x="359350" y="387989"/>
                        <a:pt x="367432" y="367900"/>
                      </a:cubicBezTo>
                      <a:cubicBezTo>
                        <a:pt x="375282" y="348504"/>
                        <a:pt x="384980" y="364436"/>
                        <a:pt x="389136" y="354969"/>
                      </a:cubicBezTo>
                      <a:cubicBezTo>
                        <a:pt x="391445" y="349658"/>
                        <a:pt x="387751" y="339729"/>
                        <a:pt x="387982" y="333495"/>
                      </a:cubicBezTo>
                      <a:cubicBezTo>
                        <a:pt x="388213" y="327722"/>
                        <a:pt x="392600" y="318947"/>
                        <a:pt x="390291" y="314560"/>
                      </a:cubicBezTo>
                      <a:cubicBezTo>
                        <a:pt x="387751" y="310173"/>
                        <a:pt x="373666" y="300706"/>
                        <a:pt x="375975" y="295626"/>
                      </a:cubicBezTo>
                      <a:cubicBezTo>
                        <a:pt x="383826" y="279000"/>
                        <a:pt x="422847" y="286851"/>
                        <a:pt x="393292" y="257295"/>
                      </a:cubicBezTo>
                      <a:cubicBezTo>
                        <a:pt x="379900" y="243902"/>
                        <a:pt x="377822" y="246904"/>
                        <a:pt x="394216" y="231895"/>
                      </a:cubicBezTo>
                      <a:cubicBezTo>
                        <a:pt x="406684" y="220349"/>
                        <a:pt x="408070" y="212036"/>
                        <a:pt x="425387" y="211113"/>
                      </a:cubicBezTo>
                      <a:cubicBezTo>
                        <a:pt x="437625" y="210420"/>
                        <a:pt x="456096" y="224044"/>
                        <a:pt x="473645" y="222658"/>
                      </a:cubicBezTo>
                      <a:cubicBezTo>
                        <a:pt x="491655" y="226353"/>
                        <a:pt x="509665" y="225660"/>
                        <a:pt x="527906" y="225660"/>
                      </a:cubicBezTo>
                      <a:cubicBezTo>
                        <a:pt x="538065" y="225660"/>
                        <a:pt x="535294" y="242516"/>
                        <a:pt x="537141" y="249675"/>
                      </a:cubicBezTo>
                      <a:cubicBezTo>
                        <a:pt x="538296" y="249906"/>
                        <a:pt x="541067" y="250136"/>
                        <a:pt x="541990" y="250829"/>
                      </a:cubicBezTo>
                      <a:cubicBezTo>
                        <a:pt x="539912" y="259142"/>
                        <a:pt x="523518" y="272996"/>
                        <a:pt x="523518" y="277615"/>
                      </a:cubicBezTo>
                      <a:cubicBezTo>
                        <a:pt x="546377" y="285235"/>
                        <a:pt x="566927" y="281078"/>
                        <a:pt x="590710" y="272996"/>
                      </a:cubicBezTo>
                      <a:cubicBezTo>
                        <a:pt x="606180" y="267916"/>
                        <a:pt x="650281" y="247596"/>
                        <a:pt x="645201" y="226353"/>
                      </a:cubicBezTo>
                      <a:cubicBezTo>
                        <a:pt x="642431" y="215038"/>
                        <a:pt x="639660" y="200029"/>
                        <a:pt x="660441" y="207187"/>
                      </a:cubicBezTo>
                      <a:cubicBezTo>
                        <a:pt x="674294" y="212036"/>
                        <a:pt x="675449" y="232356"/>
                        <a:pt x="692074" y="237667"/>
                      </a:cubicBezTo>
                      <a:cubicBezTo>
                        <a:pt x="709853" y="243209"/>
                        <a:pt x="755570" y="225891"/>
                        <a:pt x="755570" y="203955"/>
                      </a:cubicBezTo>
                      <a:cubicBezTo>
                        <a:pt x="736637" y="199106"/>
                        <a:pt x="740100" y="197720"/>
                        <a:pt x="742409" y="179478"/>
                      </a:cubicBezTo>
                      <a:cubicBezTo>
                        <a:pt x="758572" y="157773"/>
                        <a:pt x="776120" y="157542"/>
                        <a:pt x="800826" y="152000"/>
                      </a:cubicBezTo>
                      <a:cubicBezTo>
                        <a:pt x="823223" y="146920"/>
                        <a:pt x="828765" y="139300"/>
                        <a:pt x="842157" y="122444"/>
                      </a:cubicBezTo>
                      <a:cubicBezTo>
                        <a:pt x="859936" y="100276"/>
                        <a:pt x="886720" y="71644"/>
                        <a:pt x="894340" y="43935"/>
                      </a:cubicBezTo>
                      <a:cubicBezTo>
                        <a:pt x="898958" y="27078"/>
                        <a:pt x="912119" y="20844"/>
                        <a:pt x="912119" y="293"/>
                      </a:cubicBezTo>
                      <a:lnTo>
                        <a:pt x="912350" y="62"/>
                      </a:lnTo>
                      <a:cubicBezTo>
                        <a:pt x="915120" y="-631"/>
                        <a:pt x="918815" y="4680"/>
                        <a:pt x="921124" y="6527"/>
                      </a:cubicBezTo>
                      <a:cubicBezTo>
                        <a:pt x="923894" y="10915"/>
                        <a:pt x="933130" y="18073"/>
                        <a:pt x="943059" y="23615"/>
                      </a:cubicBezTo>
                      <a:lnTo>
                        <a:pt x="943059" y="23615"/>
                      </a:lnTo>
                      <a:lnTo>
                        <a:pt x="931745" y="47398"/>
                      </a:lnTo>
                      <a:cubicBezTo>
                        <a:pt x="932669" y="56404"/>
                        <a:pt x="939134" y="67949"/>
                        <a:pt x="949524" y="67949"/>
                      </a:cubicBezTo>
                      <a:cubicBezTo>
                        <a:pt x="952987" y="67949"/>
                        <a:pt x="955989" y="65640"/>
                        <a:pt x="958529" y="63562"/>
                      </a:cubicBezTo>
                      <a:cubicBezTo>
                        <a:pt x="961531" y="60791"/>
                        <a:pt x="967534" y="59636"/>
                        <a:pt x="971459" y="59406"/>
                      </a:cubicBezTo>
                      <a:lnTo>
                        <a:pt x="978617" y="60329"/>
                      </a:lnTo>
                      <a:lnTo>
                        <a:pt x="982542" y="70027"/>
                      </a:lnTo>
                      <a:cubicBezTo>
                        <a:pt x="977694" y="78571"/>
                        <a:pt x="955758" y="81573"/>
                        <a:pt x="946753" y="87576"/>
                      </a:cubicBezTo>
                      <a:cubicBezTo>
                        <a:pt x="939826" y="92195"/>
                        <a:pt x="915351" y="90347"/>
                        <a:pt x="930360" y="98660"/>
                      </a:cubicBezTo>
                      <a:cubicBezTo>
                        <a:pt x="939826" y="103740"/>
                        <a:pt x="946753" y="106280"/>
                        <a:pt x="957375" y="107666"/>
                      </a:cubicBezTo>
                      <a:cubicBezTo>
                        <a:pt x="963378" y="108589"/>
                        <a:pt x="972383" y="108358"/>
                        <a:pt x="976539" y="113669"/>
                      </a:cubicBezTo>
                      <a:cubicBezTo>
                        <a:pt x="995934" y="139300"/>
                        <a:pt x="1003092" y="117595"/>
                        <a:pt x="1014637" y="99122"/>
                      </a:cubicBezTo>
                      <a:lnTo>
                        <a:pt x="1022949" y="85960"/>
                      </a:lnTo>
                      <a:cubicBezTo>
                        <a:pt x="1025489" y="86422"/>
                        <a:pt x="1028029" y="87346"/>
                        <a:pt x="1030800" y="88500"/>
                      </a:cubicBezTo>
                      <a:cubicBezTo>
                        <a:pt x="1045808" y="95196"/>
                        <a:pt x="1036572" y="110667"/>
                        <a:pt x="1049272" y="118287"/>
                      </a:cubicBezTo>
                      <a:cubicBezTo>
                        <a:pt x="1075825" y="133989"/>
                        <a:pt x="1110229" y="119211"/>
                        <a:pt x="1135166" y="147613"/>
                      </a:cubicBezTo>
                      <a:cubicBezTo>
                        <a:pt x="1146710" y="160775"/>
                        <a:pt x="1153637" y="167933"/>
                        <a:pt x="1165182" y="169780"/>
                      </a:cubicBezTo>
                      <a:lnTo>
                        <a:pt x="1165182" y="169780"/>
                      </a:lnTo>
                      <a:lnTo>
                        <a:pt x="1166337" y="186636"/>
                      </a:lnTo>
                      <a:cubicBezTo>
                        <a:pt x="1173494" y="213884"/>
                        <a:pt x="1175573" y="214807"/>
                        <a:pt x="1198662" y="230740"/>
                      </a:cubicBezTo>
                      <a:cubicBezTo>
                        <a:pt x="1216210" y="242978"/>
                        <a:pt x="1211362" y="264222"/>
                        <a:pt x="1222907" y="280847"/>
                      </a:cubicBezTo>
                      <a:cubicBezTo>
                        <a:pt x="1230757" y="292162"/>
                        <a:pt x="1243687" y="290776"/>
                        <a:pt x="1255232" y="293778"/>
                      </a:cubicBezTo>
                      <a:cubicBezTo>
                        <a:pt x="1262852" y="295626"/>
                        <a:pt x="1255925" y="334880"/>
                        <a:pt x="1256848" y="343886"/>
                      </a:cubicBezTo>
                      <a:cubicBezTo>
                        <a:pt x="1259619" y="369286"/>
                        <a:pt x="1223599" y="357278"/>
                        <a:pt x="1210900" y="358433"/>
                      </a:cubicBezTo>
                      <a:cubicBezTo>
                        <a:pt x="1196815" y="359818"/>
                        <a:pt x="1187117" y="371595"/>
                        <a:pt x="1174649" y="376213"/>
                      </a:cubicBezTo>
                      <a:cubicBezTo>
                        <a:pt x="1163797" y="384526"/>
                        <a:pt x="1151097" y="391684"/>
                        <a:pt x="1146018" y="405538"/>
                      </a:cubicBezTo>
                      <a:cubicBezTo>
                        <a:pt x="1142554" y="415236"/>
                        <a:pt x="1134473" y="430476"/>
                        <a:pt x="1122928" y="432786"/>
                      </a:cubicBezTo>
                      <a:cubicBezTo>
                        <a:pt x="1095682" y="438558"/>
                        <a:pt x="1103763" y="400920"/>
                        <a:pt x="1080212" y="419624"/>
                      </a:cubicBezTo>
                      <a:lnTo>
                        <a:pt x="1051581" y="442484"/>
                      </a:lnTo>
                      <a:cubicBezTo>
                        <a:pt x="1045577" y="447102"/>
                        <a:pt x="1044423" y="460033"/>
                        <a:pt x="1037265" y="461880"/>
                      </a:cubicBezTo>
                      <a:cubicBezTo>
                        <a:pt x="1025489" y="464882"/>
                        <a:pt x="990393" y="445486"/>
                        <a:pt x="986699" y="434402"/>
                      </a:cubicBezTo>
                      <a:cubicBezTo>
                        <a:pt x="986237" y="434171"/>
                        <a:pt x="986237" y="434402"/>
                        <a:pt x="986237" y="433940"/>
                      </a:cubicBezTo>
                      <a:lnTo>
                        <a:pt x="986006" y="433709"/>
                      </a:lnTo>
                      <a:cubicBezTo>
                        <a:pt x="985544" y="433709"/>
                        <a:pt x="985544" y="433478"/>
                        <a:pt x="985544" y="433940"/>
                      </a:cubicBezTo>
                      <a:cubicBezTo>
                        <a:pt x="982542" y="433940"/>
                        <a:pt x="961069" y="451951"/>
                        <a:pt x="951833" y="453567"/>
                      </a:cubicBezTo>
                      <a:cubicBezTo>
                        <a:pt x="931514" y="457493"/>
                        <a:pt x="928743" y="474349"/>
                        <a:pt x="913042" y="479660"/>
                      </a:cubicBezTo>
                      <a:cubicBezTo>
                        <a:pt x="902190" y="492591"/>
                        <a:pt x="912580" y="497440"/>
                        <a:pt x="894801" y="505753"/>
                      </a:cubicBezTo>
                      <a:cubicBezTo>
                        <a:pt x="883718" y="511064"/>
                        <a:pt x="886027" y="520531"/>
                        <a:pt x="877022" y="527227"/>
                      </a:cubicBezTo>
                      <a:cubicBezTo>
                        <a:pt x="869403" y="533000"/>
                        <a:pt x="871712" y="534155"/>
                        <a:pt x="871712" y="542698"/>
                      </a:cubicBezTo>
                      <a:cubicBezTo>
                        <a:pt x="871712" y="548702"/>
                        <a:pt x="863630" y="559555"/>
                        <a:pt x="867555" y="562326"/>
                      </a:cubicBezTo>
                      <a:cubicBezTo>
                        <a:pt x="874252" y="567175"/>
                        <a:pt x="891569" y="566713"/>
                        <a:pt x="899650" y="565096"/>
                      </a:cubicBezTo>
                      <a:cubicBezTo>
                        <a:pt x="920662" y="560940"/>
                        <a:pt x="908886" y="590266"/>
                        <a:pt x="911426" y="603889"/>
                      </a:cubicBezTo>
                      <a:cubicBezTo>
                        <a:pt x="912580" y="610586"/>
                        <a:pt x="922278" y="619591"/>
                        <a:pt x="922278" y="623516"/>
                      </a:cubicBezTo>
                      <a:cubicBezTo>
                        <a:pt x="910502" y="623516"/>
                        <a:pt x="896187" y="622824"/>
                        <a:pt x="884873" y="625826"/>
                      </a:cubicBezTo>
                      <a:cubicBezTo>
                        <a:pt x="876330" y="628135"/>
                        <a:pt x="854625" y="650071"/>
                        <a:pt x="848391" y="636909"/>
                      </a:cubicBezTo>
                      <a:cubicBezTo>
                        <a:pt x="845389" y="630444"/>
                        <a:pt x="852085" y="623516"/>
                        <a:pt x="850469" y="616589"/>
                      </a:cubicBezTo>
                      <a:cubicBezTo>
                        <a:pt x="837770" y="616589"/>
                        <a:pt x="813987" y="647762"/>
                        <a:pt x="818374" y="659538"/>
                      </a:cubicBezTo>
                      <a:cubicBezTo>
                        <a:pt x="826687" y="681475"/>
                        <a:pt x="856703" y="661847"/>
                        <a:pt x="868248" y="658384"/>
                      </a:cubicBezTo>
                      <a:cubicBezTo>
                        <a:pt x="884180" y="664387"/>
                        <a:pt x="872866" y="681244"/>
                        <a:pt x="880948" y="681244"/>
                      </a:cubicBezTo>
                      <a:cubicBezTo>
                        <a:pt x="893647" y="681244"/>
                        <a:pt x="905654" y="667851"/>
                        <a:pt x="915120" y="669929"/>
                      </a:cubicBezTo>
                      <a:cubicBezTo>
                        <a:pt x="925280" y="672238"/>
                        <a:pt x="933361" y="681244"/>
                        <a:pt x="944906" y="677318"/>
                      </a:cubicBezTo>
                      <a:cubicBezTo>
                        <a:pt x="954142" y="674086"/>
                        <a:pt x="964763" y="655382"/>
                        <a:pt x="972152" y="657691"/>
                      </a:cubicBezTo>
                      <a:cubicBezTo>
                        <a:pt x="988084" y="662309"/>
                        <a:pt x="1000091" y="670622"/>
                        <a:pt x="1017870" y="673162"/>
                      </a:cubicBezTo>
                      <a:cubicBezTo>
                        <a:pt x="1022949" y="673855"/>
                        <a:pt x="1043499" y="707567"/>
                        <a:pt x="1052042" y="714033"/>
                      </a:cubicBezTo>
                      <a:cubicBezTo>
                        <a:pt x="1088062" y="740587"/>
                        <a:pt x="1026875" y="741280"/>
                        <a:pt x="1026875" y="755366"/>
                      </a:cubicBezTo>
                      <a:cubicBezTo>
                        <a:pt x="1026875" y="771298"/>
                        <a:pt x="1042576" y="780766"/>
                        <a:pt x="1031031" y="795313"/>
                      </a:cubicBezTo>
                      <a:cubicBezTo>
                        <a:pt x="1011174" y="820713"/>
                        <a:pt x="1050657" y="818404"/>
                        <a:pt x="1052273" y="823484"/>
                      </a:cubicBezTo>
                      <a:lnTo>
                        <a:pt x="1052735" y="823484"/>
                      </a:lnTo>
                      <a:cubicBezTo>
                        <a:pt x="1052735" y="836184"/>
                        <a:pt x="1046270" y="845882"/>
                        <a:pt x="1041883" y="857196"/>
                      </a:cubicBezTo>
                      <a:cubicBezTo>
                        <a:pt x="1038650" y="865509"/>
                        <a:pt x="1045116" y="882366"/>
                        <a:pt x="1039112" y="891602"/>
                      </a:cubicBezTo>
                      <a:lnTo>
                        <a:pt x="1037034" y="923698"/>
                      </a:lnTo>
                      <a:lnTo>
                        <a:pt x="1037034" y="923698"/>
                      </a:lnTo>
                      <a:close/>
                    </a:path>
                  </a:pathLst>
                </a:custGeom>
                <a:solidFill>
                  <a:srgbClr val="9EB6E0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3" name="Carmarthenshire" descr="{&quot;Key&quot;:&quot;carmarthenshire&quot;,&quot;Name&quot;:&quot;Carmarthenshire&quot;,&quot;Value&quot;:0.591975775927328,&quot;Formula&quot;:&quot;0.591975775927328&quot;,&quot;Text&quot;:&quot;59%&quot;}">
                  <a:extLst>
                    <a:ext uri="{FF2B5EF4-FFF2-40B4-BE49-F238E27FC236}">
                      <a16:creationId xmlns:a16="http://schemas.microsoft.com/office/drawing/2014/main" id="{1A0E5902-5F32-6878-850D-53CD6586F3A5}"/>
                    </a:ext>
                  </a:extLst>
                </p:cNvPr>
                <p:cNvSpPr/>
                <p:nvPr/>
              </p:nvSpPr>
              <p:spPr>
                <a:xfrm>
                  <a:off x="1220493" y="4621249"/>
                  <a:ext cx="2040930" cy="1433552"/>
                </a:xfrm>
                <a:custGeom>
                  <a:avLst/>
                  <a:gdLst>
                    <a:gd name="connsiteX0" fmla="*/ 1013066 w 1686719"/>
                    <a:gd name="connsiteY0" fmla="*/ 1174824 h 1184754"/>
                    <a:gd name="connsiteX1" fmla="*/ 1012836 w 1686719"/>
                    <a:gd name="connsiteY1" fmla="*/ 1174593 h 1184754"/>
                    <a:gd name="connsiteX2" fmla="*/ 949570 w 1686719"/>
                    <a:gd name="connsiteY2" fmla="*/ 1183137 h 1184754"/>
                    <a:gd name="connsiteX3" fmla="*/ 898541 w 1686719"/>
                    <a:gd name="connsiteY3" fmla="*/ 1131413 h 1184754"/>
                    <a:gd name="connsiteX4" fmla="*/ 741762 w 1686719"/>
                    <a:gd name="connsiteY4" fmla="*/ 1159815 h 1184754"/>
                    <a:gd name="connsiteX5" fmla="*/ 663488 w 1686719"/>
                    <a:gd name="connsiteY5" fmla="*/ 1089850 h 1184754"/>
                    <a:gd name="connsiteX6" fmla="*/ 619617 w 1686719"/>
                    <a:gd name="connsiteY6" fmla="*/ 1016883 h 1184754"/>
                    <a:gd name="connsiteX7" fmla="*/ 623774 w 1686719"/>
                    <a:gd name="connsiteY7" fmla="*/ 975319 h 1184754"/>
                    <a:gd name="connsiteX8" fmla="*/ 613614 w 1686719"/>
                    <a:gd name="connsiteY8" fmla="*/ 940913 h 1184754"/>
                    <a:gd name="connsiteX9" fmla="*/ 624928 w 1686719"/>
                    <a:gd name="connsiteY9" fmla="*/ 883417 h 1184754"/>
                    <a:gd name="connsiteX10" fmla="*/ 616616 w 1686719"/>
                    <a:gd name="connsiteY10" fmla="*/ 906739 h 1184754"/>
                    <a:gd name="connsiteX11" fmla="*/ 596759 w 1686719"/>
                    <a:gd name="connsiteY11" fmla="*/ 922672 h 1184754"/>
                    <a:gd name="connsiteX12" fmla="*/ 532569 w 1686719"/>
                    <a:gd name="connsiteY12" fmla="*/ 925443 h 1184754"/>
                    <a:gd name="connsiteX13" fmla="*/ 536033 w 1686719"/>
                    <a:gd name="connsiteY13" fmla="*/ 944839 h 1184754"/>
                    <a:gd name="connsiteX14" fmla="*/ 552657 w 1686719"/>
                    <a:gd name="connsiteY14" fmla="*/ 960310 h 1184754"/>
                    <a:gd name="connsiteX15" fmla="*/ 508094 w 1686719"/>
                    <a:gd name="connsiteY15" fmla="*/ 992868 h 1184754"/>
                    <a:gd name="connsiteX16" fmla="*/ 402343 w 1686719"/>
                    <a:gd name="connsiteY16" fmla="*/ 983863 h 1184754"/>
                    <a:gd name="connsiteX17" fmla="*/ 266806 w 1686719"/>
                    <a:gd name="connsiteY17" fmla="*/ 988019 h 1184754"/>
                    <a:gd name="connsiteX18" fmla="*/ 219241 w 1686719"/>
                    <a:gd name="connsiteY18" fmla="*/ 996332 h 1184754"/>
                    <a:gd name="connsiteX19" fmla="*/ 219241 w 1686719"/>
                    <a:gd name="connsiteY19" fmla="*/ 996332 h 1184754"/>
                    <a:gd name="connsiteX20" fmla="*/ 221319 w 1686719"/>
                    <a:gd name="connsiteY20" fmla="*/ 964235 h 1184754"/>
                    <a:gd name="connsiteX21" fmla="*/ 224090 w 1686719"/>
                    <a:gd name="connsiteY21" fmla="*/ 929830 h 1184754"/>
                    <a:gd name="connsiteX22" fmla="*/ 234942 w 1686719"/>
                    <a:gd name="connsiteY22" fmla="*/ 896117 h 1184754"/>
                    <a:gd name="connsiteX23" fmla="*/ 234481 w 1686719"/>
                    <a:gd name="connsiteY23" fmla="*/ 896117 h 1184754"/>
                    <a:gd name="connsiteX24" fmla="*/ 213238 w 1686719"/>
                    <a:gd name="connsiteY24" fmla="*/ 867946 h 1184754"/>
                    <a:gd name="connsiteX25" fmla="*/ 209082 w 1686719"/>
                    <a:gd name="connsiteY25" fmla="*/ 827999 h 1184754"/>
                    <a:gd name="connsiteX26" fmla="*/ 234250 w 1686719"/>
                    <a:gd name="connsiteY26" fmla="*/ 786666 h 1184754"/>
                    <a:gd name="connsiteX27" fmla="*/ 200077 w 1686719"/>
                    <a:gd name="connsiteY27" fmla="*/ 745795 h 1184754"/>
                    <a:gd name="connsiteX28" fmla="*/ 154359 w 1686719"/>
                    <a:gd name="connsiteY28" fmla="*/ 730324 h 1184754"/>
                    <a:gd name="connsiteX29" fmla="*/ 127113 w 1686719"/>
                    <a:gd name="connsiteY29" fmla="*/ 749952 h 1184754"/>
                    <a:gd name="connsiteX30" fmla="*/ 97328 w 1686719"/>
                    <a:gd name="connsiteY30" fmla="*/ 742563 h 1184754"/>
                    <a:gd name="connsiteX31" fmla="*/ 63155 w 1686719"/>
                    <a:gd name="connsiteY31" fmla="*/ 753877 h 1184754"/>
                    <a:gd name="connsiteX32" fmla="*/ 50455 w 1686719"/>
                    <a:gd name="connsiteY32" fmla="*/ 731017 h 1184754"/>
                    <a:gd name="connsiteX33" fmla="*/ 582 w 1686719"/>
                    <a:gd name="connsiteY33" fmla="*/ 732172 h 1184754"/>
                    <a:gd name="connsiteX34" fmla="*/ 32676 w 1686719"/>
                    <a:gd name="connsiteY34" fmla="*/ 689223 h 1184754"/>
                    <a:gd name="connsiteX35" fmla="*/ 30598 w 1686719"/>
                    <a:gd name="connsiteY35" fmla="*/ 709543 h 1184754"/>
                    <a:gd name="connsiteX36" fmla="*/ 67080 w 1686719"/>
                    <a:gd name="connsiteY36" fmla="*/ 698459 h 1184754"/>
                    <a:gd name="connsiteX37" fmla="*/ 104485 w 1686719"/>
                    <a:gd name="connsiteY37" fmla="*/ 696150 h 1184754"/>
                    <a:gd name="connsiteX38" fmla="*/ 93633 w 1686719"/>
                    <a:gd name="connsiteY38" fmla="*/ 676523 h 1184754"/>
                    <a:gd name="connsiteX39" fmla="*/ 81857 w 1686719"/>
                    <a:gd name="connsiteY39" fmla="*/ 637730 h 1184754"/>
                    <a:gd name="connsiteX40" fmla="*/ 49763 w 1686719"/>
                    <a:gd name="connsiteY40" fmla="*/ 634959 h 1184754"/>
                    <a:gd name="connsiteX41" fmla="*/ 53919 w 1686719"/>
                    <a:gd name="connsiteY41" fmla="*/ 615332 h 1184754"/>
                    <a:gd name="connsiteX42" fmla="*/ 59229 w 1686719"/>
                    <a:gd name="connsiteY42" fmla="*/ 599861 h 1184754"/>
                    <a:gd name="connsiteX43" fmla="*/ 77009 w 1686719"/>
                    <a:gd name="connsiteY43" fmla="*/ 578386 h 1184754"/>
                    <a:gd name="connsiteX44" fmla="*/ 95249 w 1686719"/>
                    <a:gd name="connsiteY44" fmla="*/ 552293 h 1184754"/>
                    <a:gd name="connsiteX45" fmla="*/ 134040 w 1686719"/>
                    <a:gd name="connsiteY45" fmla="*/ 526201 h 1184754"/>
                    <a:gd name="connsiteX46" fmla="*/ 167751 w 1686719"/>
                    <a:gd name="connsiteY46" fmla="*/ 506573 h 1184754"/>
                    <a:gd name="connsiteX47" fmla="*/ 168213 w 1686719"/>
                    <a:gd name="connsiteY47" fmla="*/ 506342 h 1184754"/>
                    <a:gd name="connsiteX48" fmla="*/ 168444 w 1686719"/>
                    <a:gd name="connsiteY48" fmla="*/ 506573 h 1184754"/>
                    <a:gd name="connsiteX49" fmla="*/ 168906 w 1686719"/>
                    <a:gd name="connsiteY49" fmla="*/ 507035 h 1184754"/>
                    <a:gd name="connsiteX50" fmla="*/ 219472 w 1686719"/>
                    <a:gd name="connsiteY50" fmla="*/ 534513 h 1184754"/>
                    <a:gd name="connsiteX51" fmla="*/ 233788 w 1686719"/>
                    <a:gd name="connsiteY51" fmla="*/ 515117 h 1184754"/>
                    <a:gd name="connsiteX52" fmla="*/ 262419 w 1686719"/>
                    <a:gd name="connsiteY52" fmla="*/ 492257 h 1184754"/>
                    <a:gd name="connsiteX53" fmla="*/ 305135 w 1686719"/>
                    <a:gd name="connsiteY53" fmla="*/ 505419 h 1184754"/>
                    <a:gd name="connsiteX54" fmla="*/ 328225 w 1686719"/>
                    <a:gd name="connsiteY54" fmla="*/ 478172 h 1184754"/>
                    <a:gd name="connsiteX55" fmla="*/ 356856 w 1686719"/>
                    <a:gd name="connsiteY55" fmla="*/ 448846 h 1184754"/>
                    <a:gd name="connsiteX56" fmla="*/ 393107 w 1686719"/>
                    <a:gd name="connsiteY56" fmla="*/ 431066 h 1184754"/>
                    <a:gd name="connsiteX57" fmla="*/ 439056 w 1686719"/>
                    <a:gd name="connsiteY57" fmla="*/ 416519 h 1184754"/>
                    <a:gd name="connsiteX58" fmla="*/ 437439 w 1686719"/>
                    <a:gd name="connsiteY58" fmla="*/ 366412 h 1184754"/>
                    <a:gd name="connsiteX59" fmla="*/ 405114 w 1686719"/>
                    <a:gd name="connsiteY59" fmla="*/ 353481 h 1184754"/>
                    <a:gd name="connsiteX60" fmla="*/ 380869 w 1686719"/>
                    <a:gd name="connsiteY60" fmla="*/ 303373 h 1184754"/>
                    <a:gd name="connsiteX61" fmla="*/ 348544 w 1686719"/>
                    <a:gd name="connsiteY61" fmla="*/ 259270 h 1184754"/>
                    <a:gd name="connsiteX62" fmla="*/ 347389 w 1686719"/>
                    <a:gd name="connsiteY62" fmla="*/ 242413 h 1184754"/>
                    <a:gd name="connsiteX63" fmla="*/ 347389 w 1686719"/>
                    <a:gd name="connsiteY63" fmla="*/ 242413 h 1184754"/>
                    <a:gd name="connsiteX64" fmla="*/ 368863 w 1686719"/>
                    <a:gd name="connsiteY64" fmla="*/ 241490 h 1184754"/>
                    <a:gd name="connsiteX65" fmla="*/ 412733 w 1686719"/>
                    <a:gd name="connsiteY65" fmla="*/ 248186 h 1184754"/>
                    <a:gd name="connsiteX66" fmla="*/ 478539 w 1686719"/>
                    <a:gd name="connsiteY66" fmla="*/ 258346 h 1184754"/>
                    <a:gd name="connsiteX67" fmla="*/ 522871 w 1686719"/>
                    <a:gd name="connsiteY67" fmla="*/ 250495 h 1184754"/>
                    <a:gd name="connsiteX68" fmla="*/ 572745 w 1686719"/>
                    <a:gd name="connsiteY68" fmla="*/ 259501 h 1184754"/>
                    <a:gd name="connsiteX69" fmla="*/ 601838 w 1686719"/>
                    <a:gd name="connsiteY69" fmla="*/ 266890 h 1184754"/>
                    <a:gd name="connsiteX70" fmla="*/ 655176 w 1686719"/>
                    <a:gd name="connsiteY70" fmla="*/ 270353 h 1184754"/>
                    <a:gd name="connsiteX71" fmla="*/ 709667 w 1686719"/>
                    <a:gd name="connsiteY71" fmla="*/ 236641 h 1184754"/>
                    <a:gd name="connsiteX72" fmla="*/ 796716 w 1686719"/>
                    <a:gd name="connsiteY72" fmla="*/ 263657 h 1184754"/>
                    <a:gd name="connsiteX73" fmla="*/ 865292 w 1686719"/>
                    <a:gd name="connsiteY73" fmla="*/ 213550 h 1184754"/>
                    <a:gd name="connsiteX74" fmla="*/ 975430 w 1686719"/>
                    <a:gd name="connsiteY74" fmla="*/ 146124 h 1184754"/>
                    <a:gd name="connsiteX75" fmla="*/ 1100115 w 1686719"/>
                    <a:gd name="connsiteY75" fmla="*/ 73619 h 1184754"/>
                    <a:gd name="connsiteX76" fmla="*/ 1120895 w 1686719"/>
                    <a:gd name="connsiteY76" fmla="*/ 102252 h 1184754"/>
                    <a:gd name="connsiteX77" fmla="*/ 1156915 w 1686719"/>
                    <a:gd name="connsiteY77" fmla="*/ 95324 h 1184754"/>
                    <a:gd name="connsiteX78" fmla="*/ 1210022 w 1686719"/>
                    <a:gd name="connsiteY78" fmla="*/ 53761 h 1184754"/>
                    <a:gd name="connsiteX79" fmla="*/ 1254123 w 1686719"/>
                    <a:gd name="connsiteY79" fmla="*/ 12428 h 1184754"/>
                    <a:gd name="connsiteX80" fmla="*/ 1316696 w 1686719"/>
                    <a:gd name="connsiteY80" fmla="*/ 42908 h 1184754"/>
                    <a:gd name="connsiteX81" fmla="*/ 1361029 w 1686719"/>
                    <a:gd name="connsiteY81" fmla="*/ 1344 h 1184754"/>
                    <a:gd name="connsiteX82" fmla="*/ 1394509 w 1686719"/>
                    <a:gd name="connsiteY82" fmla="*/ 18432 h 1184754"/>
                    <a:gd name="connsiteX83" fmla="*/ 1424295 w 1686719"/>
                    <a:gd name="connsiteY83" fmla="*/ 36904 h 1184754"/>
                    <a:gd name="connsiteX84" fmla="*/ 1438379 w 1686719"/>
                    <a:gd name="connsiteY84" fmla="*/ 52837 h 1184754"/>
                    <a:gd name="connsiteX85" fmla="*/ 1467934 w 1686719"/>
                    <a:gd name="connsiteY85" fmla="*/ 69693 h 1184754"/>
                    <a:gd name="connsiteX86" fmla="*/ 1483173 w 1686719"/>
                    <a:gd name="connsiteY86" fmla="*/ 86088 h 1184754"/>
                    <a:gd name="connsiteX87" fmla="*/ 1496565 w 1686719"/>
                    <a:gd name="connsiteY87" fmla="*/ 93477 h 1184754"/>
                    <a:gd name="connsiteX88" fmla="*/ 1534894 w 1686719"/>
                    <a:gd name="connsiteY88" fmla="*/ 36673 h 1184754"/>
                    <a:gd name="connsiteX89" fmla="*/ 1534894 w 1686719"/>
                    <a:gd name="connsiteY89" fmla="*/ 36673 h 1184754"/>
                    <a:gd name="connsiteX90" fmla="*/ 1559831 w 1686719"/>
                    <a:gd name="connsiteY90" fmla="*/ 55146 h 1184754"/>
                    <a:gd name="connsiteX91" fmla="*/ 1584999 w 1686719"/>
                    <a:gd name="connsiteY91" fmla="*/ 82624 h 1184754"/>
                    <a:gd name="connsiteX92" fmla="*/ 1570914 w 1686719"/>
                    <a:gd name="connsiteY92" fmla="*/ 105946 h 1184754"/>
                    <a:gd name="connsiteX93" fmla="*/ 1575763 w 1686719"/>
                    <a:gd name="connsiteY93" fmla="*/ 128806 h 1184754"/>
                    <a:gd name="connsiteX94" fmla="*/ 1616170 w 1686719"/>
                    <a:gd name="connsiteY94" fmla="*/ 153282 h 1184754"/>
                    <a:gd name="connsiteX95" fmla="*/ 1656346 w 1686719"/>
                    <a:gd name="connsiteY95" fmla="*/ 163212 h 1184754"/>
                    <a:gd name="connsiteX96" fmla="*/ 1656577 w 1686719"/>
                    <a:gd name="connsiteY96" fmla="*/ 163442 h 1184754"/>
                    <a:gd name="connsiteX97" fmla="*/ 1639491 w 1686719"/>
                    <a:gd name="connsiteY97" fmla="*/ 192537 h 1184754"/>
                    <a:gd name="connsiteX98" fmla="*/ 1659117 w 1686719"/>
                    <a:gd name="connsiteY98" fmla="*/ 214012 h 1184754"/>
                    <a:gd name="connsiteX99" fmla="*/ 1669046 w 1686719"/>
                    <a:gd name="connsiteY99" fmla="*/ 232946 h 1184754"/>
                    <a:gd name="connsiteX100" fmla="*/ 1685670 w 1686719"/>
                    <a:gd name="connsiteY100" fmla="*/ 253728 h 1184754"/>
                    <a:gd name="connsiteX101" fmla="*/ 1667199 w 1686719"/>
                    <a:gd name="connsiteY101" fmla="*/ 277742 h 1184754"/>
                    <a:gd name="connsiteX102" fmla="*/ 1648958 w 1686719"/>
                    <a:gd name="connsiteY102" fmla="*/ 298524 h 1184754"/>
                    <a:gd name="connsiteX103" fmla="*/ 1630948 w 1686719"/>
                    <a:gd name="connsiteY103" fmla="*/ 356252 h 1184754"/>
                    <a:gd name="connsiteX104" fmla="*/ 1618479 w 1686719"/>
                    <a:gd name="connsiteY104" fmla="*/ 376802 h 1184754"/>
                    <a:gd name="connsiteX105" fmla="*/ 1614554 w 1686719"/>
                    <a:gd name="connsiteY105" fmla="*/ 401510 h 1184754"/>
                    <a:gd name="connsiteX106" fmla="*/ 1601393 w 1686719"/>
                    <a:gd name="connsiteY106" fmla="*/ 441226 h 1184754"/>
                    <a:gd name="connsiteX107" fmla="*/ 1584768 w 1686719"/>
                    <a:gd name="connsiteY107" fmla="*/ 475862 h 1184754"/>
                    <a:gd name="connsiteX108" fmla="*/ 1580612 w 1686719"/>
                    <a:gd name="connsiteY108" fmla="*/ 518581 h 1184754"/>
                    <a:gd name="connsiteX109" fmla="*/ 1570453 w 1686719"/>
                    <a:gd name="connsiteY109" fmla="*/ 546059 h 1184754"/>
                    <a:gd name="connsiteX110" fmla="*/ 1582459 w 1686719"/>
                    <a:gd name="connsiteY110" fmla="*/ 581157 h 1184754"/>
                    <a:gd name="connsiteX111" fmla="*/ 1587308 w 1686719"/>
                    <a:gd name="connsiteY111" fmla="*/ 614408 h 1184754"/>
                    <a:gd name="connsiteX112" fmla="*/ 1562602 w 1686719"/>
                    <a:gd name="connsiteY112" fmla="*/ 661975 h 1184754"/>
                    <a:gd name="connsiteX113" fmla="*/ 1505109 w 1686719"/>
                    <a:gd name="connsiteY113" fmla="*/ 713006 h 1184754"/>
                    <a:gd name="connsiteX114" fmla="*/ 1491255 w 1686719"/>
                    <a:gd name="connsiteY114" fmla="*/ 746719 h 1184754"/>
                    <a:gd name="connsiteX115" fmla="*/ 1487560 w 1686719"/>
                    <a:gd name="connsiteY115" fmla="*/ 777430 h 1184754"/>
                    <a:gd name="connsiteX116" fmla="*/ 1467703 w 1686719"/>
                    <a:gd name="connsiteY116" fmla="*/ 814375 h 1184754"/>
                    <a:gd name="connsiteX117" fmla="*/ 1444152 w 1686719"/>
                    <a:gd name="connsiteY117" fmla="*/ 851552 h 1184754"/>
                    <a:gd name="connsiteX118" fmla="*/ 1444152 w 1686719"/>
                    <a:gd name="connsiteY118" fmla="*/ 851552 h 1184754"/>
                    <a:gd name="connsiteX119" fmla="*/ 1434916 w 1686719"/>
                    <a:gd name="connsiteY119" fmla="*/ 832617 h 1184754"/>
                    <a:gd name="connsiteX120" fmla="*/ 1399358 w 1686719"/>
                    <a:gd name="connsiteY120" fmla="*/ 811143 h 1184754"/>
                    <a:gd name="connsiteX121" fmla="*/ 1349715 w 1686719"/>
                    <a:gd name="connsiteY121" fmla="*/ 815299 h 1184754"/>
                    <a:gd name="connsiteX122" fmla="*/ 1317158 w 1686719"/>
                    <a:gd name="connsiteY122" fmla="*/ 819917 h 1184754"/>
                    <a:gd name="connsiteX123" fmla="*/ 1330550 w 1686719"/>
                    <a:gd name="connsiteY123" fmla="*/ 851321 h 1184754"/>
                    <a:gd name="connsiteX124" fmla="*/ 1335861 w 1686719"/>
                    <a:gd name="connsiteY124" fmla="*/ 885033 h 1184754"/>
                    <a:gd name="connsiteX125" fmla="*/ 1327780 w 1686719"/>
                    <a:gd name="connsiteY125" fmla="*/ 904661 h 1184754"/>
                    <a:gd name="connsiteX126" fmla="*/ 1298225 w 1686719"/>
                    <a:gd name="connsiteY126" fmla="*/ 901197 h 1184754"/>
                    <a:gd name="connsiteX127" fmla="*/ 1263128 w 1686719"/>
                    <a:gd name="connsiteY127" fmla="*/ 900735 h 1184754"/>
                    <a:gd name="connsiteX128" fmla="*/ 1263128 w 1686719"/>
                    <a:gd name="connsiteY128" fmla="*/ 900735 h 1184754"/>
                    <a:gd name="connsiteX129" fmla="*/ 1235421 w 1686719"/>
                    <a:gd name="connsiteY129" fmla="*/ 912281 h 1184754"/>
                    <a:gd name="connsiteX130" fmla="*/ 1201479 w 1686719"/>
                    <a:gd name="connsiteY130" fmla="*/ 923595 h 1184754"/>
                    <a:gd name="connsiteX131" fmla="*/ 1180467 w 1686719"/>
                    <a:gd name="connsiteY131" fmla="*/ 911588 h 1184754"/>
                    <a:gd name="connsiteX132" fmla="*/ 1159224 w 1686719"/>
                    <a:gd name="connsiteY132" fmla="*/ 894963 h 1184754"/>
                    <a:gd name="connsiteX133" fmla="*/ 1151836 w 1686719"/>
                    <a:gd name="connsiteY133" fmla="*/ 930984 h 1184754"/>
                    <a:gd name="connsiteX134" fmla="*/ 1123435 w 1686719"/>
                    <a:gd name="connsiteY134" fmla="*/ 962157 h 1184754"/>
                    <a:gd name="connsiteX135" fmla="*/ 1100115 w 1686719"/>
                    <a:gd name="connsiteY135" fmla="*/ 990559 h 1184754"/>
                    <a:gd name="connsiteX136" fmla="*/ 1082336 w 1686719"/>
                    <a:gd name="connsiteY136" fmla="*/ 1064681 h 1184754"/>
                    <a:gd name="connsiteX137" fmla="*/ 1060400 w 1686719"/>
                    <a:gd name="connsiteY137" fmla="*/ 1104628 h 1184754"/>
                    <a:gd name="connsiteX138" fmla="*/ 1040543 w 1686719"/>
                    <a:gd name="connsiteY138" fmla="*/ 1114788 h 1184754"/>
                    <a:gd name="connsiteX139" fmla="*/ 1055321 w 1686719"/>
                    <a:gd name="connsiteY139" fmla="*/ 1140419 h 1184754"/>
                    <a:gd name="connsiteX140" fmla="*/ 1038927 w 1686719"/>
                    <a:gd name="connsiteY140" fmla="*/ 1161432 h 1184754"/>
                    <a:gd name="connsiteX141" fmla="*/ 1013990 w 1686719"/>
                    <a:gd name="connsiteY141" fmla="*/ 1174363 h 1184754"/>
                    <a:gd name="connsiteX142" fmla="*/ 1014221 w 1686719"/>
                    <a:gd name="connsiteY142" fmla="*/ 1174593 h 1184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</a:cxnLst>
                  <a:rect l="l" t="t" r="r" b="b"/>
                  <a:pathLst>
                    <a:path w="1686719" h="1184754">
                      <a:moveTo>
                        <a:pt x="1013066" y="1174824"/>
                      </a:moveTo>
                      <a:lnTo>
                        <a:pt x="1012836" y="1174593"/>
                      </a:lnTo>
                      <a:cubicBezTo>
                        <a:pt x="992747" y="1174593"/>
                        <a:pt x="970120" y="1189603"/>
                        <a:pt x="949570" y="1183137"/>
                      </a:cubicBezTo>
                      <a:cubicBezTo>
                        <a:pt x="923478" y="1174824"/>
                        <a:pt x="915859" y="1149886"/>
                        <a:pt x="898541" y="1131413"/>
                      </a:cubicBezTo>
                      <a:cubicBezTo>
                        <a:pt x="860212" y="1091235"/>
                        <a:pt x="756539" y="1172977"/>
                        <a:pt x="741762" y="1159815"/>
                      </a:cubicBezTo>
                      <a:lnTo>
                        <a:pt x="663488" y="1089850"/>
                      </a:lnTo>
                      <a:cubicBezTo>
                        <a:pt x="645016" y="1069068"/>
                        <a:pt x="619617" y="1047593"/>
                        <a:pt x="619617" y="1016883"/>
                      </a:cubicBezTo>
                      <a:cubicBezTo>
                        <a:pt x="619617" y="988481"/>
                        <a:pt x="648941" y="995639"/>
                        <a:pt x="623774" y="975319"/>
                      </a:cubicBezTo>
                      <a:cubicBezTo>
                        <a:pt x="610381" y="964466"/>
                        <a:pt x="606918" y="957770"/>
                        <a:pt x="613614" y="940913"/>
                      </a:cubicBezTo>
                      <a:cubicBezTo>
                        <a:pt x="622850" y="917823"/>
                        <a:pt x="624928" y="907432"/>
                        <a:pt x="624928" y="883417"/>
                      </a:cubicBezTo>
                      <a:cubicBezTo>
                        <a:pt x="622157" y="884341"/>
                        <a:pt x="619156" y="902813"/>
                        <a:pt x="616616" y="906739"/>
                      </a:cubicBezTo>
                      <a:cubicBezTo>
                        <a:pt x="611998" y="913435"/>
                        <a:pt x="603224" y="918053"/>
                        <a:pt x="596759" y="922672"/>
                      </a:cubicBezTo>
                      <a:cubicBezTo>
                        <a:pt x="562124" y="948303"/>
                        <a:pt x="568127" y="931908"/>
                        <a:pt x="532569" y="925443"/>
                      </a:cubicBezTo>
                      <a:cubicBezTo>
                        <a:pt x="523564" y="923826"/>
                        <a:pt x="535109" y="943453"/>
                        <a:pt x="536033" y="944839"/>
                      </a:cubicBezTo>
                      <a:cubicBezTo>
                        <a:pt x="539496" y="950612"/>
                        <a:pt x="547577" y="955230"/>
                        <a:pt x="552657" y="960310"/>
                      </a:cubicBezTo>
                      <a:cubicBezTo>
                        <a:pt x="558891" y="966775"/>
                        <a:pt x="516175" y="989635"/>
                        <a:pt x="508094" y="992868"/>
                      </a:cubicBezTo>
                      <a:cubicBezTo>
                        <a:pt x="481772" y="1003721"/>
                        <a:pt x="429358" y="990097"/>
                        <a:pt x="402343" y="983863"/>
                      </a:cubicBezTo>
                      <a:cubicBezTo>
                        <a:pt x="355702" y="972086"/>
                        <a:pt x="312986" y="988019"/>
                        <a:pt x="266806" y="988019"/>
                      </a:cubicBezTo>
                      <a:cubicBezTo>
                        <a:pt x="252721" y="988019"/>
                        <a:pt x="235635" y="991021"/>
                        <a:pt x="219241" y="996332"/>
                      </a:cubicBezTo>
                      <a:lnTo>
                        <a:pt x="219241" y="996332"/>
                      </a:lnTo>
                      <a:lnTo>
                        <a:pt x="221319" y="964235"/>
                      </a:lnTo>
                      <a:cubicBezTo>
                        <a:pt x="227323" y="955230"/>
                        <a:pt x="220858" y="938373"/>
                        <a:pt x="224090" y="929830"/>
                      </a:cubicBezTo>
                      <a:cubicBezTo>
                        <a:pt x="228477" y="918515"/>
                        <a:pt x="234942" y="908817"/>
                        <a:pt x="234942" y="896117"/>
                      </a:cubicBezTo>
                      <a:lnTo>
                        <a:pt x="234481" y="896117"/>
                      </a:lnTo>
                      <a:cubicBezTo>
                        <a:pt x="232864" y="891037"/>
                        <a:pt x="193150" y="893346"/>
                        <a:pt x="213238" y="867946"/>
                      </a:cubicBezTo>
                      <a:cubicBezTo>
                        <a:pt x="224783" y="853399"/>
                        <a:pt x="209082" y="843932"/>
                        <a:pt x="209082" y="827999"/>
                      </a:cubicBezTo>
                      <a:cubicBezTo>
                        <a:pt x="209082" y="813913"/>
                        <a:pt x="270270" y="813221"/>
                        <a:pt x="234250" y="786666"/>
                      </a:cubicBezTo>
                      <a:cubicBezTo>
                        <a:pt x="225476" y="780201"/>
                        <a:pt x="205157" y="746488"/>
                        <a:pt x="200077" y="745795"/>
                      </a:cubicBezTo>
                      <a:cubicBezTo>
                        <a:pt x="182298" y="743255"/>
                        <a:pt x="170291" y="734943"/>
                        <a:pt x="154359" y="730324"/>
                      </a:cubicBezTo>
                      <a:cubicBezTo>
                        <a:pt x="146970" y="728246"/>
                        <a:pt x="136349" y="746950"/>
                        <a:pt x="127113" y="749952"/>
                      </a:cubicBezTo>
                      <a:cubicBezTo>
                        <a:pt x="115568" y="753877"/>
                        <a:pt x="107487" y="745103"/>
                        <a:pt x="97328" y="742563"/>
                      </a:cubicBezTo>
                      <a:cubicBezTo>
                        <a:pt x="87861" y="740253"/>
                        <a:pt x="75854" y="753877"/>
                        <a:pt x="63155" y="753877"/>
                      </a:cubicBezTo>
                      <a:cubicBezTo>
                        <a:pt x="55073" y="753877"/>
                        <a:pt x="66387" y="737021"/>
                        <a:pt x="50455" y="731017"/>
                      </a:cubicBezTo>
                      <a:cubicBezTo>
                        <a:pt x="38680" y="734481"/>
                        <a:pt x="8894" y="754108"/>
                        <a:pt x="582" y="732172"/>
                      </a:cubicBezTo>
                      <a:cubicBezTo>
                        <a:pt x="-4036" y="720395"/>
                        <a:pt x="19977" y="689223"/>
                        <a:pt x="32676" y="689223"/>
                      </a:cubicBezTo>
                      <a:cubicBezTo>
                        <a:pt x="34293" y="696150"/>
                        <a:pt x="27597" y="703077"/>
                        <a:pt x="30598" y="709543"/>
                      </a:cubicBezTo>
                      <a:cubicBezTo>
                        <a:pt x="36832" y="722704"/>
                        <a:pt x="58537" y="700999"/>
                        <a:pt x="67080" y="698459"/>
                      </a:cubicBezTo>
                      <a:cubicBezTo>
                        <a:pt x="78163" y="695457"/>
                        <a:pt x="92479" y="696150"/>
                        <a:pt x="104485" y="696150"/>
                      </a:cubicBezTo>
                      <a:cubicBezTo>
                        <a:pt x="104485" y="692224"/>
                        <a:pt x="94788" y="682988"/>
                        <a:pt x="93633" y="676523"/>
                      </a:cubicBezTo>
                      <a:cubicBezTo>
                        <a:pt x="91093" y="662899"/>
                        <a:pt x="102638" y="633573"/>
                        <a:pt x="81857" y="637730"/>
                      </a:cubicBezTo>
                      <a:cubicBezTo>
                        <a:pt x="73776" y="639346"/>
                        <a:pt x="56690" y="639808"/>
                        <a:pt x="49763" y="634959"/>
                      </a:cubicBezTo>
                      <a:cubicBezTo>
                        <a:pt x="45837" y="632188"/>
                        <a:pt x="53919" y="621104"/>
                        <a:pt x="53919" y="615332"/>
                      </a:cubicBezTo>
                      <a:cubicBezTo>
                        <a:pt x="53919" y="606788"/>
                        <a:pt x="51610" y="605403"/>
                        <a:pt x="59229" y="599861"/>
                      </a:cubicBezTo>
                      <a:cubicBezTo>
                        <a:pt x="68004" y="593164"/>
                        <a:pt x="65695" y="583697"/>
                        <a:pt x="77009" y="578386"/>
                      </a:cubicBezTo>
                      <a:cubicBezTo>
                        <a:pt x="94788" y="570073"/>
                        <a:pt x="84397" y="564993"/>
                        <a:pt x="95249" y="552293"/>
                      </a:cubicBezTo>
                      <a:cubicBezTo>
                        <a:pt x="110720" y="546983"/>
                        <a:pt x="113490" y="530126"/>
                        <a:pt x="134040" y="526201"/>
                      </a:cubicBezTo>
                      <a:cubicBezTo>
                        <a:pt x="143276" y="524353"/>
                        <a:pt x="164750" y="506573"/>
                        <a:pt x="167751" y="506573"/>
                      </a:cubicBezTo>
                      <a:cubicBezTo>
                        <a:pt x="167982" y="506112"/>
                        <a:pt x="167751" y="506342"/>
                        <a:pt x="168213" y="506342"/>
                      </a:cubicBezTo>
                      <a:lnTo>
                        <a:pt x="168444" y="506573"/>
                      </a:lnTo>
                      <a:cubicBezTo>
                        <a:pt x="168675" y="507035"/>
                        <a:pt x="168444" y="507035"/>
                        <a:pt x="168906" y="507035"/>
                      </a:cubicBezTo>
                      <a:cubicBezTo>
                        <a:pt x="172600" y="518119"/>
                        <a:pt x="207696" y="537515"/>
                        <a:pt x="219472" y="534513"/>
                      </a:cubicBezTo>
                      <a:cubicBezTo>
                        <a:pt x="226630" y="532666"/>
                        <a:pt x="227785" y="519735"/>
                        <a:pt x="233788" y="515117"/>
                      </a:cubicBezTo>
                      <a:lnTo>
                        <a:pt x="262419" y="492257"/>
                      </a:lnTo>
                      <a:cubicBezTo>
                        <a:pt x="285971" y="473553"/>
                        <a:pt x="277889" y="511192"/>
                        <a:pt x="305135" y="505419"/>
                      </a:cubicBezTo>
                      <a:cubicBezTo>
                        <a:pt x="316680" y="503110"/>
                        <a:pt x="324531" y="487870"/>
                        <a:pt x="328225" y="478172"/>
                      </a:cubicBezTo>
                      <a:cubicBezTo>
                        <a:pt x="333305" y="464317"/>
                        <a:pt x="346004" y="457390"/>
                        <a:pt x="356856" y="448846"/>
                      </a:cubicBezTo>
                      <a:cubicBezTo>
                        <a:pt x="369325" y="444228"/>
                        <a:pt x="379022" y="432452"/>
                        <a:pt x="393107" y="431066"/>
                      </a:cubicBezTo>
                      <a:cubicBezTo>
                        <a:pt x="406037" y="429912"/>
                        <a:pt x="441826" y="441919"/>
                        <a:pt x="439056" y="416519"/>
                      </a:cubicBezTo>
                      <a:cubicBezTo>
                        <a:pt x="438132" y="407513"/>
                        <a:pt x="444828" y="368259"/>
                        <a:pt x="437439" y="366412"/>
                      </a:cubicBezTo>
                      <a:cubicBezTo>
                        <a:pt x="425894" y="363410"/>
                        <a:pt x="412964" y="364795"/>
                        <a:pt x="405114" y="353481"/>
                      </a:cubicBezTo>
                      <a:cubicBezTo>
                        <a:pt x="393800" y="337086"/>
                        <a:pt x="398418" y="315612"/>
                        <a:pt x="380869" y="303373"/>
                      </a:cubicBezTo>
                      <a:cubicBezTo>
                        <a:pt x="358011" y="287441"/>
                        <a:pt x="355933" y="286517"/>
                        <a:pt x="348544" y="259270"/>
                      </a:cubicBezTo>
                      <a:lnTo>
                        <a:pt x="347389" y="242413"/>
                      </a:lnTo>
                      <a:lnTo>
                        <a:pt x="347389" y="242413"/>
                      </a:lnTo>
                      <a:cubicBezTo>
                        <a:pt x="353162" y="243337"/>
                        <a:pt x="359858" y="243106"/>
                        <a:pt x="368863" y="241490"/>
                      </a:cubicBezTo>
                      <a:cubicBezTo>
                        <a:pt x="384564" y="238950"/>
                        <a:pt x="400958" y="256499"/>
                        <a:pt x="412733" y="248186"/>
                      </a:cubicBezTo>
                      <a:cubicBezTo>
                        <a:pt x="436516" y="231792"/>
                        <a:pt x="454295" y="258346"/>
                        <a:pt x="478539" y="258346"/>
                      </a:cubicBezTo>
                      <a:cubicBezTo>
                        <a:pt x="493316" y="258346"/>
                        <a:pt x="506939" y="249802"/>
                        <a:pt x="522871" y="250495"/>
                      </a:cubicBezTo>
                      <a:cubicBezTo>
                        <a:pt x="539958" y="251188"/>
                        <a:pt x="555659" y="260193"/>
                        <a:pt x="572745" y="259501"/>
                      </a:cubicBezTo>
                      <a:cubicBezTo>
                        <a:pt x="580134" y="259270"/>
                        <a:pt x="593295" y="261117"/>
                        <a:pt x="601838" y="266890"/>
                      </a:cubicBezTo>
                      <a:cubicBezTo>
                        <a:pt x="619156" y="278435"/>
                        <a:pt x="622157" y="300833"/>
                        <a:pt x="655176" y="270353"/>
                      </a:cubicBezTo>
                      <a:cubicBezTo>
                        <a:pt x="669029" y="257653"/>
                        <a:pt x="692581" y="243106"/>
                        <a:pt x="709667" y="236641"/>
                      </a:cubicBezTo>
                      <a:cubicBezTo>
                        <a:pt x="739222" y="225326"/>
                        <a:pt x="758618" y="273124"/>
                        <a:pt x="796716" y="263657"/>
                      </a:cubicBezTo>
                      <a:cubicBezTo>
                        <a:pt x="828810" y="255806"/>
                        <a:pt x="835968" y="213550"/>
                        <a:pt x="865292" y="213550"/>
                      </a:cubicBezTo>
                      <a:cubicBezTo>
                        <a:pt x="901312" y="213550"/>
                        <a:pt x="945183" y="167137"/>
                        <a:pt x="975430" y="146124"/>
                      </a:cubicBezTo>
                      <a:cubicBezTo>
                        <a:pt x="1011681" y="120955"/>
                        <a:pt x="1073562" y="104561"/>
                        <a:pt x="1100115" y="73619"/>
                      </a:cubicBezTo>
                      <a:lnTo>
                        <a:pt x="1120895" y="102252"/>
                      </a:lnTo>
                      <a:cubicBezTo>
                        <a:pt x="1140984" y="103868"/>
                        <a:pt x="1138675" y="114028"/>
                        <a:pt x="1156915" y="95324"/>
                      </a:cubicBezTo>
                      <a:cubicBezTo>
                        <a:pt x="1174464" y="77082"/>
                        <a:pt x="1193166" y="71772"/>
                        <a:pt x="1210022" y="53761"/>
                      </a:cubicBezTo>
                      <a:cubicBezTo>
                        <a:pt x="1218103" y="45217"/>
                        <a:pt x="1243502" y="14044"/>
                        <a:pt x="1254123" y="12428"/>
                      </a:cubicBezTo>
                      <a:cubicBezTo>
                        <a:pt x="1262666" y="29746"/>
                        <a:pt x="1299841" y="58610"/>
                        <a:pt x="1316696" y="42908"/>
                      </a:cubicBezTo>
                      <a:lnTo>
                        <a:pt x="1361029" y="1344"/>
                      </a:lnTo>
                      <a:cubicBezTo>
                        <a:pt x="1367956" y="-5352"/>
                        <a:pt x="1387351" y="14968"/>
                        <a:pt x="1394509" y="18432"/>
                      </a:cubicBezTo>
                      <a:cubicBezTo>
                        <a:pt x="1405361" y="24666"/>
                        <a:pt x="1414366" y="29284"/>
                        <a:pt x="1424295" y="36904"/>
                      </a:cubicBezTo>
                      <a:cubicBezTo>
                        <a:pt x="1430067" y="41522"/>
                        <a:pt x="1432145" y="48912"/>
                        <a:pt x="1438379" y="52837"/>
                      </a:cubicBezTo>
                      <a:cubicBezTo>
                        <a:pt x="1447615" y="59072"/>
                        <a:pt x="1458467" y="63690"/>
                        <a:pt x="1467934" y="69693"/>
                      </a:cubicBezTo>
                      <a:cubicBezTo>
                        <a:pt x="1473476" y="73388"/>
                        <a:pt x="1477863" y="81470"/>
                        <a:pt x="1483173" y="86088"/>
                      </a:cubicBezTo>
                      <a:lnTo>
                        <a:pt x="1496565" y="93477"/>
                      </a:lnTo>
                      <a:cubicBezTo>
                        <a:pt x="1507418" y="75697"/>
                        <a:pt x="1525659" y="56301"/>
                        <a:pt x="1534894" y="36673"/>
                      </a:cubicBezTo>
                      <a:lnTo>
                        <a:pt x="1534894" y="36673"/>
                      </a:lnTo>
                      <a:lnTo>
                        <a:pt x="1559831" y="55146"/>
                      </a:lnTo>
                      <a:cubicBezTo>
                        <a:pt x="1575763" y="63921"/>
                        <a:pt x="1583845" y="61842"/>
                        <a:pt x="1584999" y="82624"/>
                      </a:cubicBezTo>
                      <a:cubicBezTo>
                        <a:pt x="1585692" y="93477"/>
                        <a:pt x="1574147" y="97402"/>
                        <a:pt x="1570914" y="105946"/>
                      </a:cubicBezTo>
                      <a:cubicBezTo>
                        <a:pt x="1569298" y="109872"/>
                        <a:pt x="1574840" y="123495"/>
                        <a:pt x="1575763" y="128806"/>
                      </a:cubicBezTo>
                      <a:cubicBezTo>
                        <a:pt x="1577610" y="139890"/>
                        <a:pt x="1606242" y="144046"/>
                        <a:pt x="1616170" y="153282"/>
                      </a:cubicBezTo>
                      <a:cubicBezTo>
                        <a:pt x="1623790" y="160441"/>
                        <a:pt x="1645956" y="163212"/>
                        <a:pt x="1656346" y="163212"/>
                      </a:cubicBezTo>
                      <a:lnTo>
                        <a:pt x="1656577" y="163442"/>
                      </a:lnTo>
                      <a:cubicBezTo>
                        <a:pt x="1656577" y="171293"/>
                        <a:pt x="1640876" y="182608"/>
                        <a:pt x="1639491" y="192537"/>
                      </a:cubicBezTo>
                      <a:cubicBezTo>
                        <a:pt x="1637644" y="205006"/>
                        <a:pt x="1653807" y="206161"/>
                        <a:pt x="1659117" y="214012"/>
                      </a:cubicBezTo>
                      <a:cubicBezTo>
                        <a:pt x="1663042" y="219784"/>
                        <a:pt x="1664428" y="226942"/>
                        <a:pt x="1669046" y="232946"/>
                      </a:cubicBezTo>
                      <a:cubicBezTo>
                        <a:pt x="1673202" y="238488"/>
                        <a:pt x="1691212" y="246339"/>
                        <a:pt x="1685670" y="253728"/>
                      </a:cubicBezTo>
                      <a:lnTo>
                        <a:pt x="1667199" y="277742"/>
                      </a:lnTo>
                      <a:cubicBezTo>
                        <a:pt x="1665121" y="284901"/>
                        <a:pt x="1648958" y="292752"/>
                        <a:pt x="1648958" y="298524"/>
                      </a:cubicBezTo>
                      <a:cubicBezTo>
                        <a:pt x="1678513" y="304528"/>
                        <a:pt x="1638336" y="344013"/>
                        <a:pt x="1630948" y="356252"/>
                      </a:cubicBezTo>
                      <a:lnTo>
                        <a:pt x="1618479" y="376802"/>
                      </a:lnTo>
                      <a:cubicBezTo>
                        <a:pt x="1613169" y="385577"/>
                        <a:pt x="1617094" y="392966"/>
                        <a:pt x="1614554" y="401510"/>
                      </a:cubicBezTo>
                      <a:cubicBezTo>
                        <a:pt x="1609243" y="418828"/>
                        <a:pt x="1596544" y="418366"/>
                        <a:pt x="1601393" y="441226"/>
                      </a:cubicBezTo>
                      <a:cubicBezTo>
                        <a:pt x="1605087" y="459237"/>
                        <a:pt x="1601624" y="468473"/>
                        <a:pt x="1584768" y="475862"/>
                      </a:cubicBezTo>
                      <a:cubicBezTo>
                        <a:pt x="1562371" y="485792"/>
                        <a:pt x="1581767" y="502186"/>
                        <a:pt x="1580612" y="518581"/>
                      </a:cubicBezTo>
                      <a:cubicBezTo>
                        <a:pt x="1577380" y="528741"/>
                        <a:pt x="1575532" y="536592"/>
                        <a:pt x="1570453" y="546059"/>
                      </a:cubicBezTo>
                      <a:cubicBezTo>
                        <a:pt x="1560524" y="565224"/>
                        <a:pt x="1582459" y="560606"/>
                        <a:pt x="1582459" y="581157"/>
                      </a:cubicBezTo>
                      <a:cubicBezTo>
                        <a:pt x="1582459" y="593857"/>
                        <a:pt x="1586154" y="602632"/>
                        <a:pt x="1587308" y="614408"/>
                      </a:cubicBezTo>
                      <a:cubicBezTo>
                        <a:pt x="1588463" y="628263"/>
                        <a:pt x="1570914" y="651123"/>
                        <a:pt x="1562602" y="661975"/>
                      </a:cubicBezTo>
                      <a:cubicBezTo>
                        <a:pt x="1546901" y="682757"/>
                        <a:pt x="1523580" y="694533"/>
                        <a:pt x="1505109" y="713006"/>
                      </a:cubicBezTo>
                      <a:cubicBezTo>
                        <a:pt x="1497720" y="724090"/>
                        <a:pt x="1496565" y="735173"/>
                        <a:pt x="1491255" y="746719"/>
                      </a:cubicBezTo>
                      <a:cubicBezTo>
                        <a:pt x="1486868" y="756879"/>
                        <a:pt x="1489639" y="767270"/>
                        <a:pt x="1487560" y="777430"/>
                      </a:cubicBezTo>
                      <a:cubicBezTo>
                        <a:pt x="1485251" y="788513"/>
                        <a:pt x="1474630" y="804908"/>
                        <a:pt x="1467703" y="814375"/>
                      </a:cubicBezTo>
                      <a:cubicBezTo>
                        <a:pt x="1459160" y="825921"/>
                        <a:pt x="1450617" y="838390"/>
                        <a:pt x="1444152" y="851552"/>
                      </a:cubicBezTo>
                      <a:lnTo>
                        <a:pt x="1444152" y="851552"/>
                      </a:lnTo>
                      <a:lnTo>
                        <a:pt x="1434916" y="832617"/>
                      </a:lnTo>
                      <a:cubicBezTo>
                        <a:pt x="1423371" y="819686"/>
                        <a:pt x="1418753" y="812528"/>
                        <a:pt x="1399358" y="811143"/>
                      </a:cubicBezTo>
                      <a:cubicBezTo>
                        <a:pt x="1378808" y="809757"/>
                        <a:pt x="1369803" y="807217"/>
                        <a:pt x="1349715" y="815299"/>
                      </a:cubicBezTo>
                      <a:cubicBezTo>
                        <a:pt x="1335399" y="821072"/>
                        <a:pt x="1331474" y="819917"/>
                        <a:pt x="1317158" y="819917"/>
                      </a:cubicBezTo>
                      <a:cubicBezTo>
                        <a:pt x="1317158" y="827306"/>
                        <a:pt x="1326163" y="845548"/>
                        <a:pt x="1330550" y="851321"/>
                      </a:cubicBezTo>
                      <a:cubicBezTo>
                        <a:pt x="1338170" y="861481"/>
                        <a:pt x="1335399" y="872795"/>
                        <a:pt x="1335861" y="885033"/>
                      </a:cubicBezTo>
                      <a:cubicBezTo>
                        <a:pt x="1336092" y="893808"/>
                        <a:pt x="1339324" y="904661"/>
                        <a:pt x="1327780" y="904661"/>
                      </a:cubicBezTo>
                      <a:cubicBezTo>
                        <a:pt x="1318775" y="904661"/>
                        <a:pt x="1306306" y="905353"/>
                        <a:pt x="1298225" y="901197"/>
                      </a:cubicBezTo>
                      <a:cubicBezTo>
                        <a:pt x="1279522" y="891730"/>
                        <a:pt x="1282062" y="892653"/>
                        <a:pt x="1263128" y="900735"/>
                      </a:cubicBezTo>
                      <a:lnTo>
                        <a:pt x="1263128" y="900735"/>
                      </a:lnTo>
                      <a:cubicBezTo>
                        <a:pt x="1250891" y="903044"/>
                        <a:pt x="1245811" y="905584"/>
                        <a:pt x="1235421" y="912281"/>
                      </a:cubicBezTo>
                      <a:cubicBezTo>
                        <a:pt x="1225723" y="918515"/>
                        <a:pt x="1214409" y="929368"/>
                        <a:pt x="1201479" y="923595"/>
                      </a:cubicBezTo>
                      <a:cubicBezTo>
                        <a:pt x="1195706" y="921055"/>
                        <a:pt x="1184392" y="916206"/>
                        <a:pt x="1180467" y="911588"/>
                      </a:cubicBezTo>
                      <a:cubicBezTo>
                        <a:pt x="1177004" y="907663"/>
                        <a:pt x="1164073" y="893808"/>
                        <a:pt x="1159224" y="894963"/>
                      </a:cubicBezTo>
                      <a:cubicBezTo>
                        <a:pt x="1158070" y="904892"/>
                        <a:pt x="1155992" y="921979"/>
                        <a:pt x="1151836" y="930984"/>
                      </a:cubicBezTo>
                      <a:cubicBezTo>
                        <a:pt x="1144678" y="943223"/>
                        <a:pt x="1132209" y="951304"/>
                        <a:pt x="1123435" y="962157"/>
                      </a:cubicBezTo>
                      <a:cubicBezTo>
                        <a:pt x="1115585" y="972086"/>
                        <a:pt x="1113045" y="984555"/>
                        <a:pt x="1100115" y="990559"/>
                      </a:cubicBezTo>
                      <a:cubicBezTo>
                        <a:pt x="1077256" y="1001181"/>
                        <a:pt x="1106118" y="1045284"/>
                        <a:pt x="1082336" y="1064681"/>
                      </a:cubicBezTo>
                      <a:cubicBezTo>
                        <a:pt x="1068944" y="1075533"/>
                        <a:pt x="1069405" y="1092621"/>
                        <a:pt x="1060400" y="1104628"/>
                      </a:cubicBezTo>
                      <a:cubicBezTo>
                        <a:pt x="1056706" y="1109477"/>
                        <a:pt x="1040543" y="1113633"/>
                        <a:pt x="1040543" y="1114788"/>
                      </a:cubicBezTo>
                      <a:cubicBezTo>
                        <a:pt x="1040543" y="1123793"/>
                        <a:pt x="1049779" y="1134415"/>
                        <a:pt x="1055321" y="1140419"/>
                      </a:cubicBezTo>
                      <a:cubicBezTo>
                        <a:pt x="1062709" y="1148270"/>
                        <a:pt x="1044468" y="1158892"/>
                        <a:pt x="1038927" y="1161432"/>
                      </a:cubicBezTo>
                      <a:lnTo>
                        <a:pt x="1013990" y="1174363"/>
                      </a:lnTo>
                      <a:lnTo>
                        <a:pt x="1014221" y="1174593"/>
                      </a:lnTo>
                      <a:close/>
                    </a:path>
                  </a:pathLst>
                </a:custGeom>
                <a:solidFill>
                  <a:srgbClr val="87A4D9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4" name="Powys" descr="{&quot;Key&quot;:&quot;powys&quot;,&quot;Name&quot;:&quot;Powys&quot;,&quot;Value&quot;:0.487424476605311,&quot;Formula&quot;:&quot;0.487424476605311&quot;,&quot;Text&quot;:&quot;49%&quot;}">
                  <a:extLst>
                    <a:ext uri="{FF2B5EF4-FFF2-40B4-BE49-F238E27FC236}">
                      <a16:creationId xmlns:a16="http://schemas.microsoft.com/office/drawing/2014/main" id="{0C0FCE81-1946-823D-B091-98FCF3EAE318}"/>
                    </a:ext>
                  </a:extLst>
                </p:cNvPr>
                <p:cNvSpPr/>
                <p:nvPr/>
              </p:nvSpPr>
              <p:spPr>
                <a:xfrm>
                  <a:off x="2757261" y="2395184"/>
                  <a:ext cx="1740978" cy="3373046"/>
                </a:xfrm>
                <a:custGeom>
                  <a:avLst/>
                  <a:gdLst>
                    <a:gd name="connsiteX0" fmla="*/ 658288 w 1438825"/>
                    <a:gd name="connsiteY0" fmla="*/ 88005 h 2787643"/>
                    <a:gd name="connsiteX1" fmla="*/ 644204 w 1438825"/>
                    <a:gd name="connsiteY1" fmla="*/ 94470 h 2787643"/>
                    <a:gd name="connsiteX2" fmla="*/ 631735 w 1438825"/>
                    <a:gd name="connsiteY2" fmla="*/ 138343 h 2787643"/>
                    <a:gd name="connsiteX3" fmla="*/ 595022 w 1438825"/>
                    <a:gd name="connsiteY3" fmla="*/ 152429 h 2787643"/>
                    <a:gd name="connsiteX4" fmla="*/ 537529 w 1438825"/>
                    <a:gd name="connsiteY4" fmla="*/ 176905 h 2787643"/>
                    <a:gd name="connsiteX5" fmla="*/ 498276 w 1438825"/>
                    <a:gd name="connsiteY5" fmla="*/ 180369 h 2787643"/>
                    <a:gd name="connsiteX6" fmla="*/ 485346 w 1438825"/>
                    <a:gd name="connsiteY6" fmla="*/ 218007 h 2787643"/>
                    <a:gd name="connsiteX7" fmla="*/ 470569 w 1438825"/>
                    <a:gd name="connsiteY7" fmla="*/ 272040 h 2787643"/>
                    <a:gd name="connsiteX8" fmla="*/ 491119 w 1438825"/>
                    <a:gd name="connsiteY8" fmla="*/ 332538 h 2787643"/>
                    <a:gd name="connsiteX9" fmla="*/ 495967 w 1438825"/>
                    <a:gd name="connsiteY9" fmla="*/ 395576 h 2787643"/>
                    <a:gd name="connsiteX10" fmla="*/ 476803 w 1438825"/>
                    <a:gd name="connsiteY10" fmla="*/ 439218 h 2787643"/>
                    <a:gd name="connsiteX11" fmla="*/ 471261 w 1438825"/>
                    <a:gd name="connsiteY11" fmla="*/ 473161 h 2787643"/>
                    <a:gd name="connsiteX12" fmla="*/ 451404 w 1438825"/>
                    <a:gd name="connsiteY12" fmla="*/ 488170 h 2787643"/>
                    <a:gd name="connsiteX13" fmla="*/ 429469 w 1438825"/>
                    <a:gd name="connsiteY13" fmla="*/ 491172 h 2787643"/>
                    <a:gd name="connsiteX14" fmla="*/ 400607 w 1438825"/>
                    <a:gd name="connsiteY14" fmla="*/ 508952 h 2787643"/>
                    <a:gd name="connsiteX15" fmla="*/ 362509 w 1438825"/>
                    <a:gd name="connsiteY15" fmla="*/ 501332 h 2787643"/>
                    <a:gd name="connsiteX16" fmla="*/ 330414 w 1438825"/>
                    <a:gd name="connsiteY16" fmla="*/ 545205 h 2787643"/>
                    <a:gd name="connsiteX17" fmla="*/ 305708 w 1438825"/>
                    <a:gd name="connsiteY17" fmla="*/ 540587 h 2787643"/>
                    <a:gd name="connsiteX18" fmla="*/ 274306 w 1438825"/>
                    <a:gd name="connsiteY18" fmla="*/ 532505 h 2787643"/>
                    <a:gd name="connsiteX19" fmla="*/ 244520 w 1438825"/>
                    <a:gd name="connsiteY19" fmla="*/ 558136 h 2787643"/>
                    <a:gd name="connsiteX20" fmla="*/ 208500 w 1438825"/>
                    <a:gd name="connsiteY20" fmla="*/ 559060 h 2787643"/>
                    <a:gd name="connsiteX21" fmla="*/ 164399 w 1438825"/>
                    <a:gd name="connsiteY21" fmla="*/ 552825 h 2787643"/>
                    <a:gd name="connsiteX22" fmla="*/ 127917 w 1438825"/>
                    <a:gd name="connsiteY22" fmla="*/ 634798 h 2787643"/>
                    <a:gd name="connsiteX23" fmla="*/ 121914 w 1438825"/>
                    <a:gd name="connsiteY23" fmla="*/ 663431 h 2787643"/>
                    <a:gd name="connsiteX24" fmla="*/ 118912 w 1438825"/>
                    <a:gd name="connsiteY24" fmla="*/ 712383 h 2787643"/>
                    <a:gd name="connsiteX25" fmla="*/ 117296 w 1438825"/>
                    <a:gd name="connsiteY25" fmla="*/ 724852 h 2787643"/>
                    <a:gd name="connsiteX26" fmla="*/ 94206 w 1438825"/>
                    <a:gd name="connsiteY26" fmla="*/ 743325 h 2787643"/>
                    <a:gd name="connsiteX27" fmla="*/ 82661 w 1438825"/>
                    <a:gd name="connsiteY27" fmla="*/ 748636 h 2787643"/>
                    <a:gd name="connsiteX28" fmla="*/ 67191 w 1438825"/>
                    <a:gd name="connsiteY28" fmla="*/ 774267 h 2787643"/>
                    <a:gd name="connsiteX29" fmla="*/ 27015 w 1438825"/>
                    <a:gd name="connsiteY29" fmla="*/ 785812 h 2787643"/>
                    <a:gd name="connsiteX30" fmla="*/ 0 w 1438825"/>
                    <a:gd name="connsiteY30" fmla="*/ 816523 h 2787643"/>
                    <a:gd name="connsiteX31" fmla="*/ 3925 w 1438825"/>
                    <a:gd name="connsiteY31" fmla="*/ 830609 h 2787643"/>
                    <a:gd name="connsiteX32" fmla="*/ 3925 w 1438825"/>
                    <a:gd name="connsiteY32" fmla="*/ 830609 h 2787643"/>
                    <a:gd name="connsiteX33" fmla="*/ 124915 w 1438825"/>
                    <a:gd name="connsiteY33" fmla="*/ 841692 h 2787643"/>
                    <a:gd name="connsiteX34" fmla="*/ 127455 w 1438825"/>
                    <a:gd name="connsiteY34" fmla="*/ 937289 h 2787643"/>
                    <a:gd name="connsiteX35" fmla="*/ 138769 w 1438825"/>
                    <a:gd name="connsiteY35" fmla="*/ 972156 h 2787643"/>
                    <a:gd name="connsiteX36" fmla="*/ 161166 w 1438825"/>
                    <a:gd name="connsiteY36" fmla="*/ 1012565 h 2787643"/>
                    <a:gd name="connsiteX37" fmla="*/ 193261 w 1438825"/>
                    <a:gd name="connsiteY37" fmla="*/ 1005638 h 2787643"/>
                    <a:gd name="connsiteX38" fmla="*/ 222816 w 1438825"/>
                    <a:gd name="connsiteY38" fmla="*/ 996863 h 2787643"/>
                    <a:gd name="connsiteX39" fmla="*/ 289545 w 1438825"/>
                    <a:gd name="connsiteY39" fmla="*/ 957840 h 2787643"/>
                    <a:gd name="connsiteX40" fmla="*/ 282618 w 1438825"/>
                    <a:gd name="connsiteY40" fmla="*/ 980007 h 2787643"/>
                    <a:gd name="connsiteX41" fmla="*/ 269226 w 1438825"/>
                    <a:gd name="connsiteY41" fmla="*/ 1032654 h 2787643"/>
                    <a:gd name="connsiteX42" fmla="*/ 238979 w 1438825"/>
                    <a:gd name="connsiteY42" fmla="*/ 1049741 h 2787643"/>
                    <a:gd name="connsiteX43" fmla="*/ 238979 w 1438825"/>
                    <a:gd name="connsiteY43" fmla="*/ 1079298 h 2787643"/>
                    <a:gd name="connsiteX44" fmla="*/ 284235 w 1438825"/>
                    <a:gd name="connsiteY44" fmla="*/ 1146723 h 2787643"/>
                    <a:gd name="connsiteX45" fmla="*/ 299012 w 1438825"/>
                    <a:gd name="connsiteY45" fmla="*/ 1172123 h 2787643"/>
                    <a:gd name="connsiteX46" fmla="*/ 316098 w 1438825"/>
                    <a:gd name="connsiteY46" fmla="*/ 1188518 h 2787643"/>
                    <a:gd name="connsiteX47" fmla="*/ 347039 w 1438825"/>
                    <a:gd name="connsiteY47" fmla="*/ 1294274 h 2787643"/>
                    <a:gd name="connsiteX48" fmla="*/ 386291 w 1438825"/>
                    <a:gd name="connsiteY48" fmla="*/ 1319905 h 2787643"/>
                    <a:gd name="connsiteX49" fmla="*/ 373130 w 1438825"/>
                    <a:gd name="connsiteY49" fmla="*/ 1351078 h 2787643"/>
                    <a:gd name="connsiteX50" fmla="*/ 329952 w 1438825"/>
                    <a:gd name="connsiteY50" fmla="*/ 1355927 h 2787643"/>
                    <a:gd name="connsiteX51" fmla="*/ 291162 w 1438825"/>
                    <a:gd name="connsiteY51" fmla="*/ 1391718 h 2787643"/>
                    <a:gd name="connsiteX52" fmla="*/ 283080 w 1438825"/>
                    <a:gd name="connsiteY52" fmla="*/ 1424969 h 2787643"/>
                    <a:gd name="connsiteX53" fmla="*/ 287929 w 1438825"/>
                    <a:gd name="connsiteY53" fmla="*/ 1454756 h 2787643"/>
                    <a:gd name="connsiteX54" fmla="*/ 313789 w 1438825"/>
                    <a:gd name="connsiteY54" fmla="*/ 1502554 h 2787643"/>
                    <a:gd name="connsiteX55" fmla="*/ 321409 w 1438825"/>
                    <a:gd name="connsiteY55" fmla="*/ 1523336 h 2787643"/>
                    <a:gd name="connsiteX56" fmla="*/ 281233 w 1438825"/>
                    <a:gd name="connsiteY56" fmla="*/ 1533958 h 2787643"/>
                    <a:gd name="connsiteX57" fmla="*/ 269919 w 1438825"/>
                    <a:gd name="connsiteY57" fmla="*/ 1553585 h 2787643"/>
                    <a:gd name="connsiteX58" fmla="*/ 265070 w 1438825"/>
                    <a:gd name="connsiteY58" fmla="*/ 1579678 h 2787643"/>
                    <a:gd name="connsiteX59" fmla="*/ 272459 w 1438825"/>
                    <a:gd name="connsiteY59" fmla="*/ 1599074 h 2787643"/>
                    <a:gd name="connsiteX60" fmla="*/ 268534 w 1438825"/>
                    <a:gd name="connsiteY60" fmla="*/ 1734618 h 2787643"/>
                    <a:gd name="connsiteX61" fmla="*/ 262992 w 1438825"/>
                    <a:gd name="connsiteY61" fmla="*/ 1784032 h 2787643"/>
                    <a:gd name="connsiteX62" fmla="*/ 269688 w 1438825"/>
                    <a:gd name="connsiteY62" fmla="*/ 1850534 h 2787643"/>
                    <a:gd name="connsiteX63" fmla="*/ 264147 w 1438825"/>
                    <a:gd name="connsiteY63" fmla="*/ 1876165 h 2787643"/>
                    <a:gd name="connsiteX64" fmla="*/ 264147 w 1438825"/>
                    <a:gd name="connsiteY64" fmla="*/ 1876165 h 2787643"/>
                    <a:gd name="connsiteX65" fmla="*/ 289083 w 1438825"/>
                    <a:gd name="connsiteY65" fmla="*/ 1894638 h 2787643"/>
                    <a:gd name="connsiteX66" fmla="*/ 314251 w 1438825"/>
                    <a:gd name="connsiteY66" fmla="*/ 1922116 h 2787643"/>
                    <a:gd name="connsiteX67" fmla="*/ 300167 w 1438825"/>
                    <a:gd name="connsiteY67" fmla="*/ 1945438 h 2787643"/>
                    <a:gd name="connsiteX68" fmla="*/ 305015 w 1438825"/>
                    <a:gd name="connsiteY68" fmla="*/ 1968298 h 2787643"/>
                    <a:gd name="connsiteX69" fmla="*/ 345422 w 1438825"/>
                    <a:gd name="connsiteY69" fmla="*/ 1992774 h 2787643"/>
                    <a:gd name="connsiteX70" fmla="*/ 385599 w 1438825"/>
                    <a:gd name="connsiteY70" fmla="*/ 2002703 h 2787643"/>
                    <a:gd name="connsiteX71" fmla="*/ 385829 w 1438825"/>
                    <a:gd name="connsiteY71" fmla="*/ 2002934 h 2787643"/>
                    <a:gd name="connsiteX72" fmla="*/ 368743 w 1438825"/>
                    <a:gd name="connsiteY72" fmla="*/ 2032029 h 2787643"/>
                    <a:gd name="connsiteX73" fmla="*/ 388369 w 1438825"/>
                    <a:gd name="connsiteY73" fmla="*/ 2053503 h 2787643"/>
                    <a:gd name="connsiteX74" fmla="*/ 398298 w 1438825"/>
                    <a:gd name="connsiteY74" fmla="*/ 2072438 h 2787643"/>
                    <a:gd name="connsiteX75" fmla="*/ 414923 w 1438825"/>
                    <a:gd name="connsiteY75" fmla="*/ 2093220 h 2787643"/>
                    <a:gd name="connsiteX76" fmla="*/ 396451 w 1438825"/>
                    <a:gd name="connsiteY76" fmla="*/ 2117234 h 2787643"/>
                    <a:gd name="connsiteX77" fmla="*/ 378210 w 1438825"/>
                    <a:gd name="connsiteY77" fmla="*/ 2138016 h 2787643"/>
                    <a:gd name="connsiteX78" fmla="*/ 360200 w 1438825"/>
                    <a:gd name="connsiteY78" fmla="*/ 2195743 h 2787643"/>
                    <a:gd name="connsiteX79" fmla="*/ 347731 w 1438825"/>
                    <a:gd name="connsiteY79" fmla="*/ 2216294 h 2787643"/>
                    <a:gd name="connsiteX80" fmla="*/ 343806 w 1438825"/>
                    <a:gd name="connsiteY80" fmla="*/ 2241002 h 2787643"/>
                    <a:gd name="connsiteX81" fmla="*/ 330645 w 1438825"/>
                    <a:gd name="connsiteY81" fmla="*/ 2280718 h 2787643"/>
                    <a:gd name="connsiteX82" fmla="*/ 314020 w 1438825"/>
                    <a:gd name="connsiteY82" fmla="*/ 2315354 h 2787643"/>
                    <a:gd name="connsiteX83" fmla="*/ 309864 w 1438825"/>
                    <a:gd name="connsiteY83" fmla="*/ 2358072 h 2787643"/>
                    <a:gd name="connsiteX84" fmla="*/ 299705 w 1438825"/>
                    <a:gd name="connsiteY84" fmla="*/ 2385551 h 2787643"/>
                    <a:gd name="connsiteX85" fmla="*/ 311711 w 1438825"/>
                    <a:gd name="connsiteY85" fmla="*/ 2420649 h 2787643"/>
                    <a:gd name="connsiteX86" fmla="*/ 316560 w 1438825"/>
                    <a:gd name="connsiteY86" fmla="*/ 2453900 h 2787643"/>
                    <a:gd name="connsiteX87" fmla="*/ 291854 w 1438825"/>
                    <a:gd name="connsiteY87" fmla="*/ 2501467 h 2787643"/>
                    <a:gd name="connsiteX88" fmla="*/ 234361 w 1438825"/>
                    <a:gd name="connsiteY88" fmla="*/ 2552498 h 2787643"/>
                    <a:gd name="connsiteX89" fmla="*/ 220507 w 1438825"/>
                    <a:gd name="connsiteY89" fmla="*/ 2586211 h 2787643"/>
                    <a:gd name="connsiteX90" fmla="*/ 216813 w 1438825"/>
                    <a:gd name="connsiteY90" fmla="*/ 2616922 h 2787643"/>
                    <a:gd name="connsiteX91" fmla="*/ 196955 w 1438825"/>
                    <a:gd name="connsiteY91" fmla="*/ 2653867 h 2787643"/>
                    <a:gd name="connsiteX92" fmla="*/ 173404 w 1438825"/>
                    <a:gd name="connsiteY92" fmla="*/ 2691043 h 2787643"/>
                    <a:gd name="connsiteX93" fmla="*/ 173404 w 1438825"/>
                    <a:gd name="connsiteY93" fmla="*/ 2691043 h 2787643"/>
                    <a:gd name="connsiteX94" fmla="*/ 206191 w 1438825"/>
                    <a:gd name="connsiteY94" fmla="*/ 2723371 h 2787643"/>
                    <a:gd name="connsiteX95" fmla="*/ 234361 w 1438825"/>
                    <a:gd name="connsiteY95" fmla="*/ 2777634 h 2787643"/>
                    <a:gd name="connsiteX96" fmla="*/ 281233 w 1438825"/>
                    <a:gd name="connsiteY96" fmla="*/ 2771169 h 2787643"/>
                    <a:gd name="connsiteX97" fmla="*/ 308479 w 1438825"/>
                    <a:gd name="connsiteY97" fmla="*/ 2729605 h 2787643"/>
                    <a:gd name="connsiteX98" fmla="*/ 385599 w 1438825"/>
                    <a:gd name="connsiteY98" fmla="*/ 2705591 h 2787643"/>
                    <a:gd name="connsiteX99" fmla="*/ 456022 w 1438825"/>
                    <a:gd name="connsiteY99" fmla="*/ 2733069 h 2787643"/>
                    <a:gd name="connsiteX100" fmla="*/ 481190 w 1438825"/>
                    <a:gd name="connsiteY100" fmla="*/ 2735378 h 2787643"/>
                    <a:gd name="connsiteX101" fmla="*/ 489502 w 1438825"/>
                    <a:gd name="connsiteY101" fmla="*/ 2741612 h 2787643"/>
                    <a:gd name="connsiteX102" fmla="*/ 490888 w 1438825"/>
                    <a:gd name="connsiteY102" fmla="*/ 2751542 h 2787643"/>
                    <a:gd name="connsiteX103" fmla="*/ 495044 w 1438825"/>
                    <a:gd name="connsiteY103" fmla="*/ 2764472 h 2787643"/>
                    <a:gd name="connsiteX104" fmla="*/ 498969 w 1438825"/>
                    <a:gd name="connsiteY104" fmla="*/ 2779712 h 2787643"/>
                    <a:gd name="connsiteX105" fmla="*/ 498969 w 1438825"/>
                    <a:gd name="connsiteY105" fmla="*/ 2779712 h 2787643"/>
                    <a:gd name="connsiteX106" fmla="*/ 539607 w 1438825"/>
                    <a:gd name="connsiteY106" fmla="*/ 2736763 h 2787643"/>
                    <a:gd name="connsiteX107" fmla="*/ 565468 w 1438825"/>
                    <a:gd name="connsiteY107" fmla="*/ 2724294 h 2787643"/>
                    <a:gd name="connsiteX108" fmla="*/ 578860 w 1438825"/>
                    <a:gd name="connsiteY108" fmla="*/ 2715058 h 2787643"/>
                    <a:gd name="connsiteX109" fmla="*/ 611185 w 1438825"/>
                    <a:gd name="connsiteY109" fmla="*/ 2687580 h 2787643"/>
                    <a:gd name="connsiteX110" fmla="*/ 650207 w 1438825"/>
                    <a:gd name="connsiteY110" fmla="*/ 2656407 h 2787643"/>
                    <a:gd name="connsiteX111" fmla="*/ 674451 w 1438825"/>
                    <a:gd name="connsiteY111" fmla="*/ 2634240 h 2787643"/>
                    <a:gd name="connsiteX112" fmla="*/ 696386 w 1438825"/>
                    <a:gd name="connsiteY112" fmla="*/ 2601912 h 2787643"/>
                    <a:gd name="connsiteX113" fmla="*/ 717167 w 1438825"/>
                    <a:gd name="connsiteY113" fmla="*/ 2626851 h 2787643"/>
                    <a:gd name="connsiteX114" fmla="*/ 717167 w 1438825"/>
                    <a:gd name="connsiteY114" fmla="*/ 2626851 h 2787643"/>
                    <a:gd name="connsiteX115" fmla="*/ 744875 w 1438825"/>
                    <a:gd name="connsiteY115" fmla="*/ 2605145 h 2787643"/>
                    <a:gd name="connsiteX116" fmla="*/ 756189 w 1438825"/>
                    <a:gd name="connsiteY116" fmla="*/ 2585518 h 2787643"/>
                    <a:gd name="connsiteX117" fmla="*/ 773968 w 1438825"/>
                    <a:gd name="connsiteY117" fmla="*/ 2600527 h 2787643"/>
                    <a:gd name="connsiteX118" fmla="*/ 782280 w 1438825"/>
                    <a:gd name="connsiteY118" fmla="*/ 2631007 h 2787643"/>
                    <a:gd name="connsiteX119" fmla="*/ 839774 w 1438825"/>
                    <a:gd name="connsiteY119" fmla="*/ 2661718 h 2787643"/>
                    <a:gd name="connsiteX120" fmla="*/ 877872 w 1438825"/>
                    <a:gd name="connsiteY120" fmla="*/ 2692429 h 2787643"/>
                    <a:gd name="connsiteX121" fmla="*/ 889186 w 1438825"/>
                    <a:gd name="connsiteY121" fmla="*/ 2692660 h 2787643"/>
                    <a:gd name="connsiteX122" fmla="*/ 889186 w 1438825"/>
                    <a:gd name="connsiteY122" fmla="*/ 2692660 h 2787643"/>
                    <a:gd name="connsiteX123" fmla="*/ 920819 w 1438825"/>
                    <a:gd name="connsiteY123" fmla="*/ 2674418 h 2787643"/>
                    <a:gd name="connsiteX124" fmla="*/ 920819 w 1438825"/>
                    <a:gd name="connsiteY124" fmla="*/ 2674418 h 2787643"/>
                    <a:gd name="connsiteX125" fmla="*/ 942754 w 1438825"/>
                    <a:gd name="connsiteY125" fmla="*/ 2629391 h 2787643"/>
                    <a:gd name="connsiteX126" fmla="*/ 970462 w 1438825"/>
                    <a:gd name="connsiteY126" fmla="*/ 2614382 h 2787643"/>
                    <a:gd name="connsiteX127" fmla="*/ 1054046 w 1438825"/>
                    <a:gd name="connsiteY127" fmla="*/ 2642783 h 2787643"/>
                    <a:gd name="connsiteX128" fmla="*/ 1135091 w 1438825"/>
                    <a:gd name="connsiteY128" fmla="*/ 2630776 h 2787643"/>
                    <a:gd name="connsiteX129" fmla="*/ 1153332 w 1438825"/>
                    <a:gd name="connsiteY129" fmla="*/ 2628467 h 2787643"/>
                    <a:gd name="connsiteX130" fmla="*/ 1153332 w 1438825"/>
                    <a:gd name="connsiteY130" fmla="*/ 2628467 h 2787643"/>
                    <a:gd name="connsiteX131" fmla="*/ 1203899 w 1438825"/>
                    <a:gd name="connsiteY131" fmla="*/ 2575820 h 2787643"/>
                    <a:gd name="connsiteX132" fmla="*/ 1225834 w 1438825"/>
                    <a:gd name="connsiteY132" fmla="*/ 2588520 h 2787643"/>
                    <a:gd name="connsiteX133" fmla="*/ 1246153 w 1438825"/>
                    <a:gd name="connsiteY133" fmla="*/ 2552729 h 2787643"/>
                    <a:gd name="connsiteX134" fmla="*/ 1277324 w 1438825"/>
                    <a:gd name="connsiteY134" fmla="*/ 2512782 h 2787643"/>
                    <a:gd name="connsiteX135" fmla="*/ 1269474 w 1438825"/>
                    <a:gd name="connsiteY135" fmla="*/ 2482763 h 2787643"/>
                    <a:gd name="connsiteX136" fmla="*/ 1317038 w 1438825"/>
                    <a:gd name="connsiteY136" fmla="*/ 2457363 h 2787643"/>
                    <a:gd name="connsiteX137" fmla="*/ 1302492 w 1438825"/>
                    <a:gd name="connsiteY137" fmla="*/ 2399636 h 2787643"/>
                    <a:gd name="connsiteX138" fmla="*/ 1256774 w 1438825"/>
                    <a:gd name="connsiteY138" fmla="*/ 2348143 h 2787643"/>
                    <a:gd name="connsiteX139" fmla="*/ 1251695 w 1438825"/>
                    <a:gd name="connsiteY139" fmla="*/ 2310967 h 2787643"/>
                    <a:gd name="connsiteX140" fmla="*/ 1238764 w 1438825"/>
                    <a:gd name="connsiteY140" fmla="*/ 2265940 h 2787643"/>
                    <a:gd name="connsiteX141" fmla="*/ 1246846 w 1438825"/>
                    <a:gd name="connsiteY141" fmla="*/ 2253009 h 2787643"/>
                    <a:gd name="connsiteX142" fmla="*/ 1268088 w 1438825"/>
                    <a:gd name="connsiteY142" fmla="*/ 2230380 h 2787643"/>
                    <a:gd name="connsiteX143" fmla="*/ 1268088 w 1438825"/>
                    <a:gd name="connsiteY143" fmla="*/ 2230380 h 2787643"/>
                    <a:gd name="connsiteX144" fmla="*/ 1255158 w 1438825"/>
                    <a:gd name="connsiteY144" fmla="*/ 2213292 h 2787643"/>
                    <a:gd name="connsiteX145" fmla="*/ 1244537 w 1438825"/>
                    <a:gd name="connsiteY145" fmla="*/ 2176116 h 2787643"/>
                    <a:gd name="connsiteX146" fmla="*/ 1237841 w 1438825"/>
                    <a:gd name="connsiteY146" fmla="*/ 2140556 h 2787643"/>
                    <a:gd name="connsiteX147" fmla="*/ 1247077 w 1438825"/>
                    <a:gd name="connsiteY147" fmla="*/ 2109383 h 2787643"/>
                    <a:gd name="connsiteX148" fmla="*/ 1216367 w 1438825"/>
                    <a:gd name="connsiteY148" fmla="*/ 2051887 h 2787643"/>
                    <a:gd name="connsiteX149" fmla="*/ 1188890 w 1438825"/>
                    <a:gd name="connsiteY149" fmla="*/ 2014711 h 2787643"/>
                    <a:gd name="connsiteX150" fmla="*/ 1193277 w 1438825"/>
                    <a:gd name="connsiteY150" fmla="*/ 1959754 h 2787643"/>
                    <a:gd name="connsiteX151" fmla="*/ 1215444 w 1438825"/>
                    <a:gd name="connsiteY151" fmla="*/ 1910571 h 2787643"/>
                    <a:gd name="connsiteX152" fmla="*/ 1170188 w 1438825"/>
                    <a:gd name="connsiteY152" fmla="*/ 1873163 h 2787643"/>
                    <a:gd name="connsiteX153" fmla="*/ 1210364 w 1438825"/>
                    <a:gd name="connsiteY153" fmla="*/ 1857461 h 2787643"/>
                    <a:gd name="connsiteX154" fmla="*/ 1251925 w 1438825"/>
                    <a:gd name="connsiteY154" fmla="*/ 1829060 h 2787643"/>
                    <a:gd name="connsiteX155" fmla="*/ 1205515 w 1438825"/>
                    <a:gd name="connsiteY155" fmla="*/ 1811280 h 2787643"/>
                    <a:gd name="connsiteX156" fmla="*/ 1214520 w 1438825"/>
                    <a:gd name="connsiteY156" fmla="*/ 1774334 h 2787643"/>
                    <a:gd name="connsiteX157" fmla="*/ 1226527 w 1438825"/>
                    <a:gd name="connsiteY157" fmla="*/ 1735541 h 2787643"/>
                    <a:gd name="connsiteX158" fmla="*/ 1263701 w 1438825"/>
                    <a:gd name="connsiteY158" fmla="*/ 1660496 h 2787643"/>
                    <a:gd name="connsiteX159" fmla="*/ 1298567 w 1438825"/>
                    <a:gd name="connsiteY159" fmla="*/ 1619163 h 2787643"/>
                    <a:gd name="connsiteX160" fmla="*/ 1295565 w 1438825"/>
                    <a:gd name="connsiteY160" fmla="*/ 1591223 h 2787643"/>
                    <a:gd name="connsiteX161" fmla="*/ 1317962 w 1438825"/>
                    <a:gd name="connsiteY161" fmla="*/ 1584989 h 2787643"/>
                    <a:gd name="connsiteX162" fmla="*/ 1390233 w 1438825"/>
                    <a:gd name="connsiteY162" fmla="*/ 1563052 h 2787643"/>
                    <a:gd name="connsiteX163" fmla="*/ 1428331 w 1438825"/>
                    <a:gd name="connsiteY163" fmla="*/ 1556587 h 2787643"/>
                    <a:gd name="connsiteX164" fmla="*/ 1438721 w 1438825"/>
                    <a:gd name="connsiteY164" fmla="*/ 1546658 h 2787643"/>
                    <a:gd name="connsiteX165" fmla="*/ 1430640 w 1438825"/>
                    <a:gd name="connsiteY165" fmla="*/ 1544580 h 2787643"/>
                    <a:gd name="connsiteX166" fmla="*/ 1418633 w 1438825"/>
                    <a:gd name="connsiteY166" fmla="*/ 1542271 h 2787643"/>
                    <a:gd name="connsiteX167" fmla="*/ 1392773 w 1438825"/>
                    <a:gd name="connsiteY167" fmla="*/ 1541116 h 2787643"/>
                    <a:gd name="connsiteX168" fmla="*/ 1352828 w 1438825"/>
                    <a:gd name="connsiteY168" fmla="*/ 1508096 h 2787643"/>
                    <a:gd name="connsiteX169" fmla="*/ 1369452 w 1438825"/>
                    <a:gd name="connsiteY169" fmla="*/ 1468149 h 2787643"/>
                    <a:gd name="connsiteX170" fmla="*/ 1367143 w 1438825"/>
                    <a:gd name="connsiteY170" fmla="*/ 1426816 h 2787643"/>
                    <a:gd name="connsiteX171" fmla="*/ 1431333 w 1438825"/>
                    <a:gd name="connsiteY171" fmla="*/ 1367703 h 2787643"/>
                    <a:gd name="connsiteX172" fmla="*/ 1391387 w 1438825"/>
                    <a:gd name="connsiteY172" fmla="*/ 1344843 h 2787643"/>
                    <a:gd name="connsiteX173" fmla="*/ 1359985 w 1438825"/>
                    <a:gd name="connsiteY173" fmla="*/ 1347845 h 2787643"/>
                    <a:gd name="connsiteX174" fmla="*/ 1298567 w 1438825"/>
                    <a:gd name="connsiteY174" fmla="*/ 1366780 h 2787643"/>
                    <a:gd name="connsiteX175" fmla="*/ 1254234 w 1438825"/>
                    <a:gd name="connsiteY175" fmla="*/ 1334683 h 2787643"/>
                    <a:gd name="connsiteX176" fmla="*/ 1171111 w 1438825"/>
                    <a:gd name="connsiteY176" fmla="*/ 1262178 h 2787643"/>
                    <a:gd name="connsiteX177" fmla="*/ 1139940 w 1438825"/>
                    <a:gd name="connsiteY177" fmla="*/ 1246938 h 2787643"/>
                    <a:gd name="connsiteX178" fmla="*/ 1121468 w 1438825"/>
                    <a:gd name="connsiteY178" fmla="*/ 1218998 h 2787643"/>
                    <a:gd name="connsiteX179" fmla="*/ 1039962 w 1438825"/>
                    <a:gd name="connsiteY179" fmla="*/ 1145569 h 2787643"/>
                    <a:gd name="connsiteX180" fmla="*/ 1076443 w 1438825"/>
                    <a:gd name="connsiteY180" fmla="*/ 1055514 h 2787643"/>
                    <a:gd name="connsiteX181" fmla="*/ 1095146 w 1438825"/>
                    <a:gd name="connsiteY181" fmla="*/ 1052051 h 2787643"/>
                    <a:gd name="connsiteX182" fmla="*/ 1161414 w 1438825"/>
                    <a:gd name="connsiteY182" fmla="*/ 1013720 h 2787643"/>
                    <a:gd name="connsiteX183" fmla="*/ 1220062 w 1438825"/>
                    <a:gd name="connsiteY183" fmla="*/ 1000327 h 2787643"/>
                    <a:gd name="connsiteX184" fmla="*/ 1283558 w 1438825"/>
                    <a:gd name="connsiteY184" fmla="*/ 994323 h 2787643"/>
                    <a:gd name="connsiteX185" fmla="*/ 1330430 w 1438825"/>
                    <a:gd name="connsiteY185" fmla="*/ 929900 h 2787643"/>
                    <a:gd name="connsiteX186" fmla="*/ 1377995 w 1438825"/>
                    <a:gd name="connsiteY186" fmla="*/ 946525 h 2787643"/>
                    <a:gd name="connsiteX187" fmla="*/ 1370376 w 1438825"/>
                    <a:gd name="connsiteY187" fmla="*/ 894109 h 2787643"/>
                    <a:gd name="connsiteX188" fmla="*/ 1373147 w 1438825"/>
                    <a:gd name="connsiteY188" fmla="*/ 840538 h 2787643"/>
                    <a:gd name="connsiteX189" fmla="*/ 1344515 w 1438825"/>
                    <a:gd name="connsiteY189" fmla="*/ 802207 h 2787643"/>
                    <a:gd name="connsiteX190" fmla="*/ 1293025 w 1438825"/>
                    <a:gd name="connsiteY190" fmla="*/ 846080 h 2787643"/>
                    <a:gd name="connsiteX191" fmla="*/ 1245229 w 1438825"/>
                    <a:gd name="connsiteY191" fmla="*/ 889491 h 2787643"/>
                    <a:gd name="connsiteX192" fmla="*/ 1217753 w 1438825"/>
                    <a:gd name="connsiteY192" fmla="*/ 909118 h 2787643"/>
                    <a:gd name="connsiteX193" fmla="*/ 1193047 w 1438825"/>
                    <a:gd name="connsiteY193" fmla="*/ 898496 h 2787643"/>
                    <a:gd name="connsiteX194" fmla="*/ 1193277 w 1438825"/>
                    <a:gd name="connsiteY194" fmla="*/ 897341 h 2787643"/>
                    <a:gd name="connsiteX195" fmla="*/ 1200897 w 1438825"/>
                    <a:gd name="connsiteY195" fmla="*/ 882101 h 2787643"/>
                    <a:gd name="connsiteX196" fmla="*/ 1179885 w 1438825"/>
                    <a:gd name="connsiteY196" fmla="*/ 814907 h 2787643"/>
                    <a:gd name="connsiteX197" fmla="*/ 1173189 w 1438825"/>
                    <a:gd name="connsiteY197" fmla="*/ 790892 h 2787643"/>
                    <a:gd name="connsiteX198" fmla="*/ 1189814 w 1438825"/>
                    <a:gd name="connsiteY198" fmla="*/ 778885 h 2787643"/>
                    <a:gd name="connsiteX199" fmla="*/ 1229067 w 1438825"/>
                    <a:gd name="connsiteY199" fmla="*/ 759720 h 2787643"/>
                    <a:gd name="connsiteX200" fmla="*/ 1237148 w 1438825"/>
                    <a:gd name="connsiteY200" fmla="*/ 735012 h 2787643"/>
                    <a:gd name="connsiteX201" fmla="*/ 1259314 w 1438825"/>
                    <a:gd name="connsiteY201" fmla="*/ 689061 h 2787643"/>
                    <a:gd name="connsiteX202" fmla="*/ 1257236 w 1438825"/>
                    <a:gd name="connsiteY202" fmla="*/ 643803 h 2787643"/>
                    <a:gd name="connsiteX203" fmla="*/ 1275939 w 1438825"/>
                    <a:gd name="connsiteY203" fmla="*/ 632027 h 2787643"/>
                    <a:gd name="connsiteX204" fmla="*/ 1303185 w 1438825"/>
                    <a:gd name="connsiteY204" fmla="*/ 605934 h 2787643"/>
                    <a:gd name="connsiteX205" fmla="*/ 1311035 w 1438825"/>
                    <a:gd name="connsiteY205" fmla="*/ 551671 h 2787643"/>
                    <a:gd name="connsiteX206" fmla="*/ 1298567 w 1438825"/>
                    <a:gd name="connsiteY206" fmla="*/ 524192 h 2787643"/>
                    <a:gd name="connsiteX207" fmla="*/ 1335741 w 1438825"/>
                    <a:gd name="connsiteY207" fmla="*/ 483783 h 2787643"/>
                    <a:gd name="connsiteX208" fmla="*/ 1338743 w 1438825"/>
                    <a:gd name="connsiteY208" fmla="*/ 449840 h 2787643"/>
                    <a:gd name="connsiteX209" fmla="*/ 1408936 w 1438825"/>
                    <a:gd name="connsiteY209" fmla="*/ 450763 h 2787643"/>
                    <a:gd name="connsiteX210" fmla="*/ 1424637 w 1438825"/>
                    <a:gd name="connsiteY210" fmla="*/ 453765 h 2787643"/>
                    <a:gd name="connsiteX211" fmla="*/ 1408012 w 1438825"/>
                    <a:gd name="connsiteY211" fmla="*/ 427903 h 2787643"/>
                    <a:gd name="connsiteX212" fmla="*/ 1397853 w 1438825"/>
                    <a:gd name="connsiteY212" fmla="*/ 416127 h 2787643"/>
                    <a:gd name="connsiteX213" fmla="*/ 1382844 w 1438825"/>
                    <a:gd name="connsiteY213" fmla="*/ 409200 h 2787643"/>
                    <a:gd name="connsiteX214" fmla="*/ 1360216 w 1438825"/>
                    <a:gd name="connsiteY214" fmla="*/ 387725 h 2787643"/>
                    <a:gd name="connsiteX215" fmla="*/ 1345901 w 1438825"/>
                    <a:gd name="connsiteY215" fmla="*/ 383569 h 2787643"/>
                    <a:gd name="connsiteX216" fmla="*/ 1330430 w 1438825"/>
                    <a:gd name="connsiteY216" fmla="*/ 352627 h 2787643"/>
                    <a:gd name="connsiteX217" fmla="*/ 1252618 w 1438825"/>
                    <a:gd name="connsiteY217" fmla="*/ 330229 h 2787643"/>
                    <a:gd name="connsiteX218" fmla="*/ 1242228 w 1438825"/>
                    <a:gd name="connsiteY218" fmla="*/ 272040 h 2787643"/>
                    <a:gd name="connsiteX219" fmla="*/ 1195817 w 1438825"/>
                    <a:gd name="connsiteY219" fmla="*/ 288665 h 2787643"/>
                    <a:gd name="connsiteX220" fmla="*/ 1158181 w 1438825"/>
                    <a:gd name="connsiteY220" fmla="*/ 275503 h 2787643"/>
                    <a:gd name="connsiteX221" fmla="*/ 1142249 w 1438825"/>
                    <a:gd name="connsiteY221" fmla="*/ 259570 h 2787643"/>
                    <a:gd name="connsiteX222" fmla="*/ 1144558 w 1438825"/>
                    <a:gd name="connsiteY222" fmla="*/ 226089 h 2787643"/>
                    <a:gd name="connsiteX223" fmla="*/ 1135784 w 1438825"/>
                    <a:gd name="connsiteY223" fmla="*/ 201381 h 2787643"/>
                    <a:gd name="connsiteX224" fmla="*/ 1150561 w 1438825"/>
                    <a:gd name="connsiteY224" fmla="*/ 152429 h 2787643"/>
                    <a:gd name="connsiteX225" fmla="*/ 1149638 w 1438825"/>
                    <a:gd name="connsiteY225" fmla="*/ 124950 h 2787643"/>
                    <a:gd name="connsiteX226" fmla="*/ 1178269 w 1438825"/>
                    <a:gd name="connsiteY226" fmla="*/ 107863 h 2787643"/>
                    <a:gd name="connsiteX227" fmla="*/ 1178500 w 1438825"/>
                    <a:gd name="connsiteY227" fmla="*/ 87312 h 2787643"/>
                    <a:gd name="connsiteX228" fmla="*/ 1158874 w 1438825"/>
                    <a:gd name="connsiteY228" fmla="*/ 49212 h 2787643"/>
                    <a:gd name="connsiteX229" fmla="*/ 1170650 w 1438825"/>
                    <a:gd name="connsiteY229" fmla="*/ 32587 h 2787643"/>
                    <a:gd name="connsiteX230" fmla="*/ 1170650 w 1438825"/>
                    <a:gd name="connsiteY230" fmla="*/ 32587 h 2787643"/>
                    <a:gd name="connsiteX231" fmla="*/ 1141556 w 1438825"/>
                    <a:gd name="connsiteY231" fmla="*/ 13421 h 2787643"/>
                    <a:gd name="connsiteX232" fmla="*/ 1106922 w 1438825"/>
                    <a:gd name="connsiteY232" fmla="*/ 4416 h 2787643"/>
                    <a:gd name="connsiteX233" fmla="*/ 1063975 w 1438825"/>
                    <a:gd name="connsiteY233" fmla="*/ 17116 h 2787643"/>
                    <a:gd name="connsiteX234" fmla="*/ 1046889 w 1438825"/>
                    <a:gd name="connsiteY234" fmla="*/ 43670 h 2787643"/>
                    <a:gd name="connsiteX235" fmla="*/ 1000016 w 1438825"/>
                    <a:gd name="connsiteY235" fmla="*/ 76229 h 2787643"/>
                    <a:gd name="connsiteX236" fmla="*/ 949219 w 1438825"/>
                    <a:gd name="connsiteY236" fmla="*/ 72072 h 2787643"/>
                    <a:gd name="connsiteX237" fmla="*/ 925898 w 1438825"/>
                    <a:gd name="connsiteY237" fmla="*/ 50136 h 2787643"/>
                    <a:gd name="connsiteX238" fmla="*/ 874870 w 1438825"/>
                    <a:gd name="connsiteY238" fmla="*/ 28430 h 2787643"/>
                    <a:gd name="connsiteX239" fmla="*/ 810219 w 1438825"/>
                    <a:gd name="connsiteY239" fmla="*/ 20810 h 2787643"/>
                    <a:gd name="connsiteX240" fmla="*/ 810219 w 1438825"/>
                    <a:gd name="connsiteY240" fmla="*/ 20810 h 2787643"/>
                    <a:gd name="connsiteX241" fmla="*/ 805139 w 1438825"/>
                    <a:gd name="connsiteY241" fmla="*/ 38360 h 2787643"/>
                    <a:gd name="connsiteX242" fmla="*/ 744413 w 1438825"/>
                    <a:gd name="connsiteY242" fmla="*/ 78307 h 2787643"/>
                    <a:gd name="connsiteX243" fmla="*/ 657596 w 1438825"/>
                    <a:gd name="connsiteY243" fmla="*/ 88236 h 2787643"/>
                    <a:gd name="connsiteX244" fmla="*/ 657596 w 1438825"/>
                    <a:gd name="connsiteY244" fmla="*/ 88236 h 2787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</a:cxnLst>
                  <a:rect l="l" t="t" r="r" b="b"/>
                  <a:pathLst>
                    <a:path w="1438825" h="2787643">
                      <a:moveTo>
                        <a:pt x="658288" y="88005"/>
                      </a:moveTo>
                      <a:lnTo>
                        <a:pt x="644204" y="94470"/>
                      </a:lnTo>
                      <a:cubicBezTo>
                        <a:pt x="643511" y="103014"/>
                        <a:pt x="636815" y="131647"/>
                        <a:pt x="631735" y="138343"/>
                      </a:cubicBezTo>
                      <a:cubicBezTo>
                        <a:pt x="621114" y="152890"/>
                        <a:pt x="612571" y="160049"/>
                        <a:pt x="595022" y="152429"/>
                      </a:cubicBezTo>
                      <a:cubicBezTo>
                        <a:pt x="576782" y="144578"/>
                        <a:pt x="547689" y="163050"/>
                        <a:pt x="537529" y="176905"/>
                      </a:cubicBezTo>
                      <a:cubicBezTo>
                        <a:pt x="525061" y="193761"/>
                        <a:pt x="512361" y="175520"/>
                        <a:pt x="498276" y="180369"/>
                      </a:cubicBezTo>
                      <a:cubicBezTo>
                        <a:pt x="493889" y="181754"/>
                        <a:pt x="487424" y="212465"/>
                        <a:pt x="485346" y="218007"/>
                      </a:cubicBezTo>
                      <a:cubicBezTo>
                        <a:pt x="478188" y="237634"/>
                        <a:pt x="457869" y="250796"/>
                        <a:pt x="470569" y="272040"/>
                      </a:cubicBezTo>
                      <a:cubicBezTo>
                        <a:pt x="485577" y="297209"/>
                        <a:pt x="484192" y="305060"/>
                        <a:pt x="491119" y="332538"/>
                      </a:cubicBezTo>
                      <a:cubicBezTo>
                        <a:pt x="489271" y="354936"/>
                        <a:pt x="506127" y="374794"/>
                        <a:pt x="495967" y="395576"/>
                      </a:cubicBezTo>
                      <a:cubicBezTo>
                        <a:pt x="488810" y="410123"/>
                        <a:pt x="479343" y="423054"/>
                        <a:pt x="476803" y="439218"/>
                      </a:cubicBezTo>
                      <a:cubicBezTo>
                        <a:pt x="475187" y="449609"/>
                        <a:pt x="478881" y="465541"/>
                        <a:pt x="471261" y="473161"/>
                      </a:cubicBezTo>
                      <a:cubicBezTo>
                        <a:pt x="465720" y="478703"/>
                        <a:pt x="457408" y="482167"/>
                        <a:pt x="451404" y="488170"/>
                      </a:cubicBezTo>
                      <a:cubicBezTo>
                        <a:pt x="445632" y="493712"/>
                        <a:pt x="436396" y="488632"/>
                        <a:pt x="429469" y="491172"/>
                      </a:cubicBezTo>
                      <a:cubicBezTo>
                        <a:pt x="418155" y="495560"/>
                        <a:pt x="412152" y="506181"/>
                        <a:pt x="400607" y="508952"/>
                      </a:cubicBezTo>
                      <a:cubicBezTo>
                        <a:pt x="389986" y="511492"/>
                        <a:pt x="372207" y="505489"/>
                        <a:pt x="362509" y="501332"/>
                      </a:cubicBezTo>
                      <a:cubicBezTo>
                        <a:pt x="341728" y="505027"/>
                        <a:pt x="339188" y="530658"/>
                        <a:pt x="330414" y="545205"/>
                      </a:cubicBezTo>
                      <a:cubicBezTo>
                        <a:pt x="316560" y="568527"/>
                        <a:pt x="324411" y="538278"/>
                        <a:pt x="305708" y="540587"/>
                      </a:cubicBezTo>
                      <a:cubicBezTo>
                        <a:pt x="293932" y="541972"/>
                        <a:pt x="279386" y="530196"/>
                        <a:pt x="274306" y="532505"/>
                      </a:cubicBezTo>
                      <a:cubicBezTo>
                        <a:pt x="262299" y="537585"/>
                        <a:pt x="259298" y="553287"/>
                        <a:pt x="244520" y="558136"/>
                      </a:cubicBezTo>
                      <a:cubicBezTo>
                        <a:pt x="237362" y="560445"/>
                        <a:pt x="215889" y="560907"/>
                        <a:pt x="208500" y="559060"/>
                      </a:cubicBezTo>
                      <a:cubicBezTo>
                        <a:pt x="203190" y="557674"/>
                        <a:pt x="168324" y="534121"/>
                        <a:pt x="164399" y="552825"/>
                      </a:cubicBezTo>
                      <a:cubicBezTo>
                        <a:pt x="159781" y="574531"/>
                        <a:pt x="108522" y="609629"/>
                        <a:pt x="127917" y="634798"/>
                      </a:cubicBezTo>
                      <a:cubicBezTo>
                        <a:pt x="141309" y="652116"/>
                        <a:pt x="133228" y="641032"/>
                        <a:pt x="121914" y="663431"/>
                      </a:cubicBezTo>
                      <a:cubicBezTo>
                        <a:pt x="117527" y="672436"/>
                        <a:pt x="115449" y="703378"/>
                        <a:pt x="118912" y="712383"/>
                      </a:cubicBezTo>
                      <a:cubicBezTo>
                        <a:pt x="122376" y="720234"/>
                        <a:pt x="130919" y="724852"/>
                        <a:pt x="117296" y="724852"/>
                      </a:cubicBezTo>
                      <a:cubicBezTo>
                        <a:pt x="99286" y="724852"/>
                        <a:pt x="104596" y="734320"/>
                        <a:pt x="94206" y="743325"/>
                      </a:cubicBezTo>
                      <a:cubicBezTo>
                        <a:pt x="90974" y="746327"/>
                        <a:pt x="84278" y="745634"/>
                        <a:pt x="82661" y="748636"/>
                      </a:cubicBezTo>
                      <a:cubicBezTo>
                        <a:pt x="77582" y="757872"/>
                        <a:pt x="78043" y="767109"/>
                        <a:pt x="67191" y="774267"/>
                      </a:cubicBezTo>
                      <a:cubicBezTo>
                        <a:pt x="54492" y="782580"/>
                        <a:pt x="40407" y="778654"/>
                        <a:pt x="27015" y="785812"/>
                      </a:cubicBezTo>
                      <a:cubicBezTo>
                        <a:pt x="15239" y="792047"/>
                        <a:pt x="0" y="800821"/>
                        <a:pt x="0" y="816523"/>
                      </a:cubicBezTo>
                      <a:lnTo>
                        <a:pt x="3925" y="830609"/>
                      </a:lnTo>
                      <a:lnTo>
                        <a:pt x="3925" y="830609"/>
                      </a:lnTo>
                      <a:cubicBezTo>
                        <a:pt x="41331" y="828992"/>
                        <a:pt x="92590" y="814214"/>
                        <a:pt x="124915" y="841692"/>
                      </a:cubicBezTo>
                      <a:cubicBezTo>
                        <a:pt x="145465" y="859011"/>
                        <a:pt x="129303" y="915121"/>
                        <a:pt x="127455" y="937289"/>
                      </a:cubicBezTo>
                      <a:cubicBezTo>
                        <a:pt x="130457" y="949527"/>
                        <a:pt x="131611" y="961534"/>
                        <a:pt x="138769" y="972156"/>
                      </a:cubicBezTo>
                      <a:cubicBezTo>
                        <a:pt x="147082" y="984856"/>
                        <a:pt x="152392" y="1001020"/>
                        <a:pt x="161166" y="1012565"/>
                      </a:cubicBezTo>
                      <a:cubicBezTo>
                        <a:pt x="170402" y="1024572"/>
                        <a:pt x="180331" y="1008409"/>
                        <a:pt x="193261" y="1005638"/>
                      </a:cubicBezTo>
                      <a:cubicBezTo>
                        <a:pt x="202497" y="1003560"/>
                        <a:pt x="216120" y="1004945"/>
                        <a:pt x="222816" y="996863"/>
                      </a:cubicBezTo>
                      <a:cubicBezTo>
                        <a:pt x="239441" y="977005"/>
                        <a:pt x="258836" y="950220"/>
                        <a:pt x="289545" y="957840"/>
                      </a:cubicBezTo>
                      <a:cubicBezTo>
                        <a:pt x="291392" y="965691"/>
                        <a:pt x="284927" y="972849"/>
                        <a:pt x="282618" y="980007"/>
                      </a:cubicBezTo>
                      <a:cubicBezTo>
                        <a:pt x="277077" y="996863"/>
                        <a:pt x="283080" y="1018569"/>
                        <a:pt x="269226" y="1032654"/>
                      </a:cubicBezTo>
                      <a:cubicBezTo>
                        <a:pt x="263916" y="1037965"/>
                        <a:pt x="238748" y="1046740"/>
                        <a:pt x="238979" y="1049741"/>
                      </a:cubicBezTo>
                      <a:cubicBezTo>
                        <a:pt x="239441" y="1060363"/>
                        <a:pt x="242904" y="1067521"/>
                        <a:pt x="238979" y="1079298"/>
                      </a:cubicBezTo>
                      <a:cubicBezTo>
                        <a:pt x="221200" y="1132638"/>
                        <a:pt x="267610" y="1113703"/>
                        <a:pt x="284235" y="1146723"/>
                      </a:cubicBezTo>
                      <a:cubicBezTo>
                        <a:pt x="287005" y="1159192"/>
                        <a:pt x="287698" y="1165427"/>
                        <a:pt x="299012" y="1172123"/>
                      </a:cubicBezTo>
                      <a:cubicBezTo>
                        <a:pt x="309633" y="1178358"/>
                        <a:pt x="313559" y="1174894"/>
                        <a:pt x="316098" y="1188518"/>
                      </a:cubicBezTo>
                      <a:cubicBezTo>
                        <a:pt x="319331" y="1205374"/>
                        <a:pt x="334108" y="1293812"/>
                        <a:pt x="347039" y="1294274"/>
                      </a:cubicBezTo>
                      <a:cubicBezTo>
                        <a:pt x="367127" y="1294967"/>
                        <a:pt x="373592" y="1305589"/>
                        <a:pt x="386291" y="1319905"/>
                      </a:cubicBezTo>
                      <a:cubicBezTo>
                        <a:pt x="405687" y="1341841"/>
                        <a:pt x="395758" y="1340456"/>
                        <a:pt x="373130" y="1351078"/>
                      </a:cubicBezTo>
                      <a:cubicBezTo>
                        <a:pt x="367358" y="1368165"/>
                        <a:pt x="340112" y="1348307"/>
                        <a:pt x="329952" y="1355927"/>
                      </a:cubicBezTo>
                      <a:cubicBezTo>
                        <a:pt x="316560" y="1366087"/>
                        <a:pt x="305246" y="1381327"/>
                        <a:pt x="291162" y="1391718"/>
                      </a:cubicBezTo>
                      <a:cubicBezTo>
                        <a:pt x="278000" y="1401416"/>
                        <a:pt x="264608" y="1414347"/>
                        <a:pt x="283080" y="1424969"/>
                      </a:cubicBezTo>
                      <a:cubicBezTo>
                        <a:pt x="301783" y="1435591"/>
                        <a:pt x="293701" y="1437669"/>
                        <a:pt x="287929" y="1454756"/>
                      </a:cubicBezTo>
                      <a:cubicBezTo>
                        <a:pt x="283311" y="1468611"/>
                        <a:pt x="306863" y="1490316"/>
                        <a:pt x="313789" y="1502554"/>
                      </a:cubicBezTo>
                      <a:cubicBezTo>
                        <a:pt x="315637" y="1505787"/>
                        <a:pt x="333416" y="1522874"/>
                        <a:pt x="321409" y="1523336"/>
                      </a:cubicBezTo>
                      <a:cubicBezTo>
                        <a:pt x="312404" y="1523798"/>
                        <a:pt x="288622" y="1529571"/>
                        <a:pt x="281233" y="1533958"/>
                      </a:cubicBezTo>
                      <a:cubicBezTo>
                        <a:pt x="278000" y="1536036"/>
                        <a:pt x="274768" y="1548967"/>
                        <a:pt x="269919" y="1553585"/>
                      </a:cubicBezTo>
                      <a:cubicBezTo>
                        <a:pt x="259760" y="1563745"/>
                        <a:pt x="260914" y="1566747"/>
                        <a:pt x="265070" y="1579678"/>
                      </a:cubicBezTo>
                      <a:lnTo>
                        <a:pt x="272459" y="1599074"/>
                      </a:lnTo>
                      <a:cubicBezTo>
                        <a:pt x="268765" y="1643178"/>
                        <a:pt x="273844" y="1689591"/>
                        <a:pt x="268534" y="1734618"/>
                      </a:cubicBezTo>
                      <a:cubicBezTo>
                        <a:pt x="266686" y="1751012"/>
                        <a:pt x="261145" y="1767176"/>
                        <a:pt x="262992" y="1784032"/>
                      </a:cubicBezTo>
                      <a:cubicBezTo>
                        <a:pt x="265301" y="1806200"/>
                        <a:pt x="267379" y="1828367"/>
                        <a:pt x="269688" y="1850534"/>
                      </a:cubicBezTo>
                      <a:cubicBezTo>
                        <a:pt x="270381" y="1857000"/>
                        <a:pt x="266686" y="1869700"/>
                        <a:pt x="264147" y="1876165"/>
                      </a:cubicBezTo>
                      <a:lnTo>
                        <a:pt x="264147" y="1876165"/>
                      </a:lnTo>
                      <a:lnTo>
                        <a:pt x="289083" y="1894638"/>
                      </a:lnTo>
                      <a:cubicBezTo>
                        <a:pt x="305015" y="1903412"/>
                        <a:pt x="313097" y="1901334"/>
                        <a:pt x="314251" y="1922116"/>
                      </a:cubicBezTo>
                      <a:cubicBezTo>
                        <a:pt x="314944" y="1932969"/>
                        <a:pt x="303399" y="1936894"/>
                        <a:pt x="300167" y="1945438"/>
                      </a:cubicBezTo>
                      <a:cubicBezTo>
                        <a:pt x="298550" y="1949363"/>
                        <a:pt x="304092" y="1962987"/>
                        <a:pt x="305015" y="1968298"/>
                      </a:cubicBezTo>
                      <a:cubicBezTo>
                        <a:pt x="306863" y="1979381"/>
                        <a:pt x="335494" y="1983538"/>
                        <a:pt x="345422" y="1992774"/>
                      </a:cubicBezTo>
                      <a:cubicBezTo>
                        <a:pt x="353042" y="1999932"/>
                        <a:pt x="375208" y="2002703"/>
                        <a:pt x="385599" y="2002703"/>
                      </a:cubicBezTo>
                      <a:lnTo>
                        <a:pt x="385829" y="2002934"/>
                      </a:lnTo>
                      <a:cubicBezTo>
                        <a:pt x="385829" y="2010785"/>
                        <a:pt x="370128" y="2022100"/>
                        <a:pt x="368743" y="2032029"/>
                      </a:cubicBezTo>
                      <a:cubicBezTo>
                        <a:pt x="366896" y="2044498"/>
                        <a:pt x="383059" y="2045652"/>
                        <a:pt x="388369" y="2053503"/>
                      </a:cubicBezTo>
                      <a:cubicBezTo>
                        <a:pt x="392295" y="2059276"/>
                        <a:pt x="393680" y="2066434"/>
                        <a:pt x="398298" y="2072438"/>
                      </a:cubicBezTo>
                      <a:cubicBezTo>
                        <a:pt x="402454" y="2077980"/>
                        <a:pt x="420464" y="2085831"/>
                        <a:pt x="414923" y="2093220"/>
                      </a:cubicBezTo>
                      <a:lnTo>
                        <a:pt x="396451" y="2117234"/>
                      </a:lnTo>
                      <a:cubicBezTo>
                        <a:pt x="394373" y="2124392"/>
                        <a:pt x="378210" y="2132243"/>
                        <a:pt x="378210" y="2138016"/>
                      </a:cubicBezTo>
                      <a:cubicBezTo>
                        <a:pt x="407765" y="2144020"/>
                        <a:pt x="367589" y="2183505"/>
                        <a:pt x="360200" y="2195743"/>
                      </a:cubicBezTo>
                      <a:lnTo>
                        <a:pt x="347731" y="2216294"/>
                      </a:lnTo>
                      <a:cubicBezTo>
                        <a:pt x="342421" y="2225069"/>
                        <a:pt x="346346" y="2232458"/>
                        <a:pt x="343806" y="2241002"/>
                      </a:cubicBezTo>
                      <a:cubicBezTo>
                        <a:pt x="338496" y="2258320"/>
                        <a:pt x="325796" y="2257858"/>
                        <a:pt x="330645" y="2280718"/>
                      </a:cubicBezTo>
                      <a:cubicBezTo>
                        <a:pt x="334339" y="2298729"/>
                        <a:pt x="330876" y="2307965"/>
                        <a:pt x="314020" y="2315354"/>
                      </a:cubicBezTo>
                      <a:cubicBezTo>
                        <a:pt x="291623" y="2325283"/>
                        <a:pt x="311019" y="2341678"/>
                        <a:pt x="309864" y="2358072"/>
                      </a:cubicBezTo>
                      <a:cubicBezTo>
                        <a:pt x="306632" y="2368232"/>
                        <a:pt x="304784" y="2376083"/>
                        <a:pt x="299705" y="2385551"/>
                      </a:cubicBezTo>
                      <a:cubicBezTo>
                        <a:pt x="289776" y="2404716"/>
                        <a:pt x="311711" y="2400098"/>
                        <a:pt x="311711" y="2420649"/>
                      </a:cubicBezTo>
                      <a:cubicBezTo>
                        <a:pt x="311711" y="2433349"/>
                        <a:pt x="315406" y="2442123"/>
                        <a:pt x="316560" y="2453900"/>
                      </a:cubicBezTo>
                      <a:cubicBezTo>
                        <a:pt x="317715" y="2467754"/>
                        <a:pt x="300167" y="2490614"/>
                        <a:pt x="291854" y="2501467"/>
                      </a:cubicBezTo>
                      <a:cubicBezTo>
                        <a:pt x="276153" y="2522249"/>
                        <a:pt x="252833" y="2534025"/>
                        <a:pt x="234361" y="2552498"/>
                      </a:cubicBezTo>
                      <a:cubicBezTo>
                        <a:pt x="226972" y="2563582"/>
                        <a:pt x="225818" y="2574665"/>
                        <a:pt x="220507" y="2586211"/>
                      </a:cubicBezTo>
                      <a:cubicBezTo>
                        <a:pt x="216120" y="2596371"/>
                        <a:pt x="218891" y="2606762"/>
                        <a:pt x="216813" y="2616922"/>
                      </a:cubicBezTo>
                      <a:cubicBezTo>
                        <a:pt x="214504" y="2628005"/>
                        <a:pt x="203882" y="2644400"/>
                        <a:pt x="196955" y="2653867"/>
                      </a:cubicBezTo>
                      <a:cubicBezTo>
                        <a:pt x="188412" y="2665412"/>
                        <a:pt x="179869" y="2677882"/>
                        <a:pt x="173404" y="2691043"/>
                      </a:cubicBezTo>
                      <a:lnTo>
                        <a:pt x="173404" y="2691043"/>
                      </a:lnTo>
                      <a:cubicBezTo>
                        <a:pt x="172711" y="2701434"/>
                        <a:pt x="197417" y="2719676"/>
                        <a:pt x="206191" y="2723371"/>
                      </a:cubicBezTo>
                      <a:cubicBezTo>
                        <a:pt x="226741" y="2731914"/>
                        <a:pt x="217505" y="2760778"/>
                        <a:pt x="234361" y="2777634"/>
                      </a:cubicBezTo>
                      <a:cubicBezTo>
                        <a:pt x="250062" y="2793336"/>
                        <a:pt x="269919" y="2790103"/>
                        <a:pt x="281233" y="2771169"/>
                      </a:cubicBezTo>
                      <a:cubicBezTo>
                        <a:pt x="292316" y="2752234"/>
                        <a:pt x="281926" y="2736994"/>
                        <a:pt x="308479" y="2729605"/>
                      </a:cubicBezTo>
                      <a:cubicBezTo>
                        <a:pt x="328798" y="2723832"/>
                        <a:pt x="366665" y="2705591"/>
                        <a:pt x="385599" y="2705591"/>
                      </a:cubicBezTo>
                      <a:cubicBezTo>
                        <a:pt x="412844" y="2705591"/>
                        <a:pt x="431085" y="2726834"/>
                        <a:pt x="456022" y="2733069"/>
                      </a:cubicBezTo>
                      <a:cubicBezTo>
                        <a:pt x="463180" y="2732607"/>
                        <a:pt x="474263" y="2733762"/>
                        <a:pt x="481190" y="2735378"/>
                      </a:cubicBezTo>
                      <a:cubicBezTo>
                        <a:pt x="486270" y="2736532"/>
                        <a:pt x="488348" y="2736532"/>
                        <a:pt x="489502" y="2741612"/>
                      </a:cubicBezTo>
                      <a:cubicBezTo>
                        <a:pt x="490426" y="2744845"/>
                        <a:pt x="490195" y="2748078"/>
                        <a:pt x="490888" y="2751542"/>
                      </a:cubicBezTo>
                      <a:cubicBezTo>
                        <a:pt x="491580" y="2755005"/>
                        <a:pt x="493659" y="2761471"/>
                        <a:pt x="495044" y="2764472"/>
                      </a:cubicBezTo>
                      <a:cubicBezTo>
                        <a:pt x="497584" y="2769783"/>
                        <a:pt x="497584" y="2774171"/>
                        <a:pt x="498969" y="2779712"/>
                      </a:cubicBezTo>
                      <a:lnTo>
                        <a:pt x="498969" y="2779712"/>
                      </a:lnTo>
                      <a:cubicBezTo>
                        <a:pt x="525753" y="2766782"/>
                        <a:pt x="530602" y="2764934"/>
                        <a:pt x="539607" y="2736763"/>
                      </a:cubicBezTo>
                      <a:cubicBezTo>
                        <a:pt x="545841" y="2717829"/>
                        <a:pt x="547689" y="2721523"/>
                        <a:pt x="565468" y="2724294"/>
                      </a:cubicBezTo>
                      <a:cubicBezTo>
                        <a:pt x="573780" y="2725680"/>
                        <a:pt x="586017" y="2727527"/>
                        <a:pt x="578860" y="2715058"/>
                      </a:cubicBezTo>
                      <a:cubicBezTo>
                        <a:pt x="572625" y="2704205"/>
                        <a:pt x="603797" y="2697509"/>
                        <a:pt x="611185" y="2687580"/>
                      </a:cubicBezTo>
                      <a:cubicBezTo>
                        <a:pt x="622730" y="2671878"/>
                        <a:pt x="637969" y="2668645"/>
                        <a:pt x="650207" y="2656407"/>
                      </a:cubicBezTo>
                      <a:cubicBezTo>
                        <a:pt x="662675" y="2650403"/>
                        <a:pt x="671680" y="2650403"/>
                        <a:pt x="674451" y="2634240"/>
                      </a:cubicBezTo>
                      <a:cubicBezTo>
                        <a:pt x="676760" y="2619692"/>
                        <a:pt x="676760" y="2601912"/>
                        <a:pt x="696386" y="2601912"/>
                      </a:cubicBezTo>
                      <a:cubicBezTo>
                        <a:pt x="709548" y="2601912"/>
                        <a:pt x="708624" y="2620847"/>
                        <a:pt x="717167" y="2626851"/>
                      </a:cubicBezTo>
                      <a:lnTo>
                        <a:pt x="717167" y="2626851"/>
                      </a:lnTo>
                      <a:cubicBezTo>
                        <a:pt x="728019" y="2627774"/>
                        <a:pt x="740257" y="2614382"/>
                        <a:pt x="744875" y="2605145"/>
                      </a:cubicBezTo>
                      <a:cubicBezTo>
                        <a:pt x="746491" y="2602143"/>
                        <a:pt x="754111" y="2582285"/>
                        <a:pt x="756189" y="2585518"/>
                      </a:cubicBezTo>
                      <a:cubicBezTo>
                        <a:pt x="760345" y="2592214"/>
                        <a:pt x="767272" y="2596371"/>
                        <a:pt x="773968" y="2600527"/>
                      </a:cubicBezTo>
                      <a:cubicBezTo>
                        <a:pt x="780433" y="2604683"/>
                        <a:pt x="766810" y="2628467"/>
                        <a:pt x="782280" y="2631007"/>
                      </a:cubicBezTo>
                      <a:cubicBezTo>
                        <a:pt x="796827" y="2633316"/>
                        <a:pt x="836541" y="2645785"/>
                        <a:pt x="839774" y="2661718"/>
                      </a:cubicBezTo>
                      <a:cubicBezTo>
                        <a:pt x="846470" y="2694045"/>
                        <a:pt x="847162" y="2692429"/>
                        <a:pt x="877872" y="2692429"/>
                      </a:cubicBezTo>
                      <a:lnTo>
                        <a:pt x="889186" y="2692660"/>
                      </a:lnTo>
                      <a:lnTo>
                        <a:pt x="889186" y="2692660"/>
                      </a:lnTo>
                      <a:lnTo>
                        <a:pt x="920819" y="2674418"/>
                      </a:lnTo>
                      <a:lnTo>
                        <a:pt x="920819" y="2674418"/>
                      </a:lnTo>
                      <a:cubicBezTo>
                        <a:pt x="920819" y="2652020"/>
                        <a:pt x="929824" y="2645554"/>
                        <a:pt x="942754" y="2629391"/>
                      </a:cubicBezTo>
                      <a:cubicBezTo>
                        <a:pt x="952452" y="2617152"/>
                        <a:pt x="955453" y="2601451"/>
                        <a:pt x="970462" y="2614382"/>
                      </a:cubicBezTo>
                      <a:cubicBezTo>
                        <a:pt x="995398" y="2635856"/>
                        <a:pt x="1020797" y="2647863"/>
                        <a:pt x="1054046" y="2642783"/>
                      </a:cubicBezTo>
                      <a:cubicBezTo>
                        <a:pt x="1081523" y="2638627"/>
                        <a:pt x="1106922" y="2630776"/>
                        <a:pt x="1135091" y="2630776"/>
                      </a:cubicBezTo>
                      <a:lnTo>
                        <a:pt x="1153332" y="2628467"/>
                      </a:lnTo>
                      <a:lnTo>
                        <a:pt x="1153332" y="2628467"/>
                      </a:lnTo>
                      <a:cubicBezTo>
                        <a:pt x="1162568" y="2618076"/>
                        <a:pt x="1190738" y="2573742"/>
                        <a:pt x="1203899" y="2575820"/>
                      </a:cubicBezTo>
                      <a:cubicBezTo>
                        <a:pt x="1208517" y="2576512"/>
                        <a:pt x="1224680" y="2592907"/>
                        <a:pt x="1225834" y="2588520"/>
                      </a:cubicBezTo>
                      <a:cubicBezTo>
                        <a:pt x="1231145" y="2587134"/>
                        <a:pt x="1234377" y="2559425"/>
                        <a:pt x="1246153" y="2552729"/>
                      </a:cubicBezTo>
                      <a:cubicBezTo>
                        <a:pt x="1257005" y="2546494"/>
                        <a:pt x="1267857" y="2523172"/>
                        <a:pt x="1277324" y="2512782"/>
                      </a:cubicBezTo>
                      <a:cubicBezTo>
                        <a:pt x="1286560" y="2502852"/>
                        <a:pt x="1269474" y="2491076"/>
                        <a:pt x="1269474" y="2482763"/>
                      </a:cubicBezTo>
                      <a:cubicBezTo>
                        <a:pt x="1280788" y="2477914"/>
                        <a:pt x="1320502" y="2469832"/>
                        <a:pt x="1317038" y="2457363"/>
                      </a:cubicBezTo>
                      <a:cubicBezTo>
                        <a:pt x="1324427" y="2433118"/>
                        <a:pt x="1317500" y="2418340"/>
                        <a:pt x="1302492" y="2399636"/>
                      </a:cubicBezTo>
                      <a:cubicBezTo>
                        <a:pt x="1291409" y="2385782"/>
                        <a:pt x="1260700" y="2364538"/>
                        <a:pt x="1256774" y="2348143"/>
                      </a:cubicBezTo>
                      <a:cubicBezTo>
                        <a:pt x="1253773" y="2335674"/>
                        <a:pt x="1256082" y="2323436"/>
                        <a:pt x="1251695" y="2310967"/>
                      </a:cubicBezTo>
                      <a:cubicBezTo>
                        <a:pt x="1245922" y="2294803"/>
                        <a:pt x="1256082" y="2276792"/>
                        <a:pt x="1238764" y="2265940"/>
                      </a:cubicBezTo>
                      <a:cubicBezTo>
                        <a:pt x="1238302" y="2261322"/>
                        <a:pt x="1244768" y="2257396"/>
                        <a:pt x="1246846" y="2253009"/>
                      </a:cubicBezTo>
                      <a:lnTo>
                        <a:pt x="1268088" y="2230380"/>
                      </a:lnTo>
                      <a:lnTo>
                        <a:pt x="1268088" y="2230380"/>
                      </a:lnTo>
                      <a:cubicBezTo>
                        <a:pt x="1263239" y="2224607"/>
                        <a:pt x="1258621" y="2218834"/>
                        <a:pt x="1255158" y="2213292"/>
                      </a:cubicBezTo>
                      <a:cubicBezTo>
                        <a:pt x="1249386" y="2204749"/>
                        <a:pt x="1247307" y="2186276"/>
                        <a:pt x="1244537" y="2176116"/>
                      </a:cubicBezTo>
                      <a:cubicBezTo>
                        <a:pt x="1241073" y="2165494"/>
                        <a:pt x="1235993" y="2152102"/>
                        <a:pt x="1237841" y="2140556"/>
                      </a:cubicBezTo>
                      <a:cubicBezTo>
                        <a:pt x="1239457" y="2129472"/>
                        <a:pt x="1245691" y="2120005"/>
                        <a:pt x="1247077" y="2109383"/>
                      </a:cubicBezTo>
                      <a:cubicBezTo>
                        <a:pt x="1250540" y="2080751"/>
                        <a:pt x="1235763" y="2069205"/>
                        <a:pt x="1216367" y="2051887"/>
                      </a:cubicBezTo>
                      <a:cubicBezTo>
                        <a:pt x="1204822" y="2041727"/>
                        <a:pt x="1195586" y="2029027"/>
                        <a:pt x="1188890" y="2014711"/>
                      </a:cubicBezTo>
                      <a:cubicBezTo>
                        <a:pt x="1183118" y="2002241"/>
                        <a:pt x="1197203" y="1976380"/>
                        <a:pt x="1193277" y="1959754"/>
                      </a:cubicBezTo>
                      <a:cubicBezTo>
                        <a:pt x="1195356" y="1942667"/>
                        <a:pt x="1219600" y="1927889"/>
                        <a:pt x="1215444" y="1910571"/>
                      </a:cubicBezTo>
                      <a:cubicBezTo>
                        <a:pt x="1211287" y="1892791"/>
                        <a:pt x="1166493" y="1884709"/>
                        <a:pt x="1170188" y="1873163"/>
                      </a:cubicBezTo>
                      <a:cubicBezTo>
                        <a:pt x="1173189" y="1863927"/>
                        <a:pt x="1200666" y="1860694"/>
                        <a:pt x="1210364" y="1857461"/>
                      </a:cubicBezTo>
                      <a:cubicBezTo>
                        <a:pt x="1220062" y="1853998"/>
                        <a:pt x="1251925" y="1841760"/>
                        <a:pt x="1251925" y="1829060"/>
                      </a:cubicBezTo>
                      <a:cubicBezTo>
                        <a:pt x="1237148" y="1829060"/>
                        <a:pt x="1217753" y="1820054"/>
                        <a:pt x="1205515" y="1811280"/>
                      </a:cubicBezTo>
                      <a:cubicBezTo>
                        <a:pt x="1182194" y="1794423"/>
                        <a:pt x="1196048" y="1791652"/>
                        <a:pt x="1214520" y="1774334"/>
                      </a:cubicBezTo>
                      <a:cubicBezTo>
                        <a:pt x="1227681" y="1762096"/>
                        <a:pt x="1226527" y="1752629"/>
                        <a:pt x="1226527" y="1735541"/>
                      </a:cubicBezTo>
                      <a:cubicBezTo>
                        <a:pt x="1226527" y="1706216"/>
                        <a:pt x="1248231" y="1683356"/>
                        <a:pt x="1263701" y="1660496"/>
                      </a:cubicBezTo>
                      <a:cubicBezTo>
                        <a:pt x="1280557" y="1635096"/>
                        <a:pt x="1257698" y="1620780"/>
                        <a:pt x="1298567" y="1619163"/>
                      </a:cubicBezTo>
                      <a:cubicBezTo>
                        <a:pt x="1322118" y="1618240"/>
                        <a:pt x="1294872" y="1599536"/>
                        <a:pt x="1295565" y="1591223"/>
                      </a:cubicBezTo>
                      <a:cubicBezTo>
                        <a:pt x="1295796" y="1587067"/>
                        <a:pt x="1314268" y="1585681"/>
                        <a:pt x="1317962" y="1584989"/>
                      </a:cubicBezTo>
                      <a:cubicBezTo>
                        <a:pt x="1339666" y="1580832"/>
                        <a:pt x="1368298" y="1557511"/>
                        <a:pt x="1390233" y="1563052"/>
                      </a:cubicBezTo>
                      <a:cubicBezTo>
                        <a:pt x="1406165" y="1567209"/>
                        <a:pt x="1417017" y="1570211"/>
                        <a:pt x="1428331" y="1556587"/>
                      </a:cubicBezTo>
                      <a:cubicBezTo>
                        <a:pt x="1430178" y="1554509"/>
                        <a:pt x="1439183" y="1546889"/>
                        <a:pt x="1438721" y="1546658"/>
                      </a:cubicBezTo>
                      <a:cubicBezTo>
                        <a:pt x="1439876" y="1546196"/>
                        <a:pt x="1431102" y="1545041"/>
                        <a:pt x="1430640" y="1544580"/>
                      </a:cubicBezTo>
                      <a:cubicBezTo>
                        <a:pt x="1427176" y="1543194"/>
                        <a:pt x="1422328" y="1542501"/>
                        <a:pt x="1418633" y="1542271"/>
                      </a:cubicBezTo>
                      <a:lnTo>
                        <a:pt x="1392773" y="1541116"/>
                      </a:lnTo>
                      <a:cubicBezTo>
                        <a:pt x="1367374" y="1539961"/>
                        <a:pt x="1354675" y="1535805"/>
                        <a:pt x="1352828" y="1508096"/>
                      </a:cubicBezTo>
                      <a:cubicBezTo>
                        <a:pt x="1352828" y="1492394"/>
                        <a:pt x="1372916" y="1488007"/>
                        <a:pt x="1369452" y="1468149"/>
                      </a:cubicBezTo>
                      <a:cubicBezTo>
                        <a:pt x="1366681" y="1453371"/>
                        <a:pt x="1351904" y="1440209"/>
                        <a:pt x="1367143" y="1426816"/>
                      </a:cubicBezTo>
                      <a:cubicBezTo>
                        <a:pt x="1388386" y="1407881"/>
                        <a:pt x="1423251" y="1399338"/>
                        <a:pt x="1431333" y="1367703"/>
                      </a:cubicBezTo>
                      <a:cubicBezTo>
                        <a:pt x="1435489" y="1351309"/>
                        <a:pt x="1402701" y="1344381"/>
                        <a:pt x="1391387" y="1344843"/>
                      </a:cubicBezTo>
                      <a:cubicBezTo>
                        <a:pt x="1383075" y="1345305"/>
                        <a:pt x="1366681" y="1351540"/>
                        <a:pt x="1359985" y="1347845"/>
                      </a:cubicBezTo>
                      <a:cubicBezTo>
                        <a:pt x="1341283" y="1351309"/>
                        <a:pt x="1314960" y="1366780"/>
                        <a:pt x="1298567" y="1366780"/>
                      </a:cubicBezTo>
                      <a:cubicBezTo>
                        <a:pt x="1285636" y="1366780"/>
                        <a:pt x="1266934" y="1341611"/>
                        <a:pt x="1254234" y="1334683"/>
                      </a:cubicBezTo>
                      <a:cubicBezTo>
                        <a:pt x="1223756" y="1318289"/>
                        <a:pt x="1203899" y="1273031"/>
                        <a:pt x="1171111" y="1262178"/>
                      </a:cubicBezTo>
                      <a:cubicBezTo>
                        <a:pt x="1161414" y="1258945"/>
                        <a:pt x="1145020" y="1256636"/>
                        <a:pt x="1139940" y="1246938"/>
                      </a:cubicBezTo>
                      <a:cubicBezTo>
                        <a:pt x="1134168" y="1236085"/>
                        <a:pt x="1128857" y="1229158"/>
                        <a:pt x="1121468" y="1218998"/>
                      </a:cubicBezTo>
                      <a:cubicBezTo>
                        <a:pt x="1093068" y="1186901"/>
                        <a:pt x="1051737" y="1195214"/>
                        <a:pt x="1039962" y="1145569"/>
                      </a:cubicBezTo>
                      <a:cubicBezTo>
                        <a:pt x="1030495" y="1105621"/>
                        <a:pt x="1048967" y="1082992"/>
                        <a:pt x="1076443" y="1055514"/>
                      </a:cubicBezTo>
                      <a:cubicBezTo>
                        <a:pt x="1085448" y="1046509"/>
                        <a:pt x="1083139" y="1049972"/>
                        <a:pt x="1095146" y="1052051"/>
                      </a:cubicBezTo>
                      <a:cubicBezTo>
                        <a:pt x="1120776" y="1056438"/>
                        <a:pt x="1145944" y="1031731"/>
                        <a:pt x="1161414" y="1013720"/>
                      </a:cubicBezTo>
                      <a:cubicBezTo>
                        <a:pt x="1172497" y="1006792"/>
                        <a:pt x="1205284" y="1003791"/>
                        <a:pt x="1220062" y="1000327"/>
                      </a:cubicBezTo>
                      <a:cubicBezTo>
                        <a:pt x="1241766" y="995016"/>
                        <a:pt x="1260930" y="992014"/>
                        <a:pt x="1283558" y="994323"/>
                      </a:cubicBezTo>
                      <a:cubicBezTo>
                        <a:pt x="1326043" y="998941"/>
                        <a:pt x="1330430" y="963843"/>
                        <a:pt x="1330430" y="929900"/>
                      </a:cubicBezTo>
                      <a:cubicBezTo>
                        <a:pt x="1344746" y="926436"/>
                        <a:pt x="1362756" y="950220"/>
                        <a:pt x="1377995" y="946525"/>
                      </a:cubicBezTo>
                      <a:cubicBezTo>
                        <a:pt x="1381459" y="932440"/>
                        <a:pt x="1370376" y="909580"/>
                        <a:pt x="1370376" y="894109"/>
                      </a:cubicBezTo>
                      <a:cubicBezTo>
                        <a:pt x="1368067" y="873327"/>
                        <a:pt x="1367605" y="861320"/>
                        <a:pt x="1373147" y="840538"/>
                      </a:cubicBezTo>
                      <a:cubicBezTo>
                        <a:pt x="1378226" y="822065"/>
                        <a:pt x="1353289" y="813060"/>
                        <a:pt x="1344515" y="802207"/>
                      </a:cubicBezTo>
                      <a:cubicBezTo>
                        <a:pt x="1339205" y="802207"/>
                        <a:pt x="1301337" y="839845"/>
                        <a:pt x="1293025" y="846080"/>
                      </a:cubicBezTo>
                      <a:cubicBezTo>
                        <a:pt x="1275939" y="859241"/>
                        <a:pt x="1244075" y="863860"/>
                        <a:pt x="1245229" y="889491"/>
                      </a:cubicBezTo>
                      <a:cubicBezTo>
                        <a:pt x="1245922" y="905423"/>
                        <a:pt x="1229759" y="903576"/>
                        <a:pt x="1217753" y="909118"/>
                      </a:cubicBezTo>
                      <a:cubicBezTo>
                        <a:pt x="1205053" y="915121"/>
                        <a:pt x="1196741" y="912812"/>
                        <a:pt x="1193047" y="898496"/>
                      </a:cubicBezTo>
                      <a:cubicBezTo>
                        <a:pt x="1193508" y="898034"/>
                        <a:pt x="1193277" y="898034"/>
                        <a:pt x="1193277" y="897341"/>
                      </a:cubicBezTo>
                      <a:cubicBezTo>
                        <a:pt x="1196048" y="895494"/>
                        <a:pt x="1198588" y="883718"/>
                        <a:pt x="1200897" y="882101"/>
                      </a:cubicBezTo>
                      <a:cubicBezTo>
                        <a:pt x="1200897" y="858549"/>
                        <a:pt x="1199974" y="831532"/>
                        <a:pt x="1179885" y="814907"/>
                      </a:cubicBezTo>
                      <a:cubicBezTo>
                        <a:pt x="1167879" y="804978"/>
                        <a:pt x="1174113" y="803361"/>
                        <a:pt x="1173189" y="790892"/>
                      </a:cubicBezTo>
                      <a:cubicBezTo>
                        <a:pt x="1172035" y="775191"/>
                        <a:pt x="1170650" y="778885"/>
                        <a:pt x="1189814" y="778885"/>
                      </a:cubicBezTo>
                      <a:cubicBezTo>
                        <a:pt x="1193739" y="778885"/>
                        <a:pt x="1225372" y="762721"/>
                        <a:pt x="1229067" y="759720"/>
                      </a:cubicBezTo>
                      <a:cubicBezTo>
                        <a:pt x="1239457" y="751407"/>
                        <a:pt x="1233685" y="745403"/>
                        <a:pt x="1237148" y="735012"/>
                      </a:cubicBezTo>
                      <a:cubicBezTo>
                        <a:pt x="1245691" y="722081"/>
                        <a:pt x="1251233" y="703147"/>
                        <a:pt x="1259314" y="689061"/>
                      </a:cubicBezTo>
                      <a:cubicBezTo>
                        <a:pt x="1267857" y="674283"/>
                        <a:pt x="1269704" y="656965"/>
                        <a:pt x="1257236" y="643803"/>
                      </a:cubicBezTo>
                      <a:cubicBezTo>
                        <a:pt x="1249616" y="635721"/>
                        <a:pt x="1271552" y="633874"/>
                        <a:pt x="1275939" y="632027"/>
                      </a:cubicBezTo>
                      <a:cubicBezTo>
                        <a:pt x="1286560" y="627409"/>
                        <a:pt x="1300414" y="618172"/>
                        <a:pt x="1303185" y="605934"/>
                      </a:cubicBezTo>
                      <a:cubicBezTo>
                        <a:pt x="1305724" y="594851"/>
                        <a:pt x="1312651" y="562061"/>
                        <a:pt x="1311035" y="551671"/>
                      </a:cubicBezTo>
                      <a:cubicBezTo>
                        <a:pt x="1309419" y="541280"/>
                        <a:pt x="1301799" y="533891"/>
                        <a:pt x="1298567" y="524192"/>
                      </a:cubicBezTo>
                      <a:cubicBezTo>
                        <a:pt x="1309881" y="517034"/>
                        <a:pt x="1331585" y="497176"/>
                        <a:pt x="1335741" y="483783"/>
                      </a:cubicBezTo>
                      <a:cubicBezTo>
                        <a:pt x="1338974" y="473161"/>
                        <a:pt x="1334587" y="459076"/>
                        <a:pt x="1338743" y="449840"/>
                      </a:cubicBezTo>
                      <a:cubicBezTo>
                        <a:pt x="1343592" y="439449"/>
                        <a:pt x="1400392" y="445221"/>
                        <a:pt x="1408936" y="450763"/>
                      </a:cubicBezTo>
                      <a:cubicBezTo>
                        <a:pt x="1413323" y="453534"/>
                        <a:pt x="1420480" y="458614"/>
                        <a:pt x="1424637" y="453765"/>
                      </a:cubicBezTo>
                      <a:cubicBezTo>
                        <a:pt x="1432949" y="444298"/>
                        <a:pt x="1408012" y="433445"/>
                        <a:pt x="1408012" y="427903"/>
                      </a:cubicBezTo>
                      <a:cubicBezTo>
                        <a:pt x="1405472" y="426980"/>
                        <a:pt x="1399700" y="418667"/>
                        <a:pt x="1397853" y="416127"/>
                      </a:cubicBezTo>
                      <a:lnTo>
                        <a:pt x="1382844" y="409200"/>
                      </a:lnTo>
                      <a:lnTo>
                        <a:pt x="1360216" y="387725"/>
                      </a:lnTo>
                      <a:lnTo>
                        <a:pt x="1345901" y="383569"/>
                      </a:lnTo>
                      <a:lnTo>
                        <a:pt x="1330430" y="352627"/>
                      </a:lnTo>
                      <a:cubicBezTo>
                        <a:pt x="1315422" y="326303"/>
                        <a:pt x="1277093" y="330229"/>
                        <a:pt x="1252618" y="330229"/>
                      </a:cubicBezTo>
                      <a:cubicBezTo>
                        <a:pt x="1241304" y="330229"/>
                        <a:pt x="1244998" y="282661"/>
                        <a:pt x="1242228" y="272040"/>
                      </a:cubicBezTo>
                      <a:cubicBezTo>
                        <a:pt x="1225834" y="272040"/>
                        <a:pt x="1211518" y="284740"/>
                        <a:pt x="1195817" y="288665"/>
                      </a:cubicBezTo>
                      <a:cubicBezTo>
                        <a:pt x="1175037" y="293976"/>
                        <a:pt x="1175037" y="279429"/>
                        <a:pt x="1158181" y="275503"/>
                      </a:cubicBezTo>
                      <a:cubicBezTo>
                        <a:pt x="1148714" y="273194"/>
                        <a:pt x="1145251" y="268807"/>
                        <a:pt x="1142249" y="259570"/>
                      </a:cubicBezTo>
                      <a:cubicBezTo>
                        <a:pt x="1138093" y="247101"/>
                        <a:pt x="1146867" y="234401"/>
                        <a:pt x="1144558" y="226089"/>
                      </a:cubicBezTo>
                      <a:cubicBezTo>
                        <a:pt x="1140864" y="212696"/>
                        <a:pt x="1127703" y="226320"/>
                        <a:pt x="1135784" y="201381"/>
                      </a:cubicBezTo>
                      <a:cubicBezTo>
                        <a:pt x="1139709" y="187527"/>
                        <a:pt x="1150561" y="166514"/>
                        <a:pt x="1150561" y="152429"/>
                      </a:cubicBezTo>
                      <a:cubicBezTo>
                        <a:pt x="1150561" y="139960"/>
                        <a:pt x="1122854" y="133725"/>
                        <a:pt x="1149638" y="124950"/>
                      </a:cubicBezTo>
                      <a:cubicBezTo>
                        <a:pt x="1161183" y="121025"/>
                        <a:pt x="1168341" y="113405"/>
                        <a:pt x="1178269" y="107863"/>
                      </a:cubicBezTo>
                      <a:cubicBezTo>
                        <a:pt x="1195356" y="98396"/>
                        <a:pt x="1193047" y="103707"/>
                        <a:pt x="1178500" y="87312"/>
                      </a:cubicBezTo>
                      <a:cubicBezTo>
                        <a:pt x="1171573" y="79461"/>
                        <a:pt x="1148022" y="59372"/>
                        <a:pt x="1158874" y="49212"/>
                      </a:cubicBezTo>
                      <a:cubicBezTo>
                        <a:pt x="1162337" y="45980"/>
                        <a:pt x="1166955" y="37436"/>
                        <a:pt x="1170650" y="32587"/>
                      </a:cubicBezTo>
                      <a:lnTo>
                        <a:pt x="1170650" y="32587"/>
                      </a:lnTo>
                      <a:lnTo>
                        <a:pt x="1141556" y="13421"/>
                      </a:lnTo>
                      <a:cubicBezTo>
                        <a:pt x="1132090" y="5109"/>
                        <a:pt x="1118698" y="-6437"/>
                        <a:pt x="1106922" y="4416"/>
                      </a:cubicBezTo>
                      <a:cubicBezTo>
                        <a:pt x="1095146" y="15500"/>
                        <a:pt x="1079214" y="16423"/>
                        <a:pt x="1063975" y="17116"/>
                      </a:cubicBezTo>
                      <a:cubicBezTo>
                        <a:pt x="1053354" y="17578"/>
                        <a:pt x="1050583" y="35589"/>
                        <a:pt x="1046889" y="43670"/>
                      </a:cubicBezTo>
                      <a:cubicBezTo>
                        <a:pt x="1040654" y="56601"/>
                        <a:pt x="1015487" y="77614"/>
                        <a:pt x="1000016" y="76229"/>
                      </a:cubicBezTo>
                      <a:lnTo>
                        <a:pt x="949219" y="72072"/>
                      </a:lnTo>
                      <a:cubicBezTo>
                        <a:pt x="927976" y="70225"/>
                        <a:pt x="937905" y="59834"/>
                        <a:pt x="925898" y="50136"/>
                      </a:cubicBezTo>
                      <a:cubicBezTo>
                        <a:pt x="910428" y="37898"/>
                        <a:pt x="893342" y="46210"/>
                        <a:pt x="874870" y="28430"/>
                      </a:cubicBezTo>
                      <a:cubicBezTo>
                        <a:pt x="858938" y="13190"/>
                        <a:pt x="829152" y="30278"/>
                        <a:pt x="810219" y="20810"/>
                      </a:cubicBezTo>
                      <a:lnTo>
                        <a:pt x="810219" y="20810"/>
                      </a:lnTo>
                      <a:lnTo>
                        <a:pt x="805139" y="38360"/>
                      </a:lnTo>
                      <a:cubicBezTo>
                        <a:pt x="794980" y="61450"/>
                        <a:pt x="768195" y="72303"/>
                        <a:pt x="744413" y="78307"/>
                      </a:cubicBezTo>
                      <a:cubicBezTo>
                        <a:pt x="718553" y="84772"/>
                        <a:pt x="682994" y="97472"/>
                        <a:pt x="657596" y="88236"/>
                      </a:cubicBezTo>
                      <a:lnTo>
                        <a:pt x="657596" y="88236"/>
                      </a:lnTo>
                      <a:close/>
                    </a:path>
                  </a:pathLst>
                </a:custGeom>
                <a:solidFill>
                  <a:srgbClr val="D9E2F3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 dirty="0"/>
                </a:p>
              </p:txBody>
            </p:sp>
            <p:sp>
              <p:nvSpPr>
                <p:cNvPr id="75" name="Ceredigion" descr="{&quot;Key&quot;:&quot;ceredigion&quot;,&quot;Name&quot;:&quot;Ceredigion&quot;,&quot;Value&quot;:0.507696390658174,&quot;Formula&quot;:&quot;0.507696390658174&quot;,&quot;Text&quot;:&quot;51%&quot;}">
                  <a:extLst>
                    <a:ext uri="{FF2B5EF4-FFF2-40B4-BE49-F238E27FC236}">
                      <a16:creationId xmlns:a16="http://schemas.microsoft.com/office/drawing/2014/main" id="{4B089084-D82C-1DAF-4647-F2D69BD83428}"/>
                    </a:ext>
                  </a:extLst>
                </p:cNvPr>
                <p:cNvSpPr/>
                <p:nvPr/>
              </p:nvSpPr>
              <p:spPr>
                <a:xfrm>
                  <a:off x="1350909" y="3393674"/>
                  <a:ext cx="1887096" cy="1573185"/>
                </a:xfrm>
                <a:custGeom>
                  <a:avLst/>
                  <a:gdLst>
                    <a:gd name="connsiteX0" fmla="*/ 17022 w 1559584"/>
                    <a:gd name="connsiteY0" fmla="*/ 1111697 h 1300153"/>
                    <a:gd name="connsiteX1" fmla="*/ 46115 w 1559584"/>
                    <a:gd name="connsiteY1" fmla="*/ 1117931 h 1300153"/>
                    <a:gd name="connsiteX2" fmla="*/ 52811 w 1559584"/>
                    <a:gd name="connsiteY2" fmla="*/ 1061127 h 1300153"/>
                    <a:gd name="connsiteX3" fmla="*/ 80057 w 1559584"/>
                    <a:gd name="connsiteY3" fmla="*/ 1063898 h 1300153"/>
                    <a:gd name="connsiteX4" fmla="*/ 120464 w 1559584"/>
                    <a:gd name="connsiteY4" fmla="*/ 1047966 h 1300153"/>
                    <a:gd name="connsiteX5" fmla="*/ 210975 w 1559584"/>
                    <a:gd name="connsiteY5" fmla="*/ 1042424 h 1300153"/>
                    <a:gd name="connsiteX6" fmla="*/ 243532 w 1559584"/>
                    <a:gd name="connsiteY6" fmla="*/ 1034573 h 1300153"/>
                    <a:gd name="connsiteX7" fmla="*/ 298947 w 1559584"/>
                    <a:gd name="connsiteY7" fmla="*/ 1049582 h 1300153"/>
                    <a:gd name="connsiteX8" fmla="*/ 339124 w 1559584"/>
                    <a:gd name="connsiteY8" fmla="*/ 1010558 h 1300153"/>
                    <a:gd name="connsiteX9" fmla="*/ 379761 w 1559584"/>
                    <a:gd name="connsiteY9" fmla="*/ 974306 h 1300153"/>
                    <a:gd name="connsiteX10" fmla="*/ 397541 w 1559584"/>
                    <a:gd name="connsiteY10" fmla="*/ 975460 h 1300153"/>
                    <a:gd name="connsiteX11" fmla="*/ 519454 w 1559584"/>
                    <a:gd name="connsiteY11" fmla="*/ 854002 h 1300153"/>
                    <a:gd name="connsiteX12" fmla="*/ 538850 w 1559584"/>
                    <a:gd name="connsiteY12" fmla="*/ 850076 h 1300153"/>
                    <a:gd name="connsiteX13" fmla="*/ 554551 w 1559584"/>
                    <a:gd name="connsiteY13" fmla="*/ 868318 h 1300153"/>
                    <a:gd name="connsiteX14" fmla="*/ 597729 w 1559584"/>
                    <a:gd name="connsiteY14" fmla="*/ 849153 h 1300153"/>
                    <a:gd name="connsiteX15" fmla="*/ 665151 w 1559584"/>
                    <a:gd name="connsiteY15" fmla="*/ 799276 h 1300153"/>
                    <a:gd name="connsiteX16" fmla="*/ 713639 w 1559584"/>
                    <a:gd name="connsiteY16" fmla="*/ 771336 h 1300153"/>
                    <a:gd name="connsiteX17" fmla="*/ 793760 w 1559584"/>
                    <a:gd name="connsiteY17" fmla="*/ 673431 h 1300153"/>
                    <a:gd name="connsiteX18" fmla="*/ 818005 w 1559584"/>
                    <a:gd name="connsiteY18" fmla="*/ 656806 h 1300153"/>
                    <a:gd name="connsiteX19" fmla="*/ 833475 w 1559584"/>
                    <a:gd name="connsiteY19" fmla="*/ 625633 h 1300153"/>
                    <a:gd name="connsiteX20" fmla="*/ 891661 w 1559584"/>
                    <a:gd name="connsiteY20" fmla="*/ 490320 h 1300153"/>
                    <a:gd name="connsiteX21" fmla="*/ 912442 w 1559584"/>
                    <a:gd name="connsiteY21" fmla="*/ 447833 h 1300153"/>
                    <a:gd name="connsiteX22" fmla="*/ 932761 w 1559584"/>
                    <a:gd name="connsiteY22" fmla="*/ 395186 h 1300153"/>
                    <a:gd name="connsiteX23" fmla="*/ 941766 w 1559584"/>
                    <a:gd name="connsiteY23" fmla="*/ 338382 h 1300153"/>
                    <a:gd name="connsiteX24" fmla="*/ 954234 w 1559584"/>
                    <a:gd name="connsiteY24" fmla="*/ 284118 h 1300153"/>
                    <a:gd name="connsiteX25" fmla="*/ 982634 w 1559584"/>
                    <a:gd name="connsiteY25" fmla="*/ 190369 h 1300153"/>
                    <a:gd name="connsiteX26" fmla="*/ 976400 w 1559584"/>
                    <a:gd name="connsiteY26" fmla="*/ 101931 h 1300153"/>
                    <a:gd name="connsiteX27" fmla="*/ 1003646 w 1559584"/>
                    <a:gd name="connsiteY27" fmla="*/ 102393 h 1300153"/>
                    <a:gd name="connsiteX28" fmla="*/ 1134565 w 1559584"/>
                    <a:gd name="connsiteY28" fmla="*/ 22960 h 1300153"/>
                    <a:gd name="connsiteX29" fmla="*/ 1134565 w 1559584"/>
                    <a:gd name="connsiteY29" fmla="*/ 22960 h 1300153"/>
                    <a:gd name="connsiteX30" fmla="*/ 1155115 w 1559584"/>
                    <a:gd name="connsiteY30" fmla="*/ 24346 h 1300153"/>
                    <a:gd name="connsiteX31" fmla="*/ 1166891 w 1559584"/>
                    <a:gd name="connsiteY31" fmla="*/ 5411 h 1300153"/>
                    <a:gd name="connsiteX32" fmla="*/ 1166891 w 1559584"/>
                    <a:gd name="connsiteY32" fmla="*/ 5411 h 1300153"/>
                    <a:gd name="connsiteX33" fmla="*/ 1287881 w 1559584"/>
                    <a:gd name="connsiteY33" fmla="*/ 16495 h 1300153"/>
                    <a:gd name="connsiteX34" fmla="*/ 1290421 w 1559584"/>
                    <a:gd name="connsiteY34" fmla="*/ 112091 h 1300153"/>
                    <a:gd name="connsiteX35" fmla="*/ 1301735 w 1559584"/>
                    <a:gd name="connsiteY35" fmla="*/ 146958 h 1300153"/>
                    <a:gd name="connsiteX36" fmla="*/ 1324132 w 1559584"/>
                    <a:gd name="connsiteY36" fmla="*/ 187367 h 1300153"/>
                    <a:gd name="connsiteX37" fmla="*/ 1356226 w 1559584"/>
                    <a:gd name="connsiteY37" fmla="*/ 180440 h 1300153"/>
                    <a:gd name="connsiteX38" fmla="*/ 1385781 w 1559584"/>
                    <a:gd name="connsiteY38" fmla="*/ 171666 h 1300153"/>
                    <a:gd name="connsiteX39" fmla="*/ 1452511 w 1559584"/>
                    <a:gd name="connsiteY39" fmla="*/ 132642 h 1300153"/>
                    <a:gd name="connsiteX40" fmla="*/ 1445584 w 1559584"/>
                    <a:gd name="connsiteY40" fmla="*/ 154809 h 1300153"/>
                    <a:gd name="connsiteX41" fmla="*/ 1432192 w 1559584"/>
                    <a:gd name="connsiteY41" fmla="*/ 207456 h 1300153"/>
                    <a:gd name="connsiteX42" fmla="*/ 1401944 w 1559584"/>
                    <a:gd name="connsiteY42" fmla="*/ 224544 h 1300153"/>
                    <a:gd name="connsiteX43" fmla="*/ 1401944 w 1559584"/>
                    <a:gd name="connsiteY43" fmla="*/ 254100 h 1300153"/>
                    <a:gd name="connsiteX44" fmla="*/ 1447200 w 1559584"/>
                    <a:gd name="connsiteY44" fmla="*/ 321526 h 1300153"/>
                    <a:gd name="connsiteX45" fmla="*/ 1461977 w 1559584"/>
                    <a:gd name="connsiteY45" fmla="*/ 346926 h 1300153"/>
                    <a:gd name="connsiteX46" fmla="*/ 1479064 w 1559584"/>
                    <a:gd name="connsiteY46" fmla="*/ 363320 h 1300153"/>
                    <a:gd name="connsiteX47" fmla="*/ 1510004 w 1559584"/>
                    <a:gd name="connsiteY47" fmla="*/ 469076 h 1300153"/>
                    <a:gd name="connsiteX48" fmla="*/ 1549256 w 1559584"/>
                    <a:gd name="connsiteY48" fmla="*/ 494707 h 1300153"/>
                    <a:gd name="connsiteX49" fmla="*/ 1536095 w 1559584"/>
                    <a:gd name="connsiteY49" fmla="*/ 525880 h 1300153"/>
                    <a:gd name="connsiteX50" fmla="*/ 1492918 w 1559584"/>
                    <a:gd name="connsiteY50" fmla="*/ 530729 h 1300153"/>
                    <a:gd name="connsiteX51" fmla="*/ 1454127 w 1559584"/>
                    <a:gd name="connsiteY51" fmla="*/ 566520 h 1300153"/>
                    <a:gd name="connsiteX52" fmla="*/ 1446045 w 1559584"/>
                    <a:gd name="connsiteY52" fmla="*/ 599771 h 1300153"/>
                    <a:gd name="connsiteX53" fmla="*/ 1450894 w 1559584"/>
                    <a:gd name="connsiteY53" fmla="*/ 629558 h 1300153"/>
                    <a:gd name="connsiteX54" fmla="*/ 1476755 w 1559584"/>
                    <a:gd name="connsiteY54" fmla="*/ 677356 h 1300153"/>
                    <a:gd name="connsiteX55" fmla="*/ 1484374 w 1559584"/>
                    <a:gd name="connsiteY55" fmla="*/ 698138 h 1300153"/>
                    <a:gd name="connsiteX56" fmla="*/ 1444198 w 1559584"/>
                    <a:gd name="connsiteY56" fmla="*/ 708760 h 1300153"/>
                    <a:gd name="connsiteX57" fmla="*/ 1432884 w 1559584"/>
                    <a:gd name="connsiteY57" fmla="*/ 728387 h 1300153"/>
                    <a:gd name="connsiteX58" fmla="*/ 1428035 w 1559584"/>
                    <a:gd name="connsiteY58" fmla="*/ 754480 h 1300153"/>
                    <a:gd name="connsiteX59" fmla="*/ 1435424 w 1559584"/>
                    <a:gd name="connsiteY59" fmla="*/ 773876 h 1300153"/>
                    <a:gd name="connsiteX60" fmla="*/ 1431499 w 1559584"/>
                    <a:gd name="connsiteY60" fmla="*/ 909420 h 1300153"/>
                    <a:gd name="connsiteX61" fmla="*/ 1425957 w 1559584"/>
                    <a:gd name="connsiteY61" fmla="*/ 958835 h 1300153"/>
                    <a:gd name="connsiteX62" fmla="*/ 1432653 w 1559584"/>
                    <a:gd name="connsiteY62" fmla="*/ 1025336 h 1300153"/>
                    <a:gd name="connsiteX63" fmla="*/ 1427112 w 1559584"/>
                    <a:gd name="connsiteY63" fmla="*/ 1050967 h 1300153"/>
                    <a:gd name="connsiteX64" fmla="*/ 1427112 w 1559584"/>
                    <a:gd name="connsiteY64" fmla="*/ 1050967 h 1300153"/>
                    <a:gd name="connsiteX65" fmla="*/ 1388783 w 1559584"/>
                    <a:gd name="connsiteY65" fmla="*/ 1107771 h 1300153"/>
                    <a:gd name="connsiteX66" fmla="*/ 1375391 w 1559584"/>
                    <a:gd name="connsiteY66" fmla="*/ 1100382 h 1300153"/>
                    <a:gd name="connsiteX67" fmla="*/ 1360152 w 1559584"/>
                    <a:gd name="connsiteY67" fmla="*/ 1083987 h 1300153"/>
                    <a:gd name="connsiteX68" fmla="*/ 1330597 w 1559584"/>
                    <a:gd name="connsiteY68" fmla="*/ 1067131 h 1300153"/>
                    <a:gd name="connsiteX69" fmla="*/ 1316512 w 1559584"/>
                    <a:gd name="connsiteY69" fmla="*/ 1051198 h 1300153"/>
                    <a:gd name="connsiteX70" fmla="*/ 1286726 w 1559584"/>
                    <a:gd name="connsiteY70" fmla="*/ 1032726 h 1300153"/>
                    <a:gd name="connsiteX71" fmla="*/ 1253246 w 1559584"/>
                    <a:gd name="connsiteY71" fmla="*/ 1015638 h 1300153"/>
                    <a:gd name="connsiteX72" fmla="*/ 1208914 w 1559584"/>
                    <a:gd name="connsiteY72" fmla="*/ 1057202 h 1300153"/>
                    <a:gd name="connsiteX73" fmla="*/ 1146341 w 1559584"/>
                    <a:gd name="connsiteY73" fmla="*/ 1026722 h 1300153"/>
                    <a:gd name="connsiteX74" fmla="*/ 1102239 w 1559584"/>
                    <a:gd name="connsiteY74" fmla="*/ 1068055 h 1300153"/>
                    <a:gd name="connsiteX75" fmla="*/ 1049133 w 1559584"/>
                    <a:gd name="connsiteY75" fmla="*/ 1109618 h 1300153"/>
                    <a:gd name="connsiteX76" fmla="*/ 1013113 w 1559584"/>
                    <a:gd name="connsiteY76" fmla="*/ 1116546 h 1300153"/>
                    <a:gd name="connsiteX77" fmla="*/ 992332 w 1559584"/>
                    <a:gd name="connsiteY77" fmla="*/ 1087913 h 1300153"/>
                    <a:gd name="connsiteX78" fmla="*/ 867648 w 1559584"/>
                    <a:gd name="connsiteY78" fmla="*/ 1160418 h 1300153"/>
                    <a:gd name="connsiteX79" fmla="*/ 757509 w 1559584"/>
                    <a:gd name="connsiteY79" fmla="*/ 1227844 h 1300153"/>
                    <a:gd name="connsiteX80" fmla="*/ 688933 w 1559584"/>
                    <a:gd name="connsiteY80" fmla="*/ 1277951 h 1300153"/>
                    <a:gd name="connsiteX81" fmla="*/ 601885 w 1559584"/>
                    <a:gd name="connsiteY81" fmla="*/ 1250935 h 1300153"/>
                    <a:gd name="connsiteX82" fmla="*/ 547393 w 1559584"/>
                    <a:gd name="connsiteY82" fmla="*/ 1284647 h 1300153"/>
                    <a:gd name="connsiteX83" fmla="*/ 494056 w 1559584"/>
                    <a:gd name="connsiteY83" fmla="*/ 1281184 h 1300153"/>
                    <a:gd name="connsiteX84" fmla="*/ 464963 w 1559584"/>
                    <a:gd name="connsiteY84" fmla="*/ 1273795 h 1300153"/>
                    <a:gd name="connsiteX85" fmla="*/ 415089 w 1559584"/>
                    <a:gd name="connsiteY85" fmla="*/ 1264789 h 1300153"/>
                    <a:gd name="connsiteX86" fmla="*/ 370756 w 1559584"/>
                    <a:gd name="connsiteY86" fmla="*/ 1272640 h 1300153"/>
                    <a:gd name="connsiteX87" fmla="*/ 304951 w 1559584"/>
                    <a:gd name="connsiteY87" fmla="*/ 1262480 h 1300153"/>
                    <a:gd name="connsiteX88" fmla="*/ 261080 w 1559584"/>
                    <a:gd name="connsiteY88" fmla="*/ 1255784 h 1300153"/>
                    <a:gd name="connsiteX89" fmla="*/ 239607 w 1559584"/>
                    <a:gd name="connsiteY89" fmla="*/ 1256707 h 1300153"/>
                    <a:gd name="connsiteX90" fmla="*/ 239607 w 1559584"/>
                    <a:gd name="connsiteY90" fmla="*/ 1256707 h 1300153"/>
                    <a:gd name="connsiteX91" fmla="*/ 209590 w 1559584"/>
                    <a:gd name="connsiteY91" fmla="*/ 1234540 h 1300153"/>
                    <a:gd name="connsiteX92" fmla="*/ 123696 w 1559584"/>
                    <a:gd name="connsiteY92" fmla="*/ 1205215 h 1300153"/>
                    <a:gd name="connsiteX93" fmla="*/ 105225 w 1559584"/>
                    <a:gd name="connsiteY93" fmla="*/ 1175427 h 1300153"/>
                    <a:gd name="connsiteX94" fmla="*/ 97374 w 1559584"/>
                    <a:gd name="connsiteY94" fmla="*/ 1172887 h 1300153"/>
                    <a:gd name="connsiteX95" fmla="*/ 89062 w 1559584"/>
                    <a:gd name="connsiteY95" fmla="*/ 1186049 h 1300153"/>
                    <a:gd name="connsiteX96" fmla="*/ 50964 w 1559584"/>
                    <a:gd name="connsiteY96" fmla="*/ 1200597 h 1300153"/>
                    <a:gd name="connsiteX97" fmla="*/ 31799 w 1559584"/>
                    <a:gd name="connsiteY97" fmla="*/ 1194593 h 1300153"/>
                    <a:gd name="connsiteX98" fmla="*/ 4784 w 1559584"/>
                    <a:gd name="connsiteY98" fmla="*/ 1185587 h 1300153"/>
                    <a:gd name="connsiteX99" fmla="*/ 21178 w 1559584"/>
                    <a:gd name="connsiteY99" fmla="*/ 1174504 h 1300153"/>
                    <a:gd name="connsiteX100" fmla="*/ 56967 w 1559584"/>
                    <a:gd name="connsiteY100" fmla="*/ 1156955 h 1300153"/>
                    <a:gd name="connsiteX101" fmla="*/ 53042 w 1559584"/>
                    <a:gd name="connsiteY101" fmla="*/ 1147257 h 1300153"/>
                    <a:gd name="connsiteX102" fmla="*/ 45884 w 1559584"/>
                    <a:gd name="connsiteY102" fmla="*/ 1146333 h 1300153"/>
                    <a:gd name="connsiteX103" fmla="*/ 32954 w 1559584"/>
                    <a:gd name="connsiteY103" fmla="*/ 1150489 h 1300153"/>
                    <a:gd name="connsiteX104" fmla="*/ 23949 w 1559584"/>
                    <a:gd name="connsiteY104" fmla="*/ 1154877 h 1300153"/>
                    <a:gd name="connsiteX105" fmla="*/ 6170 w 1559584"/>
                    <a:gd name="connsiteY105" fmla="*/ 1134326 h 1300153"/>
                    <a:gd name="connsiteX106" fmla="*/ 17484 w 1559584"/>
                    <a:gd name="connsiteY106" fmla="*/ 1110542 h 1300153"/>
                    <a:gd name="connsiteX107" fmla="*/ 17484 w 1559584"/>
                    <a:gd name="connsiteY107" fmla="*/ 1110542 h 1300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</a:cxnLst>
                  <a:rect l="l" t="t" r="r" b="b"/>
                  <a:pathLst>
                    <a:path w="1559584" h="1300153">
                      <a:moveTo>
                        <a:pt x="17022" y="1111697"/>
                      </a:moveTo>
                      <a:cubicBezTo>
                        <a:pt x="28336" y="1117931"/>
                        <a:pt x="40804" y="1122087"/>
                        <a:pt x="46115" y="1117931"/>
                      </a:cubicBezTo>
                      <a:cubicBezTo>
                        <a:pt x="49809" y="1114929"/>
                        <a:pt x="50964" y="1068978"/>
                        <a:pt x="52811" y="1061127"/>
                      </a:cubicBezTo>
                      <a:cubicBezTo>
                        <a:pt x="62970" y="1061127"/>
                        <a:pt x="67357" y="1066438"/>
                        <a:pt x="80057" y="1063898"/>
                      </a:cubicBezTo>
                      <a:cubicBezTo>
                        <a:pt x="93911" y="1061358"/>
                        <a:pt x="106841" y="1052353"/>
                        <a:pt x="120464" y="1047966"/>
                      </a:cubicBezTo>
                      <a:cubicBezTo>
                        <a:pt x="152789" y="1037113"/>
                        <a:pt x="180266" y="1046349"/>
                        <a:pt x="210975" y="1042424"/>
                      </a:cubicBezTo>
                      <a:cubicBezTo>
                        <a:pt x="221828" y="1041038"/>
                        <a:pt x="235912" y="1022104"/>
                        <a:pt x="243532" y="1034573"/>
                      </a:cubicBezTo>
                      <a:cubicBezTo>
                        <a:pt x="254846" y="1053046"/>
                        <a:pt x="277705" y="1053277"/>
                        <a:pt x="298947" y="1049582"/>
                      </a:cubicBezTo>
                      <a:cubicBezTo>
                        <a:pt x="325731" y="1046580"/>
                        <a:pt x="326655" y="1026953"/>
                        <a:pt x="339124" y="1010558"/>
                      </a:cubicBezTo>
                      <a:cubicBezTo>
                        <a:pt x="350437" y="995780"/>
                        <a:pt x="369371" y="990238"/>
                        <a:pt x="379761" y="974306"/>
                      </a:cubicBezTo>
                      <a:cubicBezTo>
                        <a:pt x="384379" y="967147"/>
                        <a:pt x="390383" y="979847"/>
                        <a:pt x="397541" y="975460"/>
                      </a:cubicBezTo>
                      <a:cubicBezTo>
                        <a:pt x="441411" y="948213"/>
                        <a:pt x="484589" y="892795"/>
                        <a:pt x="519454" y="854002"/>
                      </a:cubicBezTo>
                      <a:cubicBezTo>
                        <a:pt x="522456" y="850769"/>
                        <a:pt x="537926" y="847536"/>
                        <a:pt x="538850" y="850076"/>
                      </a:cubicBezTo>
                      <a:cubicBezTo>
                        <a:pt x="543929" y="850076"/>
                        <a:pt x="539312" y="869242"/>
                        <a:pt x="554551" y="868318"/>
                      </a:cubicBezTo>
                      <a:cubicBezTo>
                        <a:pt x="568635" y="867626"/>
                        <a:pt x="586415" y="856773"/>
                        <a:pt x="597729" y="849153"/>
                      </a:cubicBezTo>
                      <a:cubicBezTo>
                        <a:pt x="623589" y="835529"/>
                        <a:pt x="644139" y="819135"/>
                        <a:pt x="665151" y="799276"/>
                      </a:cubicBezTo>
                      <a:cubicBezTo>
                        <a:pt x="686855" y="778495"/>
                        <a:pt x="684084" y="778033"/>
                        <a:pt x="713639" y="771336"/>
                      </a:cubicBezTo>
                      <a:cubicBezTo>
                        <a:pt x="751044" y="763024"/>
                        <a:pt x="775750" y="702526"/>
                        <a:pt x="793760" y="673431"/>
                      </a:cubicBezTo>
                      <a:cubicBezTo>
                        <a:pt x="800456" y="662578"/>
                        <a:pt x="812232" y="668351"/>
                        <a:pt x="818005" y="656806"/>
                      </a:cubicBezTo>
                      <a:lnTo>
                        <a:pt x="833475" y="625633"/>
                      </a:lnTo>
                      <a:cubicBezTo>
                        <a:pt x="868571" y="587071"/>
                        <a:pt x="882425" y="541582"/>
                        <a:pt x="891661" y="490320"/>
                      </a:cubicBezTo>
                      <a:cubicBezTo>
                        <a:pt x="894893" y="472309"/>
                        <a:pt x="905284" y="462842"/>
                        <a:pt x="912442" y="447833"/>
                      </a:cubicBezTo>
                      <a:cubicBezTo>
                        <a:pt x="922601" y="426589"/>
                        <a:pt x="927450" y="418507"/>
                        <a:pt x="932761" y="395186"/>
                      </a:cubicBezTo>
                      <a:cubicBezTo>
                        <a:pt x="937379" y="376944"/>
                        <a:pt x="937379" y="357086"/>
                        <a:pt x="941766" y="338382"/>
                      </a:cubicBezTo>
                      <a:lnTo>
                        <a:pt x="954234" y="284118"/>
                      </a:lnTo>
                      <a:cubicBezTo>
                        <a:pt x="961161" y="253869"/>
                        <a:pt x="984712" y="220849"/>
                        <a:pt x="982634" y="190369"/>
                      </a:cubicBezTo>
                      <a:cubicBezTo>
                        <a:pt x="984712" y="164046"/>
                        <a:pt x="987714" y="126176"/>
                        <a:pt x="976400" y="101931"/>
                      </a:cubicBezTo>
                      <a:cubicBezTo>
                        <a:pt x="962315" y="71220"/>
                        <a:pt x="995796" y="98236"/>
                        <a:pt x="1003646" y="102393"/>
                      </a:cubicBezTo>
                      <a:cubicBezTo>
                        <a:pt x="1034355" y="118556"/>
                        <a:pt x="1134565" y="55056"/>
                        <a:pt x="1134565" y="22960"/>
                      </a:cubicBezTo>
                      <a:lnTo>
                        <a:pt x="1134565" y="22960"/>
                      </a:lnTo>
                      <a:lnTo>
                        <a:pt x="1155115" y="24346"/>
                      </a:lnTo>
                      <a:lnTo>
                        <a:pt x="1166891" y="5411"/>
                      </a:lnTo>
                      <a:lnTo>
                        <a:pt x="1166891" y="5411"/>
                      </a:lnTo>
                      <a:cubicBezTo>
                        <a:pt x="1204296" y="3795"/>
                        <a:pt x="1255555" y="-10984"/>
                        <a:pt x="1287881" y="16495"/>
                      </a:cubicBezTo>
                      <a:cubicBezTo>
                        <a:pt x="1308431" y="33813"/>
                        <a:pt x="1292268" y="89924"/>
                        <a:pt x="1290421" y="112091"/>
                      </a:cubicBezTo>
                      <a:cubicBezTo>
                        <a:pt x="1293422" y="124329"/>
                        <a:pt x="1294577" y="136336"/>
                        <a:pt x="1301735" y="146958"/>
                      </a:cubicBezTo>
                      <a:cubicBezTo>
                        <a:pt x="1310047" y="159658"/>
                        <a:pt x="1315357" y="175822"/>
                        <a:pt x="1324132" y="187367"/>
                      </a:cubicBezTo>
                      <a:cubicBezTo>
                        <a:pt x="1333367" y="199375"/>
                        <a:pt x="1343296" y="183211"/>
                        <a:pt x="1356226" y="180440"/>
                      </a:cubicBezTo>
                      <a:cubicBezTo>
                        <a:pt x="1365462" y="178362"/>
                        <a:pt x="1379085" y="179747"/>
                        <a:pt x="1385781" y="171666"/>
                      </a:cubicBezTo>
                      <a:cubicBezTo>
                        <a:pt x="1402406" y="151807"/>
                        <a:pt x="1421801" y="125022"/>
                        <a:pt x="1452511" y="132642"/>
                      </a:cubicBezTo>
                      <a:cubicBezTo>
                        <a:pt x="1454358" y="140493"/>
                        <a:pt x="1447893" y="147651"/>
                        <a:pt x="1445584" y="154809"/>
                      </a:cubicBezTo>
                      <a:cubicBezTo>
                        <a:pt x="1440042" y="171666"/>
                        <a:pt x="1446045" y="193371"/>
                        <a:pt x="1432192" y="207456"/>
                      </a:cubicBezTo>
                      <a:cubicBezTo>
                        <a:pt x="1426881" y="212767"/>
                        <a:pt x="1401713" y="221542"/>
                        <a:pt x="1401944" y="224544"/>
                      </a:cubicBezTo>
                      <a:cubicBezTo>
                        <a:pt x="1402406" y="235166"/>
                        <a:pt x="1405869" y="242324"/>
                        <a:pt x="1401944" y="254100"/>
                      </a:cubicBezTo>
                      <a:cubicBezTo>
                        <a:pt x="1384165" y="307440"/>
                        <a:pt x="1430575" y="288506"/>
                        <a:pt x="1447200" y="321526"/>
                      </a:cubicBezTo>
                      <a:cubicBezTo>
                        <a:pt x="1449971" y="333995"/>
                        <a:pt x="1450663" y="340229"/>
                        <a:pt x="1461977" y="346926"/>
                      </a:cubicBezTo>
                      <a:cubicBezTo>
                        <a:pt x="1472599" y="353160"/>
                        <a:pt x="1476524" y="349696"/>
                        <a:pt x="1479064" y="363320"/>
                      </a:cubicBezTo>
                      <a:cubicBezTo>
                        <a:pt x="1482296" y="380176"/>
                        <a:pt x="1497074" y="468615"/>
                        <a:pt x="1510004" y="469076"/>
                      </a:cubicBezTo>
                      <a:cubicBezTo>
                        <a:pt x="1530092" y="469769"/>
                        <a:pt x="1536557" y="480391"/>
                        <a:pt x="1549256" y="494707"/>
                      </a:cubicBezTo>
                      <a:cubicBezTo>
                        <a:pt x="1568652" y="516644"/>
                        <a:pt x="1558723" y="515258"/>
                        <a:pt x="1536095" y="525880"/>
                      </a:cubicBezTo>
                      <a:cubicBezTo>
                        <a:pt x="1530323" y="542967"/>
                        <a:pt x="1503077" y="523109"/>
                        <a:pt x="1492918" y="530729"/>
                      </a:cubicBezTo>
                      <a:cubicBezTo>
                        <a:pt x="1479525" y="540889"/>
                        <a:pt x="1468212" y="556129"/>
                        <a:pt x="1454127" y="566520"/>
                      </a:cubicBezTo>
                      <a:cubicBezTo>
                        <a:pt x="1440966" y="576218"/>
                        <a:pt x="1427574" y="589149"/>
                        <a:pt x="1446045" y="599771"/>
                      </a:cubicBezTo>
                      <a:cubicBezTo>
                        <a:pt x="1464748" y="610393"/>
                        <a:pt x="1456667" y="612471"/>
                        <a:pt x="1450894" y="629558"/>
                      </a:cubicBezTo>
                      <a:cubicBezTo>
                        <a:pt x="1446276" y="643413"/>
                        <a:pt x="1469828" y="665118"/>
                        <a:pt x="1476755" y="677356"/>
                      </a:cubicBezTo>
                      <a:cubicBezTo>
                        <a:pt x="1478602" y="680589"/>
                        <a:pt x="1496381" y="697676"/>
                        <a:pt x="1484374" y="698138"/>
                      </a:cubicBezTo>
                      <a:cubicBezTo>
                        <a:pt x="1475369" y="698600"/>
                        <a:pt x="1451587" y="704373"/>
                        <a:pt x="1444198" y="708760"/>
                      </a:cubicBezTo>
                      <a:cubicBezTo>
                        <a:pt x="1440966" y="710838"/>
                        <a:pt x="1437733" y="723769"/>
                        <a:pt x="1432884" y="728387"/>
                      </a:cubicBezTo>
                      <a:cubicBezTo>
                        <a:pt x="1422725" y="738547"/>
                        <a:pt x="1423879" y="741549"/>
                        <a:pt x="1428035" y="754480"/>
                      </a:cubicBezTo>
                      <a:lnTo>
                        <a:pt x="1435424" y="773876"/>
                      </a:lnTo>
                      <a:cubicBezTo>
                        <a:pt x="1431730" y="817980"/>
                        <a:pt x="1436809" y="864393"/>
                        <a:pt x="1431499" y="909420"/>
                      </a:cubicBezTo>
                      <a:cubicBezTo>
                        <a:pt x="1429652" y="925815"/>
                        <a:pt x="1424110" y="941978"/>
                        <a:pt x="1425957" y="958835"/>
                      </a:cubicBezTo>
                      <a:cubicBezTo>
                        <a:pt x="1428266" y="981002"/>
                        <a:pt x="1430344" y="1003169"/>
                        <a:pt x="1432653" y="1025336"/>
                      </a:cubicBezTo>
                      <a:cubicBezTo>
                        <a:pt x="1433346" y="1031802"/>
                        <a:pt x="1429652" y="1044502"/>
                        <a:pt x="1427112" y="1050967"/>
                      </a:cubicBezTo>
                      <a:lnTo>
                        <a:pt x="1427112" y="1050967"/>
                      </a:lnTo>
                      <a:cubicBezTo>
                        <a:pt x="1417876" y="1070595"/>
                        <a:pt x="1399635" y="1089991"/>
                        <a:pt x="1388783" y="1107771"/>
                      </a:cubicBezTo>
                      <a:lnTo>
                        <a:pt x="1375391" y="1100382"/>
                      </a:lnTo>
                      <a:cubicBezTo>
                        <a:pt x="1370080" y="1095764"/>
                        <a:pt x="1365924" y="1087682"/>
                        <a:pt x="1360152" y="1083987"/>
                      </a:cubicBezTo>
                      <a:cubicBezTo>
                        <a:pt x="1350916" y="1077984"/>
                        <a:pt x="1340064" y="1073366"/>
                        <a:pt x="1330597" y="1067131"/>
                      </a:cubicBezTo>
                      <a:cubicBezTo>
                        <a:pt x="1324593" y="1062975"/>
                        <a:pt x="1322515" y="1055817"/>
                        <a:pt x="1316512" y="1051198"/>
                      </a:cubicBezTo>
                      <a:cubicBezTo>
                        <a:pt x="1306814" y="1043347"/>
                        <a:pt x="1297578" y="1038729"/>
                        <a:pt x="1286726" y="1032726"/>
                      </a:cubicBezTo>
                      <a:cubicBezTo>
                        <a:pt x="1279799" y="1029262"/>
                        <a:pt x="1260404" y="1008942"/>
                        <a:pt x="1253246" y="1015638"/>
                      </a:cubicBezTo>
                      <a:lnTo>
                        <a:pt x="1208914" y="1057202"/>
                      </a:lnTo>
                      <a:cubicBezTo>
                        <a:pt x="1192058" y="1073135"/>
                        <a:pt x="1154884" y="1044040"/>
                        <a:pt x="1146341" y="1026722"/>
                      </a:cubicBezTo>
                      <a:cubicBezTo>
                        <a:pt x="1135719" y="1028338"/>
                        <a:pt x="1110321" y="1059511"/>
                        <a:pt x="1102239" y="1068055"/>
                      </a:cubicBezTo>
                      <a:cubicBezTo>
                        <a:pt x="1085384" y="1086297"/>
                        <a:pt x="1066681" y="1091607"/>
                        <a:pt x="1049133" y="1109618"/>
                      </a:cubicBezTo>
                      <a:cubicBezTo>
                        <a:pt x="1030892" y="1128553"/>
                        <a:pt x="1033201" y="1118393"/>
                        <a:pt x="1013113" y="1116546"/>
                      </a:cubicBezTo>
                      <a:lnTo>
                        <a:pt x="992332" y="1087913"/>
                      </a:lnTo>
                      <a:cubicBezTo>
                        <a:pt x="965779" y="1119086"/>
                        <a:pt x="903898" y="1135249"/>
                        <a:pt x="867648" y="1160418"/>
                      </a:cubicBezTo>
                      <a:cubicBezTo>
                        <a:pt x="837400" y="1181431"/>
                        <a:pt x="793529" y="1227844"/>
                        <a:pt x="757509" y="1227844"/>
                      </a:cubicBezTo>
                      <a:cubicBezTo>
                        <a:pt x="728186" y="1227844"/>
                        <a:pt x="721028" y="1270100"/>
                        <a:pt x="688933" y="1277951"/>
                      </a:cubicBezTo>
                      <a:cubicBezTo>
                        <a:pt x="650835" y="1287418"/>
                        <a:pt x="631440" y="1239620"/>
                        <a:pt x="601885" y="1250935"/>
                      </a:cubicBezTo>
                      <a:cubicBezTo>
                        <a:pt x="584798" y="1257400"/>
                        <a:pt x="561247" y="1271947"/>
                        <a:pt x="547393" y="1284647"/>
                      </a:cubicBezTo>
                      <a:cubicBezTo>
                        <a:pt x="514144" y="1315358"/>
                        <a:pt x="511373" y="1292960"/>
                        <a:pt x="494056" y="1281184"/>
                      </a:cubicBezTo>
                      <a:cubicBezTo>
                        <a:pt x="485282" y="1275411"/>
                        <a:pt x="472120" y="1273564"/>
                        <a:pt x="464963" y="1273795"/>
                      </a:cubicBezTo>
                      <a:cubicBezTo>
                        <a:pt x="447645" y="1274487"/>
                        <a:pt x="431944" y="1265482"/>
                        <a:pt x="415089" y="1264789"/>
                      </a:cubicBezTo>
                      <a:cubicBezTo>
                        <a:pt x="399157" y="1264097"/>
                        <a:pt x="385534" y="1272640"/>
                        <a:pt x="370756" y="1272640"/>
                      </a:cubicBezTo>
                      <a:cubicBezTo>
                        <a:pt x="346743" y="1272640"/>
                        <a:pt x="328733" y="1246086"/>
                        <a:pt x="304951" y="1262480"/>
                      </a:cubicBezTo>
                      <a:cubicBezTo>
                        <a:pt x="293175" y="1270562"/>
                        <a:pt x="276781" y="1253244"/>
                        <a:pt x="261080" y="1255784"/>
                      </a:cubicBezTo>
                      <a:cubicBezTo>
                        <a:pt x="252075" y="1257169"/>
                        <a:pt x="245148" y="1257631"/>
                        <a:pt x="239607" y="1256707"/>
                      </a:cubicBezTo>
                      <a:lnTo>
                        <a:pt x="239607" y="1256707"/>
                      </a:lnTo>
                      <a:cubicBezTo>
                        <a:pt x="228062" y="1254860"/>
                        <a:pt x="221135" y="1247702"/>
                        <a:pt x="209590" y="1234540"/>
                      </a:cubicBezTo>
                      <a:cubicBezTo>
                        <a:pt x="184653" y="1206138"/>
                        <a:pt x="150249" y="1220917"/>
                        <a:pt x="123696" y="1205215"/>
                      </a:cubicBezTo>
                      <a:cubicBezTo>
                        <a:pt x="110766" y="1197595"/>
                        <a:pt x="120233" y="1182124"/>
                        <a:pt x="105225" y="1175427"/>
                      </a:cubicBezTo>
                      <a:cubicBezTo>
                        <a:pt x="102685" y="1174273"/>
                        <a:pt x="99914" y="1173349"/>
                        <a:pt x="97374" y="1172887"/>
                      </a:cubicBezTo>
                      <a:lnTo>
                        <a:pt x="89062" y="1186049"/>
                      </a:lnTo>
                      <a:cubicBezTo>
                        <a:pt x="77517" y="1204522"/>
                        <a:pt x="70359" y="1226227"/>
                        <a:pt x="50964" y="1200597"/>
                      </a:cubicBezTo>
                      <a:cubicBezTo>
                        <a:pt x="47038" y="1195286"/>
                        <a:pt x="37802" y="1195517"/>
                        <a:pt x="31799" y="1194593"/>
                      </a:cubicBezTo>
                      <a:cubicBezTo>
                        <a:pt x="21409" y="1193207"/>
                        <a:pt x="14251" y="1190667"/>
                        <a:pt x="4784" y="1185587"/>
                      </a:cubicBezTo>
                      <a:cubicBezTo>
                        <a:pt x="-10224" y="1177506"/>
                        <a:pt x="14251" y="1179122"/>
                        <a:pt x="21178" y="1174504"/>
                      </a:cubicBezTo>
                      <a:cubicBezTo>
                        <a:pt x="30183" y="1168500"/>
                        <a:pt x="52118" y="1165498"/>
                        <a:pt x="56967" y="1156955"/>
                      </a:cubicBezTo>
                      <a:lnTo>
                        <a:pt x="53042" y="1147257"/>
                      </a:lnTo>
                      <a:lnTo>
                        <a:pt x="45884" y="1146333"/>
                      </a:lnTo>
                      <a:cubicBezTo>
                        <a:pt x="41959" y="1146795"/>
                        <a:pt x="35955" y="1147718"/>
                        <a:pt x="32954" y="1150489"/>
                      </a:cubicBezTo>
                      <a:cubicBezTo>
                        <a:pt x="30414" y="1152798"/>
                        <a:pt x="27412" y="1154877"/>
                        <a:pt x="23949" y="1154877"/>
                      </a:cubicBezTo>
                      <a:cubicBezTo>
                        <a:pt x="13558" y="1154877"/>
                        <a:pt x="7093" y="1143331"/>
                        <a:pt x="6170" y="1134326"/>
                      </a:cubicBezTo>
                      <a:lnTo>
                        <a:pt x="17484" y="1110542"/>
                      </a:lnTo>
                      <a:lnTo>
                        <a:pt x="17484" y="1110542"/>
                      </a:lnTo>
                      <a:close/>
                    </a:path>
                  </a:pathLst>
                </a:custGeom>
                <a:solidFill>
                  <a:srgbClr val="C9D6EE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6" name="Conwy" descr="{&quot;Key&quot;:&quot;conwy&quot;,&quot;Name&quot;:&quot;Conwy&quot;,&quot;Value&quot;:0.599144757681343,&quot;Formula&quot;:&quot;0.599144757681343&quot;,&quot;Text&quot;:&quot;60%&quot;}">
                  <a:extLst>
                    <a:ext uri="{FF2B5EF4-FFF2-40B4-BE49-F238E27FC236}">
                      <a16:creationId xmlns:a16="http://schemas.microsoft.com/office/drawing/2014/main" id="{E86DC077-98BA-3FE0-C027-AE65C8C62882}"/>
                    </a:ext>
                  </a:extLst>
                </p:cNvPr>
                <p:cNvSpPr/>
                <p:nvPr/>
              </p:nvSpPr>
              <p:spPr>
                <a:xfrm>
                  <a:off x="2590907" y="1098977"/>
                  <a:ext cx="1005627" cy="1152769"/>
                </a:xfrm>
                <a:custGeom>
                  <a:avLst/>
                  <a:gdLst>
                    <a:gd name="connsiteX0" fmla="*/ 27113 w 831097"/>
                    <a:gd name="connsiteY0" fmla="*/ 222684 h 952702"/>
                    <a:gd name="connsiteX1" fmla="*/ 51819 w 831097"/>
                    <a:gd name="connsiteY1" fmla="*/ 240002 h 952702"/>
                    <a:gd name="connsiteX2" fmla="*/ 136558 w 831097"/>
                    <a:gd name="connsiteY2" fmla="*/ 300500 h 952702"/>
                    <a:gd name="connsiteX3" fmla="*/ 130555 w 831097"/>
                    <a:gd name="connsiteY3" fmla="*/ 348991 h 952702"/>
                    <a:gd name="connsiteX4" fmla="*/ 102847 w 831097"/>
                    <a:gd name="connsiteY4" fmla="*/ 373005 h 952702"/>
                    <a:gd name="connsiteX5" fmla="*/ 88762 w 831097"/>
                    <a:gd name="connsiteY5" fmla="*/ 433965 h 952702"/>
                    <a:gd name="connsiteX6" fmla="*/ 37272 w 831097"/>
                    <a:gd name="connsiteY6" fmla="*/ 481302 h 952702"/>
                    <a:gd name="connsiteX7" fmla="*/ 22726 w 831097"/>
                    <a:gd name="connsiteY7" fmla="*/ 509473 h 952702"/>
                    <a:gd name="connsiteX8" fmla="*/ 36118 w 831097"/>
                    <a:gd name="connsiteY8" fmla="*/ 528407 h 952702"/>
                    <a:gd name="connsiteX9" fmla="*/ 25958 w 831097"/>
                    <a:gd name="connsiteY9" fmla="*/ 533256 h 952702"/>
                    <a:gd name="connsiteX10" fmla="*/ 98 w 831097"/>
                    <a:gd name="connsiteY10" fmla="*/ 574589 h 952702"/>
                    <a:gd name="connsiteX11" fmla="*/ 20417 w 831097"/>
                    <a:gd name="connsiteY11" fmla="*/ 593755 h 952702"/>
                    <a:gd name="connsiteX12" fmla="*/ 56668 w 831097"/>
                    <a:gd name="connsiteY12" fmla="*/ 640860 h 952702"/>
                    <a:gd name="connsiteX13" fmla="*/ 70983 w 831097"/>
                    <a:gd name="connsiteY13" fmla="*/ 688427 h 952702"/>
                    <a:gd name="connsiteX14" fmla="*/ 55282 w 831097"/>
                    <a:gd name="connsiteY14" fmla="*/ 724218 h 952702"/>
                    <a:gd name="connsiteX15" fmla="*/ 67751 w 831097"/>
                    <a:gd name="connsiteY15" fmla="*/ 806422 h 952702"/>
                    <a:gd name="connsiteX16" fmla="*/ 197515 w 831097"/>
                    <a:gd name="connsiteY16" fmla="*/ 798340 h 952702"/>
                    <a:gd name="connsiteX17" fmla="*/ 203980 w 831097"/>
                    <a:gd name="connsiteY17" fmla="*/ 847062 h 952702"/>
                    <a:gd name="connsiteX18" fmla="*/ 262166 w 831097"/>
                    <a:gd name="connsiteY18" fmla="*/ 895091 h 952702"/>
                    <a:gd name="connsiteX19" fmla="*/ 322199 w 831097"/>
                    <a:gd name="connsiteY19" fmla="*/ 951664 h 952702"/>
                    <a:gd name="connsiteX20" fmla="*/ 385927 w 831097"/>
                    <a:gd name="connsiteY20" fmla="*/ 922107 h 952702"/>
                    <a:gd name="connsiteX21" fmla="*/ 494680 w 831097"/>
                    <a:gd name="connsiteY21" fmla="*/ 866689 h 952702"/>
                    <a:gd name="connsiteX22" fmla="*/ 529314 w 831097"/>
                    <a:gd name="connsiteY22" fmla="*/ 844522 h 952702"/>
                    <a:gd name="connsiteX23" fmla="*/ 579188 w 831097"/>
                    <a:gd name="connsiteY23" fmla="*/ 815196 h 952702"/>
                    <a:gd name="connsiteX24" fmla="*/ 602971 w 831097"/>
                    <a:gd name="connsiteY24" fmla="*/ 808962 h 952702"/>
                    <a:gd name="connsiteX25" fmla="*/ 619826 w 831097"/>
                    <a:gd name="connsiteY25" fmla="*/ 817736 h 952702"/>
                    <a:gd name="connsiteX26" fmla="*/ 629293 w 831097"/>
                    <a:gd name="connsiteY26" fmla="*/ 884238 h 952702"/>
                    <a:gd name="connsiteX27" fmla="*/ 729041 w 831097"/>
                    <a:gd name="connsiteY27" fmla="*/ 901325 h 952702"/>
                    <a:gd name="connsiteX28" fmla="*/ 786072 w 831097"/>
                    <a:gd name="connsiteY28" fmla="*/ 910562 h 952702"/>
                    <a:gd name="connsiteX29" fmla="*/ 831097 w 831097"/>
                    <a:gd name="connsiteY29" fmla="*/ 860455 h 952702"/>
                    <a:gd name="connsiteX30" fmla="*/ 831097 w 831097"/>
                    <a:gd name="connsiteY30" fmla="*/ 860455 h 952702"/>
                    <a:gd name="connsiteX31" fmla="*/ 829019 w 831097"/>
                    <a:gd name="connsiteY31" fmla="*/ 842444 h 952702"/>
                    <a:gd name="connsiteX32" fmla="*/ 822785 w 831097"/>
                    <a:gd name="connsiteY32" fmla="*/ 819584 h 952702"/>
                    <a:gd name="connsiteX33" fmla="*/ 812856 w 831097"/>
                    <a:gd name="connsiteY33" fmla="*/ 804113 h 952702"/>
                    <a:gd name="connsiteX34" fmla="*/ 803390 w 831097"/>
                    <a:gd name="connsiteY34" fmla="*/ 786333 h 952702"/>
                    <a:gd name="connsiteX35" fmla="*/ 801773 w 831097"/>
                    <a:gd name="connsiteY35" fmla="*/ 724218 h 952702"/>
                    <a:gd name="connsiteX36" fmla="*/ 822092 w 831097"/>
                    <a:gd name="connsiteY36" fmla="*/ 715444 h 952702"/>
                    <a:gd name="connsiteX37" fmla="*/ 803620 w 831097"/>
                    <a:gd name="connsiteY37" fmla="*/ 692353 h 952702"/>
                    <a:gd name="connsiteX38" fmla="*/ 788381 w 831097"/>
                    <a:gd name="connsiteY38" fmla="*/ 648249 h 952702"/>
                    <a:gd name="connsiteX39" fmla="*/ 751669 w 831097"/>
                    <a:gd name="connsiteY39" fmla="*/ 642245 h 952702"/>
                    <a:gd name="connsiteX40" fmla="*/ 742894 w 831097"/>
                    <a:gd name="connsiteY40" fmla="*/ 613844 h 952702"/>
                    <a:gd name="connsiteX41" fmla="*/ 702257 w 831097"/>
                    <a:gd name="connsiteY41" fmla="*/ 614075 h 952702"/>
                    <a:gd name="connsiteX42" fmla="*/ 647303 w 831097"/>
                    <a:gd name="connsiteY42" fmla="*/ 639475 h 952702"/>
                    <a:gd name="connsiteX43" fmla="*/ 623751 w 831097"/>
                    <a:gd name="connsiteY43" fmla="*/ 610380 h 952702"/>
                    <a:gd name="connsiteX44" fmla="*/ 681938 w 831097"/>
                    <a:gd name="connsiteY44" fmla="*/ 569509 h 952702"/>
                    <a:gd name="connsiteX45" fmla="*/ 678243 w 831097"/>
                    <a:gd name="connsiteY45" fmla="*/ 555885 h 952702"/>
                    <a:gd name="connsiteX46" fmla="*/ 693944 w 831097"/>
                    <a:gd name="connsiteY46" fmla="*/ 529100 h 952702"/>
                    <a:gd name="connsiteX47" fmla="*/ 711723 w 831097"/>
                    <a:gd name="connsiteY47" fmla="*/ 498620 h 952702"/>
                    <a:gd name="connsiteX48" fmla="*/ 790921 w 831097"/>
                    <a:gd name="connsiteY48" fmla="*/ 444125 h 952702"/>
                    <a:gd name="connsiteX49" fmla="*/ 816551 w 831097"/>
                    <a:gd name="connsiteY49" fmla="*/ 422651 h 952702"/>
                    <a:gd name="connsiteX50" fmla="*/ 807084 w 831097"/>
                    <a:gd name="connsiteY50" fmla="*/ 401176 h 952702"/>
                    <a:gd name="connsiteX51" fmla="*/ 811009 w 831097"/>
                    <a:gd name="connsiteY51" fmla="*/ 340447 h 952702"/>
                    <a:gd name="connsiteX52" fmla="*/ 817012 w 831097"/>
                    <a:gd name="connsiteY52" fmla="*/ 303040 h 952702"/>
                    <a:gd name="connsiteX53" fmla="*/ 795077 w 831097"/>
                    <a:gd name="connsiteY53" fmla="*/ 282258 h 952702"/>
                    <a:gd name="connsiteX54" fmla="*/ 733659 w 831097"/>
                    <a:gd name="connsiteY54" fmla="*/ 244620 h 952702"/>
                    <a:gd name="connsiteX55" fmla="*/ 723730 w 831097"/>
                    <a:gd name="connsiteY55" fmla="*/ 212755 h 952702"/>
                    <a:gd name="connsiteX56" fmla="*/ 728579 w 831097"/>
                    <a:gd name="connsiteY56" fmla="*/ 167265 h 952702"/>
                    <a:gd name="connsiteX57" fmla="*/ 766677 w 831097"/>
                    <a:gd name="connsiteY57" fmla="*/ 100302 h 952702"/>
                    <a:gd name="connsiteX58" fmla="*/ 755594 w 831097"/>
                    <a:gd name="connsiteY58" fmla="*/ 66589 h 952702"/>
                    <a:gd name="connsiteX59" fmla="*/ 755594 w 831097"/>
                    <a:gd name="connsiteY59" fmla="*/ 66589 h 952702"/>
                    <a:gd name="connsiteX60" fmla="*/ 740816 w 831097"/>
                    <a:gd name="connsiteY60" fmla="*/ 69822 h 952702"/>
                    <a:gd name="connsiteX61" fmla="*/ 608281 w 831097"/>
                    <a:gd name="connsiteY61" fmla="*/ 126395 h 952702"/>
                    <a:gd name="connsiteX62" fmla="*/ 577341 w 831097"/>
                    <a:gd name="connsiteY62" fmla="*/ 114387 h 952702"/>
                    <a:gd name="connsiteX63" fmla="*/ 525620 w 831097"/>
                    <a:gd name="connsiteY63" fmla="*/ 121084 h 952702"/>
                    <a:gd name="connsiteX64" fmla="*/ 443651 w 831097"/>
                    <a:gd name="connsiteY64" fmla="*/ 103996 h 952702"/>
                    <a:gd name="connsiteX65" fmla="*/ 426334 w 831097"/>
                    <a:gd name="connsiteY65" fmla="*/ 82060 h 952702"/>
                    <a:gd name="connsiteX66" fmla="*/ 420331 w 831097"/>
                    <a:gd name="connsiteY66" fmla="*/ 58969 h 952702"/>
                    <a:gd name="connsiteX67" fmla="*/ 375075 w 831097"/>
                    <a:gd name="connsiteY67" fmla="*/ 42113 h 952702"/>
                    <a:gd name="connsiteX68" fmla="*/ 348984 w 831097"/>
                    <a:gd name="connsiteY68" fmla="*/ 37033 h 952702"/>
                    <a:gd name="connsiteX69" fmla="*/ 325894 w 831097"/>
                    <a:gd name="connsiteY69" fmla="*/ 43267 h 952702"/>
                    <a:gd name="connsiteX70" fmla="*/ 290336 w 831097"/>
                    <a:gd name="connsiteY70" fmla="*/ 13480 h 952702"/>
                    <a:gd name="connsiteX71" fmla="*/ 266553 w 831097"/>
                    <a:gd name="connsiteY71" fmla="*/ 7245 h 952702"/>
                    <a:gd name="connsiteX72" fmla="*/ 227070 w 831097"/>
                    <a:gd name="connsiteY72" fmla="*/ 318 h 952702"/>
                    <a:gd name="connsiteX73" fmla="*/ 267477 w 831097"/>
                    <a:gd name="connsiteY73" fmla="*/ 61971 h 952702"/>
                    <a:gd name="connsiteX74" fmla="*/ 277636 w 831097"/>
                    <a:gd name="connsiteY74" fmla="*/ 102380 h 952702"/>
                    <a:gd name="connsiteX75" fmla="*/ 256856 w 831097"/>
                    <a:gd name="connsiteY75" fmla="*/ 111847 h 952702"/>
                    <a:gd name="connsiteX76" fmla="*/ 185277 w 831097"/>
                    <a:gd name="connsiteY76" fmla="*/ 141865 h 952702"/>
                    <a:gd name="connsiteX77" fmla="*/ 124320 w 831097"/>
                    <a:gd name="connsiteY77" fmla="*/ 182275 h 952702"/>
                    <a:gd name="connsiteX78" fmla="*/ 88993 w 831097"/>
                    <a:gd name="connsiteY78" fmla="*/ 183891 h 952702"/>
                    <a:gd name="connsiteX79" fmla="*/ 27805 w 831097"/>
                    <a:gd name="connsiteY79" fmla="*/ 222453 h 952702"/>
                    <a:gd name="connsiteX80" fmla="*/ 27805 w 831097"/>
                    <a:gd name="connsiteY80" fmla="*/ 222453 h 95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831097" h="952702">
                      <a:moveTo>
                        <a:pt x="27113" y="222684"/>
                      </a:moveTo>
                      <a:lnTo>
                        <a:pt x="51819" y="240002"/>
                      </a:lnTo>
                      <a:cubicBezTo>
                        <a:pt x="80219" y="270713"/>
                        <a:pt x="93380" y="289647"/>
                        <a:pt x="136558" y="300500"/>
                      </a:cubicBezTo>
                      <a:cubicBezTo>
                        <a:pt x="140021" y="314585"/>
                        <a:pt x="141176" y="336753"/>
                        <a:pt x="130555" y="348991"/>
                      </a:cubicBezTo>
                      <a:cubicBezTo>
                        <a:pt x="122704" y="357996"/>
                        <a:pt x="108158" y="361922"/>
                        <a:pt x="102847" y="373005"/>
                      </a:cubicBezTo>
                      <a:cubicBezTo>
                        <a:pt x="92688" y="393325"/>
                        <a:pt x="94996" y="413415"/>
                        <a:pt x="88762" y="433965"/>
                      </a:cubicBezTo>
                      <a:cubicBezTo>
                        <a:pt x="81835" y="456364"/>
                        <a:pt x="47663" y="458904"/>
                        <a:pt x="37272" y="481302"/>
                      </a:cubicBezTo>
                      <a:cubicBezTo>
                        <a:pt x="37734" y="489153"/>
                        <a:pt x="26189" y="501622"/>
                        <a:pt x="22726" y="509473"/>
                      </a:cubicBezTo>
                      <a:cubicBezTo>
                        <a:pt x="16030" y="524713"/>
                        <a:pt x="36118" y="520787"/>
                        <a:pt x="36118" y="528407"/>
                      </a:cubicBezTo>
                      <a:cubicBezTo>
                        <a:pt x="36118" y="530024"/>
                        <a:pt x="28036" y="532102"/>
                        <a:pt x="25958" y="533256"/>
                      </a:cubicBezTo>
                      <a:cubicBezTo>
                        <a:pt x="16491" y="538798"/>
                        <a:pt x="1945" y="564198"/>
                        <a:pt x="98" y="574589"/>
                      </a:cubicBezTo>
                      <a:cubicBezTo>
                        <a:pt x="-1519" y="583133"/>
                        <a:pt x="17415" y="578515"/>
                        <a:pt x="20417" y="593755"/>
                      </a:cubicBezTo>
                      <a:cubicBezTo>
                        <a:pt x="25496" y="619616"/>
                        <a:pt x="40967" y="621925"/>
                        <a:pt x="56668" y="640860"/>
                      </a:cubicBezTo>
                      <a:cubicBezTo>
                        <a:pt x="70752" y="657716"/>
                        <a:pt x="80450" y="665567"/>
                        <a:pt x="70983" y="688427"/>
                      </a:cubicBezTo>
                      <a:cubicBezTo>
                        <a:pt x="66596" y="704129"/>
                        <a:pt x="54128" y="700435"/>
                        <a:pt x="55282" y="724218"/>
                      </a:cubicBezTo>
                      <a:cubicBezTo>
                        <a:pt x="56206" y="745000"/>
                        <a:pt x="44661" y="796262"/>
                        <a:pt x="67751" y="806422"/>
                      </a:cubicBezTo>
                      <a:cubicBezTo>
                        <a:pt x="109543" y="824895"/>
                        <a:pt x="153414" y="756776"/>
                        <a:pt x="197515" y="798340"/>
                      </a:cubicBezTo>
                      <a:cubicBezTo>
                        <a:pt x="211138" y="811271"/>
                        <a:pt x="185970" y="829051"/>
                        <a:pt x="203980" y="847062"/>
                      </a:cubicBezTo>
                      <a:cubicBezTo>
                        <a:pt x="218988" y="862071"/>
                        <a:pt x="254085" y="876156"/>
                        <a:pt x="262166" y="895091"/>
                      </a:cubicBezTo>
                      <a:cubicBezTo>
                        <a:pt x="264937" y="913795"/>
                        <a:pt x="300033" y="960207"/>
                        <a:pt x="322199" y="951664"/>
                      </a:cubicBezTo>
                      <a:cubicBezTo>
                        <a:pt x="341826" y="944275"/>
                        <a:pt x="374382" y="939656"/>
                        <a:pt x="385927" y="922107"/>
                      </a:cubicBezTo>
                      <a:cubicBezTo>
                        <a:pt x="414558" y="878927"/>
                        <a:pt x="446884" y="871307"/>
                        <a:pt x="494680" y="866689"/>
                      </a:cubicBezTo>
                      <a:cubicBezTo>
                        <a:pt x="511535" y="865073"/>
                        <a:pt x="506456" y="841520"/>
                        <a:pt x="529314" y="844522"/>
                      </a:cubicBezTo>
                      <a:cubicBezTo>
                        <a:pt x="551019" y="847293"/>
                        <a:pt x="561409" y="821200"/>
                        <a:pt x="579188" y="815196"/>
                      </a:cubicBezTo>
                      <a:lnTo>
                        <a:pt x="602971" y="808962"/>
                      </a:lnTo>
                      <a:cubicBezTo>
                        <a:pt x="614285" y="805960"/>
                        <a:pt x="627908" y="798571"/>
                        <a:pt x="619826" y="817736"/>
                      </a:cubicBezTo>
                      <a:cubicBezTo>
                        <a:pt x="610359" y="840596"/>
                        <a:pt x="623521" y="860685"/>
                        <a:pt x="629293" y="884238"/>
                      </a:cubicBezTo>
                      <a:cubicBezTo>
                        <a:pt x="641069" y="932267"/>
                        <a:pt x="702026" y="892782"/>
                        <a:pt x="729041" y="901325"/>
                      </a:cubicBezTo>
                      <a:cubicBezTo>
                        <a:pt x="746358" y="906867"/>
                        <a:pt x="767370" y="921876"/>
                        <a:pt x="786072" y="910562"/>
                      </a:cubicBezTo>
                      <a:cubicBezTo>
                        <a:pt x="799464" y="902480"/>
                        <a:pt x="823478" y="873847"/>
                        <a:pt x="831097" y="860455"/>
                      </a:cubicBezTo>
                      <a:lnTo>
                        <a:pt x="831097" y="860455"/>
                      </a:lnTo>
                      <a:lnTo>
                        <a:pt x="829019" y="842444"/>
                      </a:lnTo>
                      <a:cubicBezTo>
                        <a:pt x="825094" y="836440"/>
                        <a:pt x="824401" y="826511"/>
                        <a:pt x="822785" y="819584"/>
                      </a:cubicBezTo>
                      <a:cubicBezTo>
                        <a:pt x="820938" y="811733"/>
                        <a:pt x="817474" y="809885"/>
                        <a:pt x="812856" y="804113"/>
                      </a:cubicBezTo>
                      <a:cubicBezTo>
                        <a:pt x="808238" y="798340"/>
                        <a:pt x="806391" y="793029"/>
                        <a:pt x="803390" y="786333"/>
                      </a:cubicBezTo>
                      <a:cubicBezTo>
                        <a:pt x="799002" y="773402"/>
                        <a:pt x="776375" y="728144"/>
                        <a:pt x="801773" y="724218"/>
                      </a:cubicBezTo>
                      <a:cubicBezTo>
                        <a:pt x="805006" y="723756"/>
                        <a:pt x="823709" y="720293"/>
                        <a:pt x="822092" y="715444"/>
                      </a:cubicBezTo>
                      <a:cubicBezTo>
                        <a:pt x="819321" y="707362"/>
                        <a:pt x="809624" y="698587"/>
                        <a:pt x="803620" y="692353"/>
                      </a:cubicBezTo>
                      <a:cubicBezTo>
                        <a:pt x="791614" y="680115"/>
                        <a:pt x="787919" y="664875"/>
                        <a:pt x="788381" y="648249"/>
                      </a:cubicBezTo>
                      <a:cubicBezTo>
                        <a:pt x="789767" y="612920"/>
                        <a:pt x="772218" y="642245"/>
                        <a:pt x="751669" y="642245"/>
                      </a:cubicBezTo>
                      <a:cubicBezTo>
                        <a:pt x="749360" y="636473"/>
                        <a:pt x="749129" y="613844"/>
                        <a:pt x="742894" y="613844"/>
                      </a:cubicBezTo>
                      <a:lnTo>
                        <a:pt x="702257" y="614075"/>
                      </a:lnTo>
                      <a:cubicBezTo>
                        <a:pt x="667391" y="614305"/>
                        <a:pt x="671547" y="608764"/>
                        <a:pt x="647303" y="639475"/>
                      </a:cubicBezTo>
                      <a:cubicBezTo>
                        <a:pt x="632987" y="657485"/>
                        <a:pt x="622597" y="611304"/>
                        <a:pt x="623751" y="610380"/>
                      </a:cubicBezTo>
                      <a:cubicBezTo>
                        <a:pt x="630909" y="605531"/>
                        <a:pt x="683785" y="575051"/>
                        <a:pt x="681938" y="569509"/>
                      </a:cubicBezTo>
                      <a:cubicBezTo>
                        <a:pt x="679398" y="561889"/>
                        <a:pt x="673625" y="567200"/>
                        <a:pt x="678243" y="555885"/>
                      </a:cubicBezTo>
                      <a:cubicBezTo>
                        <a:pt x="683323" y="539722"/>
                        <a:pt x="685632" y="542031"/>
                        <a:pt x="693944" y="529100"/>
                      </a:cubicBezTo>
                      <a:cubicBezTo>
                        <a:pt x="701333" y="517555"/>
                        <a:pt x="698793" y="507625"/>
                        <a:pt x="711723" y="498620"/>
                      </a:cubicBezTo>
                      <a:lnTo>
                        <a:pt x="790921" y="444125"/>
                      </a:lnTo>
                      <a:cubicBezTo>
                        <a:pt x="798079" y="439276"/>
                        <a:pt x="818398" y="429347"/>
                        <a:pt x="816551" y="422651"/>
                      </a:cubicBezTo>
                      <a:cubicBezTo>
                        <a:pt x="814473" y="415493"/>
                        <a:pt x="810086" y="408104"/>
                        <a:pt x="807084" y="401176"/>
                      </a:cubicBezTo>
                      <a:cubicBezTo>
                        <a:pt x="800619" y="386860"/>
                        <a:pt x="807084" y="355687"/>
                        <a:pt x="811009" y="340447"/>
                      </a:cubicBezTo>
                      <a:cubicBezTo>
                        <a:pt x="813780" y="334444"/>
                        <a:pt x="817936" y="309967"/>
                        <a:pt x="817012" y="303040"/>
                      </a:cubicBezTo>
                      <a:cubicBezTo>
                        <a:pt x="815627" y="291956"/>
                        <a:pt x="803620" y="288031"/>
                        <a:pt x="795077" y="282258"/>
                      </a:cubicBezTo>
                      <a:cubicBezTo>
                        <a:pt x="775913" y="269327"/>
                        <a:pt x="756979" y="240002"/>
                        <a:pt x="733659" y="244620"/>
                      </a:cubicBezTo>
                      <a:cubicBezTo>
                        <a:pt x="721190" y="247160"/>
                        <a:pt x="719112" y="216680"/>
                        <a:pt x="723730" y="212755"/>
                      </a:cubicBezTo>
                      <a:cubicBezTo>
                        <a:pt x="749129" y="192204"/>
                        <a:pt x="725346" y="193589"/>
                        <a:pt x="728579" y="167265"/>
                      </a:cubicBezTo>
                      <a:cubicBezTo>
                        <a:pt x="732042" y="140018"/>
                        <a:pt x="760674" y="123162"/>
                        <a:pt x="766677" y="100302"/>
                      </a:cubicBezTo>
                      <a:lnTo>
                        <a:pt x="755594" y="66589"/>
                      </a:lnTo>
                      <a:lnTo>
                        <a:pt x="755594" y="66589"/>
                      </a:lnTo>
                      <a:cubicBezTo>
                        <a:pt x="751438" y="65896"/>
                        <a:pt x="747512" y="65896"/>
                        <a:pt x="740816" y="69822"/>
                      </a:cubicBezTo>
                      <a:cubicBezTo>
                        <a:pt x="701333" y="84600"/>
                        <a:pt x="652614" y="132629"/>
                        <a:pt x="608281" y="126395"/>
                      </a:cubicBezTo>
                      <a:cubicBezTo>
                        <a:pt x="598815" y="125009"/>
                        <a:pt x="582883" y="114387"/>
                        <a:pt x="577341" y="114387"/>
                      </a:cubicBezTo>
                      <a:cubicBezTo>
                        <a:pt x="560716" y="114387"/>
                        <a:pt x="543630" y="121084"/>
                        <a:pt x="525620" y="121084"/>
                      </a:cubicBezTo>
                      <a:cubicBezTo>
                        <a:pt x="493756" y="121084"/>
                        <a:pt x="472052" y="115542"/>
                        <a:pt x="443651" y="103996"/>
                      </a:cubicBezTo>
                      <a:cubicBezTo>
                        <a:pt x="438572" y="94760"/>
                        <a:pt x="428643" y="94067"/>
                        <a:pt x="426334" y="82060"/>
                      </a:cubicBezTo>
                      <a:cubicBezTo>
                        <a:pt x="424949" y="74902"/>
                        <a:pt x="429798" y="59662"/>
                        <a:pt x="420331" y="58969"/>
                      </a:cubicBezTo>
                      <a:cubicBezTo>
                        <a:pt x="404630" y="58045"/>
                        <a:pt x="382464" y="58276"/>
                        <a:pt x="375075" y="42113"/>
                      </a:cubicBezTo>
                      <a:cubicBezTo>
                        <a:pt x="368148" y="26642"/>
                        <a:pt x="362607" y="31491"/>
                        <a:pt x="348984" y="37033"/>
                      </a:cubicBezTo>
                      <a:cubicBezTo>
                        <a:pt x="342288" y="39573"/>
                        <a:pt x="333283" y="43267"/>
                        <a:pt x="325894" y="43267"/>
                      </a:cubicBezTo>
                      <a:cubicBezTo>
                        <a:pt x="301881" y="43267"/>
                        <a:pt x="294954" y="36340"/>
                        <a:pt x="290336" y="13480"/>
                      </a:cubicBezTo>
                      <a:cubicBezTo>
                        <a:pt x="288258" y="3551"/>
                        <a:pt x="275096" y="7707"/>
                        <a:pt x="266553" y="7245"/>
                      </a:cubicBezTo>
                      <a:cubicBezTo>
                        <a:pt x="260781" y="7015"/>
                        <a:pt x="228686" y="-1760"/>
                        <a:pt x="227070" y="318"/>
                      </a:cubicBezTo>
                      <a:cubicBezTo>
                        <a:pt x="198900" y="32876"/>
                        <a:pt x="264706" y="39111"/>
                        <a:pt x="267477" y="61971"/>
                      </a:cubicBezTo>
                      <a:cubicBezTo>
                        <a:pt x="271171" y="71438"/>
                        <a:pt x="276713" y="91989"/>
                        <a:pt x="277636" y="102380"/>
                      </a:cubicBezTo>
                      <a:cubicBezTo>
                        <a:pt x="278791" y="116465"/>
                        <a:pt x="267477" y="108615"/>
                        <a:pt x="256856" y="111847"/>
                      </a:cubicBezTo>
                      <a:cubicBezTo>
                        <a:pt x="234920" y="118775"/>
                        <a:pt x="203980" y="128011"/>
                        <a:pt x="185277" y="141865"/>
                      </a:cubicBezTo>
                      <a:cubicBezTo>
                        <a:pt x="166344" y="155951"/>
                        <a:pt x="146025" y="172807"/>
                        <a:pt x="124320" y="182275"/>
                      </a:cubicBezTo>
                      <a:cubicBezTo>
                        <a:pt x="113006" y="187355"/>
                        <a:pt x="100076" y="180889"/>
                        <a:pt x="88993" y="183891"/>
                      </a:cubicBezTo>
                      <a:cubicBezTo>
                        <a:pt x="64980" y="191973"/>
                        <a:pt x="47432" y="209522"/>
                        <a:pt x="27805" y="222453"/>
                      </a:cubicBezTo>
                      <a:lnTo>
                        <a:pt x="27805" y="222453"/>
                      </a:lnTo>
                      <a:close/>
                    </a:path>
                  </a:pathLst>
                </a:custGeom>
                <a:solidFill>
                  <a:srgbClr val="81A0D7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7" name="Denbighshire" descr="{&quot;Key&quot;:&quot;denbighshire&quot;,&quot;Name&quot;:&quot;Denbighshire&quot;,&quot;Value&quot;:0.630673865226955,&quot;Formula&quot;:&quot;0.630673865226955&quot;,&quot;Text&quot;:&quot;63%&quot;}">
                  <a:extLst>
                    <a:ext uri="{FF2B5EF4-FFF2-40B4-BE49-F238E27FC236}">
                      <a16:creationId xmlns:a16="http://schemas.microsoft.com/office/drawing/2014/main" id="{7683A1B0-E4E5-4126-EFD0-499B6C3105DA}"/>
                    </a:ext>
                  </a:extLst>
                </p:cNvPr>
                <p:cNvSpPr/>
                <p:nvPr/>
              </p:nvSpPr>
              <p:spPr>
                <a:xfrm>
                  <a:off x="3345261" y="1072540"/>
                  <a:ext cx="914309" cy="1432789"/>
                </a:xfrm>
                <a:custGeom>
                  <a:avLst/>
                  <a:gdLst>
                    <a:gd name="connsiteX0" fmla="*/ 207433 w 755627"/>
                    <a:gd name="connsiteY0" fmla="*/ 881842 h 1184123"/>
                    <a:gd name="connsiteX1" fmla="*/ 224520 w 755627"/>
                    <a:gd name="connsiteY1" fmla="*/ 897082 h 1184123"/>
                    <a:gd name="connsiteX2" fmla="*/ 212513 w 755627"/>
                    <a:gd name="connsiteY2" fmla="*/ 952038 h 1184123"/>
                    <a:gd name="connsiteX3" fmla="*/ 183882 w 755627"/>
                    <a:gd name="connsiteY3" fmla="*/ 973051 h 1184123"/>
                    <a:gd name="connsiteX4" fmla="*/ 161947 w 755627"/>
                    <a:gd name="connsiteY4" fmla="*/ 1008149 h 1184123"/>
                    <a:gd name="connsiteX5" fmla="*/ 191732 w 755627"/>
                    <a:gd name="connsiteY5" fmla="*/ 1035165 h 1184123"/>
                    <a:gd name="connsiteX6" fmla="*/ 193810 w 755627"/>
                    <a:gd name="connsiteY6" fmla="*/ 1053638 h 1184123"/>
                    <a:gd name="connsiteX7" fmla="*/ 178340 w 755627"/>
                    <a:gd name="connsiteY7" fmla="*/ 1076960 h 1184123"/>
                    <a:gd name="connsiteX8" fmla="*/ 176031 w 755627"/>
                    <a:gd name="connsiteY8" fmla="*/ 1132147 h 1184123"/>
                    <a:gd name="connsiteX9" fmla="*/ 172337 w 755627"/>
                    <a:gd name="connsiteY9" fmla="*/ 1180869 h 1184123"/>
                    <a:gd name="connsiteX10" fmla="*/ 172337 w 755627"/>
                    <a:gd name="connsiteY10" fmla="*/ 1180869 h 1184123"/>
                    <a:gd name="connsiteX11" fmla="*/ 259154 w 755627"/>
                    <a:gd name="connsiteY11" fmla="*/ 1170940 h 1184123"/>
                    <a:gd name="connsiteX12" fmla="*/ 319880 w 755627"/>
                    <a:gd name="connsiteY12" fmla="*/ 1130993 h 1184123"/>
                    <a:gd name="connsiteX13" fmla="*/ 324960 w 755627"/>
                    <a:gd name="connsiteY13" fmla="*/ 1113444 h 1184123"/>
                    <a:gd name="connsiteX14" fmla="*/ 324960 w 755627"/>
                    <a:gd name="connsiteY14" fmla="*/ 1113444 h 1184123"/>
                    <a:gd name="connsiteX15" fmla="*/ 333042 w 755627"/>
                    <a:gd name="connsiteY15" fmla="*/ 1088044 h 1184123"/>
                    <a:gd name="connsiteX16" fmla="*/ 354977 w 755627"/>
                    <a:gd name="connsiteY16" fmla="*/ 1049251 h 1184123"/>
                    <a:gd name="connsiteX17" fmla="*/ 388688 w 755627"/>
                    <a:gd name="connsiteY17" fmla="*/ 1022696 h 1184123"/>
                    <a:gd name="connsiteX18" fmla="*/ 406929 w 755627"/>
                    <a:gd name="connsiteY18" fmla="*/ 984135 h 1184123"/>
                    <a:gd name="connsiteX19" fmla="*/ 469733 w 755627"/>
                    <a:gd name="connsiteY19" fmla="*/ 988984 h 1184123"/>
                    <a:gd name="connsiteX20" fmla="*/ 524455 w 755627"/>
                    <a:gd name="connsiteY20" fmla="*/ 973744 h 1184123"/>
                    <a:gd name="connsiteX21" fmla="*/ 599035 w 755627"/>
                    <a:gd name="connsiteY21" fmla="*/ 982287 h 1184123"/>
                    <a:gd name="connsiteX22" fmla="*/ 684929 w 755627"/>
                    <a:gd name="connsiteY22" fmla="*/ 960120 h 1184123"/>
                    <a:gd name="connsiteX23" fmla="*/ 753506 w 755627"/>
                    <a:gd name="connsiteY23" fmla="*/ 943495 h 1184123"/>
                    <a:gd name="connsiteX24" fmla="*/ 750966 w 755627"/>
                    <a:gd name="connsiteY24" fmla="*/ 925945 h 1184123"/>
                    <a:gd name="connsiteX25" fmla="*/ 735034 w 755627"/>
                    <a:gd name="connsiteY25" fmla="*/ 894080 h 1184123"/>
                    <a:gd name="connsiteX26" fmla="*/ 671537 w 755627"/>
                    <a:gd name="connsiteY26" fmla="*/ 876069 h 1184123"/>
                    <a:gd name="connsiteX27" fmla="*/ 666457 w 755627"/>
                    <a:gd name="connsiteY27" fmla="*/ 802640 h 1184123"/>
                    <a:gd name="connsiteX28" fmla="*/ 678002 w 755627"/>
                    <a:gd name="connsiteY28" fmla="*/ 775624 h 1184123"/>
                    <a:gd name="connsiteX29" fmla="*/ 654451 w 755627"/>
                    <a:gd name="connsiteY29" fmla="*/ 743758 h 1184123"/>
                    <a:gd name="connsiteX30" fmla="*/ 676155 w 755627"/>
                    <a:gd name="connsiteY30" fmla="*/ 687647 h 1184123"/>
                    <a:gd name="connsiteX31" fmla="*/ 680311 w 755627"/>
                    <a:gd name="connsiteY31" fmla="*/ 673100 h 1184123"/>
                    <a:gd name="connsiteX32" fmla="*/ 680311 w 755627"/>
                    <a:gd name="connsiteY32" fmla="*/ 673100 h 1184123"/>
                    <a:gd name="connsiteX33" fmla="*/ 664379 w 755627"/>
                    <a:gd name="connsiteY33" fmla="*/ 657860 h 1184123"/>
                    <a:gd name="connsiteX34" fmla="*/ 655374 w 755627"/>
                    <a:gd name="connsiteY34" fmla="*/ 612833 h 1184123"/>
                    <a:gd name="connsiteX35" fmla="*/ 623741 w 755627"/>
                    <a:gd name="connsiteY35" fmla="*/ 593667 h 1184123"/>
                    <a:gd name="connsiteX36" fmla="*/ 597881 w 755627"/>
                    <a:gd name="connsiteY36" fmla="*/ 489758 h 1184123"/>
                    <a:gd name="connsiteX37" fmla="*/ 553318 w 755627"/>
                    <a:gd name="connsiteY37" fmla="*/ 474056 h 1184123"/>
                    <a:gd name="connsiteX38" fmla="*/ 471580 w 755627"/>
                    <a:gd name="connsiteY38" fmla="*/ 462280 h 1184123"/>
                    <a:gd name="connsiteX39" fmla="*/ 461190 w 755627"/>
                    <a:gd name="connsiteY39" fmla="*/ 409633 h 1184123"/>
                    <a:gd name="connsiteX40" fmla="*/ 419628 w 755627"/>
                    <a:gd name="connsiteY40" fmla="*/ 374073 h 1184123"/>
                    <a:gd name="connsiteX41" fmla="*/ 417319 w 755627"/>
                    <a:gd name="connsiteY41" fmla="*/ 347518 h 1184123"/>
                    <a:gd name="connsiteX42" fmla="*/ 405543 w 755627"/>
                    <a:gd name="connsiteY42" fmla="*/ 312882 h 1184123"/>
                    <a:gd name="connsiteX43" fmla="*/ 395153 w 755627"/>
                    <a:gd name="connsiteY43" fmla="*/ 275936 h 1184123"/>
                    <a:gd name="connsiteX44" fmla="*/ 367445 w 755627"/>
                    <a:gd name="connsiteY44" fmla="*/ 254231 h 1184123"/>
                    <a:gd name="connsiteX45" fmla="*/ 355669 w 755627"/>
                    <a:gd name="connsiteY45" fmla="*/ 242224 h 1184123"/>
                    <a:gd name="connsiteX46" fmla="*/ 346203 w 755627"/>
                    <a:gd name="connsiteY46" fmla="*/ 234835 h 1184123"/>
                    <a:gd name="connsiteX47" fmla="*/ 366753 w 755627"/>
                    <a:gd name="connsiteY47" fmla="*/ 212667 h 1184123"/>
                    <a:gd name="connsiteX48" fmla="*/ 357286 w 755627"/>
                    <a:gd name="connsiteY48" fmla="*/ 173644 h 1184123"/>
                    <a:gd name="connsiteX49" fmla="*/ 342047 w 755627"/>
                    <a:gd name="connsiteY49" fmla="*/ 134158 h 1184123"/>
                    <a:gd name="connsiteX50" fmla="*/ 320342 w 755627"/>
                    <a:gd name="connsiteY50" fmla="*/ 142009 h 1184123"/>
                    <a:gd name="connsiteX51" fmla="*/ 311337 w 755627"/>
                    <a:gd name="connsiteY51" fmla="*/ 127000 h 1184123"/>
                    <a:gd name="connsiteX52" fmla="*/ 309721 w 755627"/>
                    <a:gd name="connsiteY52" fmla="*/ 90516 h 1184123"/>
                    <a:gd name="connsiteX53" fmla="*/ 289864 w 755627"/>
                    <a:gd name="connsiteY53" fmla="*/ 69735 h 1184123"/>
                    <a:gd name="connsiteX54" fmla="*/ 327962 w 755627"/>
                    <a:gd name="connsiteY54" fmla="*/ 38331 h 1184123"/>
                    <a:gd name="connsiteX55" fmla="*/ 337198 w 755627"/>
                    <a:gd name="connsiteY55" fmla="*/ 0 h 1184123"/>
                    <a:gd name="connsiteX56" fmla="*/ 337198 w 755627"/>
                    <a:gd name="connsiteY56" fmla="*/ 0 h 1184123"/>
                    <a:gd name="connsiteX57" fmla="*/ 300254 w 755627"/>
                    <a:gd name="connsiteY57" fmla="*/ 9698 h 1184123"/>
                    <a:gd name="connsiteX58" fmla="*/ 225212 w 755627"/>
                    <a:gd name="connsiteY58" fmla="*/ 48491 h 1184123"/>
                    <a:gd name="connsiteX59" fmla="*/ 143013 w 755627"/>
                    <a:gd name="connsiteY59" fmla="*/ 89362 h 1184123"/>
                    <a:gd name="connsiteX60" fmla="*/ 131930 w 755627"/>
                    <a:gd name="connsiteY60" fmla="*/ 87745 h 1184123"/>
                    <a:gd name="connsiteX61" fmla="*/ 131930 w 755627"/>
                    <a:gd name="connsiteY61" fmla="*/ 87745 h 1184123"/>
                    <a:gd name="connsiteX62" fmla="*/ 143013 w 755627"/>
                    <a:gd name="connsiteY62" fmla="*/ 121458 h 1184123"/>
                    <a:gd name="connsiteX63" fmla="*/ 104915 w 755627"/>
                    <a:gd name="connsiteY63" fmla="*/ 188422 h 1184123"/>
                    <a:gd name="connsiteX64" fmla="*/ 100066 w 755627"/>
                    <a:gd name="connsiteY64" fmla="*/ 233911 h 1184123"/>
                    <a:gd name="connsiteX65" fmla="*/ 109995 w 755627"/>
                    <a:gd name="connsiteY65" fmla="*/ 265776 h 1184123"/>
                    <a:gd name="connsiteX66" fmla="*/ 171413 w 755627"/>
                    <a:gd name="connsiteY66" fmla="*/ 303415 h 1184123"/>
                    <a:gd name="connsiteX67" fmla="*/ 193349 w 755627"/>
                    <a:gd name="connsiteY67" fmla="*/ 324196 h 1184123"/>
                    <a:gd name="connsiteX68" fmla="*/ 187345 w 755627"/>
                    <a:gd name="connsiteY68" fmla="*/ 361604 h 1184123"/>
                    <a:gd name="connsiteX69" fmla="*/ 183420 w 755627"/>
                    <a:gd name="connsiteY69" fmla="*/ 422333 h 1184123"/>
                    <a:gd name="connsiteX70" fmla="*/ 192887 w 755627"/>
                    <a:gd name="connsiteY70" fmla="*/ 443807 h 1184123"/>
                    <a:gd name="connsiteX71" fmla="*/ 167257 w 755627"/>
                    <a:gd name="connsiteY71" fmla="*/ 465282 h 1184123"/>
                    <a:gd name="connsiteX72" fmla="*/ 88059 w 755627"/>
                    <a:gd name="connsiteY72" fmla="*/ 519776 h 1184123"/>
                    <a:gd name="connsiteX73" fmla="*/ 70280 w 755627"/>
                    <a:gd name="connsiteY73" fmla="*/ 550256 h 1184123"/>
                    <a:gd name="connsiteX74" fmla="*/ 54579 w 755627"/>
                    <a:gd name="connsiteY74" fmla="*/ 577042 h 1184123"/>
                    <a:gd name="connsiteX75" fmla="*/ 58274 w 755627"/>
                    <a:gd name="connsiteY75" fmla="*/ 590665 h 1184123"/>
                    <a:gd name="connsiteX76" fmla="*/ 88 w 755627"/>
                    <a:gd name="connsiteY76" fmla="*/ 631536 h 1184123"/>
                    <a:gd name="connsiteX77" fmla="*/ 23639 w 755627"/>
                    <a:gd name="connsiteY77" fmla="*/ 660631 h 1184123"/>
                    <a:gd name="connsiteX78" fmla="*/ 78593 w 755627"/>
                    <a:gd name="connsiteY78" fmla="*/ 635231 h 1184123"/>
                    <a:gd name="connsiteX79" fmla="*/ 119231 w 755627"/>
                    <a:gd name="connsiteY79" fmla="*/ 635000 h 1184123"/>
                    <a:gd name="connsiteX80" fmla="*/ 128005 w 755627"/>
                    <a:gd name="connsiteY80" fmla="*/ 663402 h 1184123"/>
                    <a:gd name="connsiteX81" fmla="*/ 164717 w 755627"/>
                    <a:gd name="connsiteY81" fmla="*/ 669405 h 1184123"/>
                    <a:gd name="connsiteX82" fmla="*/ 179957 w 755627"/>
                    <a:gd name="connsiteY82" fmla="*/ 713509 h 1184123"/>
                    <a:gd name="connsiteX83" fmla="*/ 198428 w 755627"/>
                    <a:gd name="connsiteY83" fmla="*/ 736600 h 1184123"/>
                    <a:gd name="connsiteX84" fmla="*/ 178109 w 755627"/>
                    <a:gd name="connsiteY84" fmla="*/ 745375 h 1184123"/>
                    <a:gd name="connsiteX85" fmla="*/ 179726 w 755627"/>
                    <a:gd name="connsiteY85" fmla="*/ 807489 h 1184123"/>
                    <a:gd name="connsiteX86" fmla="*/ 189192 w 755627"/>
                    <a:gd name="connsiteY86" fmla="*/ 825269 h 1184123"/>
                    <a:gd name="connsiteX87" fmla="*/ 199121 w 755627"/>
                    <a:gd name="connsiteY87" fmla="*/ 840740 h 1184123"/>
                    <a:gd name="connsiteX88" fmla="*/ 205355 w 755627"/>
                    <a:gd name="connsiteY88" fmla="*/ 863600 h 1184123"/>
                    <a:gd name="connsiteX89" fmla="*/ 207433 w 755627"/>
                    <a:gd name="connsiteY89" fmla="*/ 881611 h 1184123"/>
                    <a:gd name="connsiteX90" fmla="*/ 207433 w 755627"/>
                    <a:gd name="connsiteY90" fmla="*/ 881611 h 1184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755627" h="1184123">
                      <a:moveTo>
                        <a:pt x="207433" y="881842"/>
                      </a:moveTo>
                      <a:cubicBezTo>
                        <a:pt x="212975" y="887153"/>
                        <a:pt x="220364" y="891309"/>
                        <a:pt x="224520" y="897082"/>
                      </a:cubicBezTo>
                      <a:cubicBezTo>
                        <a:pt x="212513" y="912322"/>
                        <a:pt x="229369" y="937029"/>
                        <a:pt x="212513" y="952038"/>
                      </a:cubicBezTo>
                      <a:cubicBezTo>
                        <a:pt x="203508" y="960120"/>
                        <a:pt x="192656" y="964738"/>
                        <a:pt x="183882" y="973051"/>
                      </a:cubicBezTo>
                      <a:cubicBezTo>
                        <a:pt x="171875" y="984596"/>
                        <a:pt x="168412" y="993371"/>
                        <a:pt x="161947" y="1008149"/>
                      </a:cubicBezTo>
                      <a:cubicBezTo>
                        <a:pt x="163332" y="1027084"/>
                        <a:pt x="175570" y="1029855"/>
                        <a:pt x="191732" y="1035165"/>
                      </a:cubicBezTo>
                      <a:cubicBezTo>
                        <a:pt x="191732" y="1040938"/>
                        <a:pt x="192656" y="1048096"/>
                        <a:pt x="193810" y="1053638"/>
                      </a:cubicBezTo>
                      <a:cubicBezTo>
                        <a:pt x="195427" y="1061951"/>
                        <a:pt x="182958" y="1070264"/>
                        <a:pt x="178340" y="1076960"/>
                      </a:cubicBezTo>
                      <a:cubicBezTo>
                        <a:pt x="163794" y="1098204"/>
                        <a:pt x="164948" y="1109518"/>
                        <a:pt x="176031" y="1132147"/>
                      </a:cubicBezTo>
                      <a:cubicBezTo>
                        <a:pt x="187114" y="1154546"/>
                        <a:pt x="184805" y="1161242"/>
                        <a:pt x="172337" y="1180869"/>
                      </a:cubicBezTo>
                      <a:lnTo>
                        <a:pt x="172337" y="1180869"/>
                      </a:lnTo>
                      <a:cubicBezTo>
                        <a:pt x="197736" y="1190106"/>
                        <a:pt x="233294" y="1177406"/>
                        <a:pt x="259154" y="1170940"/>
                      </a:cubicBezTo>
                      <a:cubicBezTo>
                        <a:pt x="282706" y="1164936"/>
                        <a:pt x="309721" y="1154084"/>
                        <a:pt x="319880" y="1130993"/>
                      </a:cubicBezTo>
                      <a:lnTo>
                        <a:pt x="324960" y="1113444"/>
                      </a:lnTo>
                      <a:lnTo>
                        <a:pt x="324960" y="1113444"/>
                      </a:lnTo>
                      <a:lnTo>
                        <a:pt x="333042" y="1088044"/>
                      </a:lnTo>
                      <a:cubicBezTo>
                        <a:pt x="361442" y="1079038"/>
                        <a:pt x="354977" y="1073727"/>
                        <a:pt x="354977" y="1049251"/>
                      </a:cubicBezTo>
                      <a:cubicBezTo>
                        <a:pt x="367445" y="1040245"/>
                        <a:pt x="377143" y="1034704"/>
                        <a:pt x="388688" y="1022696"/>
                      </a:cubicBezTo>
                      <a:cubicBezTo>
                        <a:pt x="398616" y="1012536"/>
                        <a:pt x="400233" y="990831"/>
                        <a:pt x="406929" y="984135"/>
                      </a:cubicBezTo>
                      <a:cubicBezTo>
                        <a:pt x="427248" y="984135"/>
                        <a:pt x="449414" y="990831"/>
                        <a:pt x="469733" y="988984"/>
                      </a:cubicBezTo>
                      <a:cubicBezTo>
                        <a:pt x="488205" y="987367"/>
                        <a:pt x="505753" y="976284"/>
                        <a:pt x="524455" y="973744"/>
                      </a:cubicBezTo>
                      <a:cubicBezTo>
                        <a:pt x="550778" y="970280"/>
                        <a:pt x="572713" y="988984"/>
                        <a:pt x="599035" y="982287"/>
                      </a:cubicBezTo>
                      <a:lnTo>
                        <a:pt x="684929" y="960120"/>
                      </a:lnTo>
                      <a:cubicBezTo>
                        <a:pt x="705479" y="957349"/>
                        <a:pt x="741730" y="963584"/>
                        <a:pt x="753506" y="943495"/>
                      </a:cubicBezTo>
                      <a:cubicBezTo>
                        <a:pt x="757662" y="936105"/>
                        <a:pt x="755122" y="933104"/>
                        <a:pt x="750966" y="925945"/>
                      </a:cubicBezTo>
                      <a:cubicBezTo>
                        <a:pt x="743808" y="913476"/>
                        <a:pt x="746348" y="905625"/>
                        <a:pt x="735034" y="894080"/>
                      </a:cubicBezTo>
                      <a:cubicBezTo>
                        <a:pt x="718640" y="877455"/>
                        <a:pt x="690932" y="885536"/>
                        <a:pt x="671537" y="876069"/>
                      </a:cubicBezTo>
                      <a:cubicBezTo>
                        <a:pt x="643598" y="862445"/>
                        <a:pt x="652603" y="822729"/>
                        <a:pt x="666457" y="802640"/>
                      </a:cubicBezTo>
                      <a:cubicBezTo>
                        <a:pt x="672922" y="798484"/>
                        <a:pt x="680773" y="783475"/>
                        <a:pt x="678002" y="775624"/>
                      </a:cubicBezTo>
                      <a:cubicBezTo>
                        <a:pt x="674077" y="764540"/>
                        <a:pt x="643137" y="755996"/>
                        <a:pt x="654451" y="743758"/>
                      </a:cubicBezTo>
                      <a:cubicBezTo>
                        <a:pt x="670152" y="726671"/>
                        <a:pt x="674770" y="710738"/>
                        <a:pt x="676155" y="687647"/>
                      </a:cubicBezTo>
                      <a:lnTo>
                        <a:pt x="680311" y="673100"/>
                      </a:lnTo>
                      <a:lnTo>
                        <a:pt x="680311" y="673100"/>
                      </a:lnTo>
                      <a:lnTo>
                        <a:pt x="664379" y="657860"/>
                      </a:lnTo>
                      <a:cubicBezTo>
                        <a:pt x="658838" y="642620"/>
                        <a:pt x="655374" y="629227"/>
                        <a:pt x="655374" y="612833"/>
                      </a:cubicBezTo>
                      <a:cubicBezTo>
                        <a:pt x="655374" y="591820"/>
                        <a:pt x="639673" y="595515"/>
                        <a:pt x="623741" y="593667"/>
                      </a:cubicBezTo>
                      <a:cubicBezTo>
                        <a:pt x="592108" y="590204"/>
                        <a:pt x="594648" y="513080"/>
                        <a:pt x="597881" y="489758"/>
                      </a:cubicBezTo>
                      <a:cubicBezTo>
                        <a:pt x="601113" y="466898"/>
                        <a:pt x="569019" y="464589"/>
                        <a:pt x="553318" y="474056"/>
                      </a:cubicBezTo>
                      <a:cubicBezTo>
                        <a:pt x="534615" y="485140"/>
                        <a:pt x="483356" y="483062"/>
                        <a:pt x="471580" y="462280"/>
                      </a:cubicBezTo>
                      <a:cubicBezTo>
                        <a:pt x="470656" y="450735"/>
                        <a:pt x="466962" y="418869"/>
                        <a:pt x="461190" y="409633"/>
                      </a:cubicBezTo>
                      <a:cubicBezTo>
                        <a:pt x="452185" y="395316"/>
                        <a:pt x="430711" y="390005"/>
                        <a:pt x="419628" y="374073"/>
                      </a:cubicBezTo>
                      <a:cubicBezTo>
                        <a:pt x="412008" y="363220"/>
                        <a:pt x="420090" y="356062"/>
                        <a:pt x="417319" y="347518"/>
                      </a:cubicBezTo>
                      <a:cubicBezTo>
                        <a:pt x="398847" y="347518"/>
                        <a:pt x="400925" y="327198"/>
                        <a:pt x="405543" y="312882"/>
                      </a:cubicBezTo>
                      <a:cubicBezTo>
                        <a:pt x="411316" y="294640"/>
                        <a:pt x="429788" y="281247"/>
                        <a:pt x="395153" y="275936"/>
                      </a:cubicBezTo>
                      <a:cubicBezTo>
                        <a:pt x="375527" y="273165"/>
                        <a:pt x="378528" y="267162"/>
                        <a:pt x="367445" y="254231"/>
                      </a:cubicBezTo>
                      <a:cubicBezTo>
                        <a:pt x="364444" y="249382"/>
                        <a:pt x="359826" y="245918"/>
                        <a:pt x="355669" y="242224"/>
                      </a:cubicBezTo>
                      <a:cubicBezTo>
                        <a:pt x="354284" y="240838"/>
                        <a:pt x="345279" y="236913"/>
                        <a:pt x="346203" y="234835"/>
                      </a:cubicBezTo>
                      <a:cubicBezTo>
                        <a:pt x="349204" y="227907"/>
                        <a:pt x="360518" y="217285"/>
                        <a:pt x="366753" y="212667"/>
                      </a:cubicBezTo>
                      <a:cubicBezTo>
                        <a:pt x="401618" y="186344"/>
                        <a:pt x="377605" y="190038"/>
                        <a:pt x="357286" y="173644"/>
                      </a:cubicBezTo>
                      <a:cubicBezTo>
                        <a:pt x="344125" y="163022"/>
                        <a:pt x="345510" y="148244"/>
                        <a:pt x="342047" y="134158"/>
                      </a:cubicBezTo>
                      <a:cubicBezTo>
                        <a:pt x="334658" y="134158"/>
                        <a:pt x="329116" y="143856"/>
                        <a:pt x="320342" y="142009"/>
                      </a:cubicBezTo>
                      <a:cubicBezTo>
                        <a:pt x="312492" y="140393"/>
                        <a:pt x="316648" y="132080"/>
                        <a:pt x="311337" y="127000"/>
                      </a:cubicBezTo>
                      <a:cubicBezTo>
                        <a:pt x="286400" y="103447"/>
                        <a:pt x="309721" y="113607"/>
                        <a:pt x="309721" y="90516"/>
                      </a:cubicBezTo>
                      <a:cubicBezTo>
                        <a:pt x="283630" y="90516"/>
                        <a:pt x="281551" y="104371"/>
                        <a:pt x="289864" y="69735"/>
                      </a:cubicBezTo>
                      <a:cubicBezTo>
                        <a:pt x="292865" y="57265"/>
                        <a:pt x="325191" y="61884"/>
                        <a:pt x="327962" y="38331"/>
                      </a:cubicBezTo>
                      <a:lnTo>
                        <a:pt x="337198" y="0"/>
                      </a:lnTo>
                      <a:lnTo>
                        <a:pt x="337198" y="0"/>
                      </a:lnTo>
                      <a:cubicBezTo>
                        <a:pt x="324037" y="1385"/>
                        <a:pt x="311337" y="3925"/>
                        <a:pt x="300254" y="9698"/>
                      </a:cubicBezTo>
                      <a:lnTo>
                        <a:pt x="225212" y="48491"/>
                      </a:lnTo>
                      <a:cubicBezTo>
                        <a:pt x="205124" y="58882"/>
                        <a:pt x="149016" y="59575"/>
                        <a:pt x="143013" y="89362"/>
                      </a:cubicBezTo>
                      <a:cubicBezTo>
                        <a:pt x="138395" y="89362"/>
                        <a:pt x="135163" y="88438"/>
                        <a:pt x="131930" y="87745"/>
                      </a:cubicBezTo>
                      <a:lnTo>
                        <a:pt x="131930" y="87745"/>
                      </a:lnTo>
                      <a:lnTo>
                        <a:pt x="143013" y="121458"/>
                      </a:lnTo>
                      <a:cubicBezTo>
                        <a:pt x="137010" y="144549"/>
                        <a:pt x="108148" y="161175"/>
                        <a:pt x="104915" y="188422"/>
                      </a:cubicBezTo>
                      <a:cubicBezTo>
                        <a:pt x="101682" y="214976"/>
                        <a:pt x="125696" y="213360"/>
                        <a:pt x="100066" y="233911"/>
                      </a:cubicBezTo>
                      <a:cubicBezTo>
                        <a:pt x="95448" y="237836"/>
                        <a:pt x="97526" y="268085"/>
                        <a:pt x="109995" y="265776"/>
                      </a:cubicBezTo>
                      <a:cubicBezTo>
                        <a:pt x="133315" y="261158"/>
                        <a:pt x="152480" y="290484"/>
                        <a:pt x="171413" y="303415"/>
                      </a:cubicBezTo>
                      <a:cubicBezTo>
                        <a:pt x="179957" y="309187"/>
                        <a:pt x="191732" y="313113"/>
                        <a:pt x="193349" y="324196"/>
                      </a:cubicBezTo>
                      <a:cubicBezTo>
                        <a:pt x="194272" y="331124"/>
                        <a:pt x="190116" y="355600"/>
                        <a:pt x="187345" y="361604"/>
                      </a:cubicBezTo>
                      <a:cubicBezTo>
                        <a:pt x="183420" y="377075"/>
                        <a:pt x="176955" y="408016"/>
                        <a:pt x="183420" y="422333"/>
                      </a:cubicBezTo>
                      <a:cubicBezTo>
                        <a:pt x="186422" y="429029"/>
                        <a:pt x="190809" y="436418"/>
                        <a:pt x="192887" y="443807"/>
                      </a:cubicBezTo>
                      <a:cubicBezTo>
                        <a:pt x="194734" y="450273"/>
                        <a:pt x="174415" y="460433"/>
                        <a:pt x="167257" y="465282"/>
                      </a:cubicBezTo>
                      <a:lnTo>
                        <a:pt x="88059" y="519776"/>
                      </a:lnTo>
                      <a:cubicBezTo>
                        <a:pt x="75129" y="528782"/>
                        <a:pt x="77900" y="538480"/>
                        <a:pt x="70280" y="550256"/>
                      </a:cubicBezTo>
                      <a:cubicBezTo>
                        <a:pt x="61968" y="563187"/>
                        <a:pt x="59659" y="560647"/>
                        <a:pt x="54579" y="577042"/>
                      </a:cubicBezTo>
                      <a:cubicBezTo>
                        <a:pt x="49961" y="588356"/>
                        <a:pt x="55734" y="583045"/>
                        <a:pt x="58274" y="590665"/>
                      </a:cubicBezTo>
                      <a:cubicBezTo>
                        <a:pt x="60121" y="596207"/>
                        <a:pt x="7245" y="626687"/>
                        <a:pt x="88" y="631536"/>
                      </a:cubicBezTo>
                      <a:cubicBezTo>
                        <a:pt x="-1067" y="632229"/>
                        <a:pt x="9323" y="678642"/>
                        <a:pt x="23639" y="660631"/>
                      </a:cubicBezTo>
                      <a:cubicBezTo>
                        <a:pt x="47883" y="629920"/>
                        <a:pt x="43958" y="635462"/>
                        <a:pt x="78593" y="635231"/>
                      </a:cubicBezTo>
                      <a:lnTo>
                        <a:pt x="119231" y="635000"/>
                      </a:lnTo>
                      <a:cubicBezTo>
                        <a:pt x="125234" y="635000"/>
                        <a:pt x="125696" y="657629"/>
                        <a:pt x="128005" y="663402"/>
                      </a:cubicBezTo>
                      <a:cubicBezTo>
                        <a:pt x="148555" y="663402"/>
                        <a:pt x="166103" y="633845"/>
                        <a:pt x="164717" y="669405"/>
                      </a:cubicBezTo>
                      <a:cubicBezTo>
                        <a:pt x="164025" y="686031"/>
                        <a:pt x="167719" y="701502"/>
                        <a:pt x="179957" y="713509"/>
                      </a:cubicBezTo>
                      <a:cubicBezTo>
                        <a:pt x="186191" y="719744"/>
                        <a:pt x="195658" y="728287"/>
                        <a:pt x="198428" y="736600"/>
                      </a:cubicBezTo>
                      <a:cubicBezTo>
                        <a:pt x="200045" y="741449"/>
                        <a:pt x="181342" y="744913"/>
                        <a:pt x="178109" y="745375"/>
                      </a:cubicBezTo>
                      <a:cubicBezTo>
                        <a:pt x="152942" y="749300"/>
                        <a:pt x="175570" y="794558"/>
                        <a:pt x="179726" y="807489"/>
                      </a:cubicBezTo>
                      <a:cubicBezTo>
                        <a:pt x="182727" y="814185"/>
                        <a:pt x="184805" y="819496"/>
                        <a:pt x="189192" y="825269"/>
                      </a:cubicBezTo>
                      <a:cubicBezTo>
                        <a:pt x="193810" y="831042"/>
                        <a:pt x="197274" y="832889"/>
                        <a:pt x="199121" y="840740"/>
                      </a:cubicBezTo>
                      <a:cubicBezTo>
                        <a:pt x="200737" y="847667"/>
                        <a:pt x="201430" y="857596"/>
                        <a:pt x="205355" y="863600"/>
                      </a:cubicBezTo>
                      <a:lnTo>
                        <a:pt x="207433" y="881611"/>
                      </a:lnTo>
                      <a:lnTo>
                        <a:pt x="207433" y="881611"/>
                      </a:lnTo>
                      <a:close/>
                    </a:path>
                  </a:pathLst>
                </a:custGeom>
                <a:solidFill>
                  <a:srgbClr val="698ECF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8" name="Wrexham" descr="{&quot;Key&quot;:&quot;wrexham&quot;,&quot;Name&quot;:&quot;Wrexham&quot;,&quot;Value&quot;:0.659517426273458,&quot;Formula&quot;:&quot;0.659517426273458&quot;,&quot;Text&quot;:&quot;66%&quot;}">
                  <a:extLst>
                    <a:ext uri="{FF2B5EF4-FFF2-40B4-BE49-F238E27FC236}">
                      <a16:creationId xmlns:a16="http://schemas.microsoft.com/office/drawing/2014/main" id="{BE13960D-77D9-AF18-9886-CD5FF0603B5F}"/>
                    </a:ext>
                  </a:extLst>
                </p:cNvPr>
                <p:cNvSpPr/>
                <p:nvPr/>
              </p:nvSpPr>
              <p:spPr>
                <a:xfrm>
                  <a:off x="3738462" y="1702866"/>
                  <a:ext cx="1195303" cy="784633"/>
                </a:xfrm>
                <a:custGeom>
                  <a:avLst/>
                  <a:gdLst>
                    <a:gd name="connsiteX0" fmla="*/ 360431 w 987854"/>
                    <a:gd name="connsiteY0" fmla="*/ 604751 h 648457"/>
                    <a:gd name="connsiteX1" fmla="*/ 331338 w 987854"/>
                    <a:gd name="connsiteY1" fmla="*/ 585585 h 648457"/>
                    <a:gd name="connsiteX2" fmla="*/ 296703 w 987854"/>
                    <a:gd name="connsiteY2" fmla="*/ 576580 h 648457"/>
                    <a:gd name="connsiteX3" fmla="*/ 253756 w 987854"/>
                    <a:gd name="connsiteY3" fmla="*/ 589280 h 648457"/>
                    <a:gd name="connsiteX4" fmla="*/ 236670 w 987854"/>
                    <a:gd name="connsiteY4" fmla="*/ 615835 h 648457"/>
                    <a:gd name="connsiteX5" fmla="*/ 189798 w 987854"/>
                    <a:gd name="connsiteY5" fmla="*/ 648393 h 648457"/>
                    <a:gd name="connsiteX6" fmla="*/ 139000 w 987854"/>
                    <a:gd name="connsiteY6" fmla="*/ 644236 h 648457"/>
                    <a:gd name="connsiteX7" fmla="*/ 115680 w 987854"/>
                    <a:gd name="connsiteY7" fmla="*/ 622300 h 648457"/>
                    <a:gd name="connsiteX8" fmla="*/ 64651 w 987854"/>
                    <a:gd name="connsiteY8" fmla="*/ 600595 h 648457"/>
                    <a:gd name="connsiteX9" fmla="*/ 0 w 987854"/>
                    <a:gd name="connsiteY9" fmla="*/ 592975 h 648457"/>
                    <a:gd name="connsiteX10" fmla="*/ 0 w 987854"/>
                    <a:gd name="connsiteY10" fmla="*/ 592975 h 648457"/>
                    <a:gd name="connsiteX11" fmla="*/ 8081 w 987854"/>
                    <a:gd name="connsiteY11" fmla="*/ 567575 h 648457"/>
                    <a:gd name="connsiteX12" fmla="*/ 30017 w 987854"/>
                    <a:gd name="connsiteY12" fmla="*/ 528782 h 648457"/>
                    <a:gd name="connsiteX13" fmla="*/ 63728 w 987854"/>
                    <a:gd name="connsiteY13" fmla="*/ 502227 h 648457"/>
                    <a:gd name="connsiteX14" fmla="*/ 81969 w 987854"/>
                    <a:gd name="connsiteY14" fmla="*/ 463665 h 648457"/>
                    <a:gd name="connsiteX15" fmla="*/ 144773 w 987854"/>
                    <a:gd name="connsiteY15" fmla="*/ 468515 h 648457"/>
                    <a:gd name="connsiteX16" fmla="*/ 199495 w 987854"/>
                    <a:gd name="connsiteY16" fmla="*/ 453275 h 648457"/>
                    <a:gd name="connsiteX17" fmla="*/ 274075 w 987854"/>
                    <a:gd name="connsiteY17" fmla="*/ 461818 h 648457"/>
                    <a:gd name="connsiteX18" fmla="*/ 359969 w 987854"/>
                    <a:gd name="connsiteY18" fmla="*/ 439651 h 648457"/>
                    <a:gd name="connsiteX19" fmla="*/ 428545 w 987854"/>
                    <a:gd name="connsiteY19" fmla="*/ 423025 h 648457"/>
                    <a:gd name="connsiteX20" fmla="*/ 426006 w 987854"/>
                    <a:gd name="connsiteY20" fmla="*/ 405476 h 648457"/>
                    <a:gd name="connsiteX21" fmla="*/ 410074 w 987854"/>
                    <a:gd name="connsiteY21" fmla="*/ 373611 h 648457"/>
                    <a:gd name="connsiteX22" fmla="*/ 346577 w 987854"/>
                    <a:gd name="connsiteY22" fmla="*/ 355600 h 648457"/>
                    <a:gd name="connsiteX23" fmla="*/ 341497 w 987854"/>
                    <a:gd name="connsiteY23" fmla="*/ 282171 h 648457"/>
                    <a:gd name="connsiteX24" fmla="*/ 353042 w 987854"/>
                    <a:gd name="connsiteY24" fmla="*/ 255155 h 648457"/>
                    <a:gd name="connsiteX25" fmla="*/ 329491 w 987854"/>
                    <a:gd name="connsiteY25" fmla="*/ 223289 h 648457"/>
                    <a:gd name="connsiteX26" fmla="*/ 351195 w 987854"/>
                    <a:gd name="connsiteY26" fmla="*/ 167178 h 648457"/>
                    <a:gd name="connsiteX27" fmla="*/ 355351 w 987854"/>
                    <a:gd name="connsiteY27" fmla="*/ 152631 h 648457"/>
                    <a:gd name="connsiteX28" fmla="*/ 355351 w 987854"/>
                    <a:gd name="connsiteY28" fmla="*/ 152631 h 648457"/>
                    <a:gd name="connsiteX29" fmla="*/ 403378 w 987854"/>
                    <a:gd name="connsiteY29" fmla="*/ 142240 h 648457"/>
                    <a:gd name="connsiteX30" fmla="*/ 438936 w 987854"/>
                    <a:gd name="connsiteY30" fmla="*/ 112684 h 648457"/>
                    <a:gd name="connsiteX31" fmla="*/ 460178 w 987854"/>
                    <a:gd name="connsiteY31" fmla="*/ 120304 h 648457"/>
                    <a:gd name="connsiteX32" fmla="*/ 488579 w 987854"/>
                    <a:gd name="connsiteY32" fmla="*/ 100907 h 648457"/>
                    <a:gd name="connsiteX33" fmla="*/ 517210 w 987854"/>
                    <a:gd name="connsiteY33" fmla="*/ 67425 h 648457"/>
                    <a:gd name="connsiteX34" fmla="*/ 551383 w 987854"/>
                    <a:gd name="connsiteY34" fmla="*/ 11315 h 648457"/>
                    <a:gd name="connsiteX35" fmla="*/ 563390 w 987854"/>
                    <a:gd name="connsiteY35" fmla="*/ 6465 h 648457"/>
                    <a:gd name="connsiteX36" fmla="*/ 606336 w 987854"/>
                    <a:gd name="connsiteY36" fmla="*/ 0 h 648457"/>
                    <a:gd name="connsiteX37" fmla="*/ 606336 w 987854"/>
                    <a:gd name="connsiteY37" fmla="*/ 0 h 648457"/>
                    <a:gd name="connsiteX38" fmla="*/ 633813 w 987854"/>
                    <a:gd name="connsiteY38" fmla="*/ 29787 h 648457"/>
                    <a:gd name="connsiteX39" fmla="*/ 670064 w 987854"/>
                    <a:gd name="connsiteY39" fmla="*/ 54264 h 648457"/>
                    <a:gd name="connsiteX40" fmla="*/ 684380 w 987854"/>
                    <a:gd name="connsiteY40" fmla="*/ 68580 h 648457"/>
                    <a:gd name="connsiteX41" fmla="*/ 705622 w 987854"/>
                    <a:gd name="connsiteY41" fmla="*/ 75969 h 648457"/>
                    <a:gd name="connsiteX42" fmla="*/ 721092 w 987854"/>
                    <a:gd name="connsiteY42" fmla="*/ 82435 h 648457"/>
                    <a:gd name="connsiteX43" fmla="*/ 722478 w 987854"/>
                    <a:gd name="connsiteY43" fmla="*/ 113607 h 648457"/>
                    <a:gd name="connsiteX44" fmla="*/ 742797 w 987854"/>
                    <a:gd name="connsiteY44" fmla="*/ 146858 h 648457"/>
                    <a:gd name="connsiteX45" fmla="*/ 743951 w 987854"/>
                    <a:gd name="connsiteY45" fmla="*/ 180109 h 648457"/>
                    <a:gd name="connsiteX46" fmla="*/ 759652 w 987854"/>
                    <a:gd name="connsiteY46" fmla="*/ 231833 h 648457"/>
                    <a:gd name="connsiteX47" fmla="*/ 763578 w 987854"/>
                    <a:gd name="connsiteY47" fmla="*/ 274089 h 648457"/>
                    <a:gd name="connsiteX48" fmla="*/ 785513 w 987854"/>
                    <a:gd name="connsiteY48" fmla="*/ 292331 h 648457"/>
                    <a:gd name="connsiteX49" fmla="*/ 797981 w 987854"/>
                    <a:gd name="connsiteY49" fmla="*/ 327891 h 648457"/>
                    <a:gd name="connsiteX50" fmla="*/ 868174 w 987854"/>
                    <a:gd name="connsiteY50" fmla="*/ 359064 h 648457"/>
                    <a:gd name="connsiteX51" fmla="*/ 897036 w 987854"/>
                    <a:gd name="connsiteY51" fmla="*/ 358140 h 648457"/>
                    <a:gd name="connsiteX52" fmla="*/ 985470 w 987854"/>
                    <a:gd name="connsiteY52" fmla="*/ 382847 h 648457"/>
                    <a:gd name="connsiteX53" fmla="*/ 964227 w 987854"/>
                    <a:gd name="connsiteY53" fmla="*/ 486756 h 648457"/>
                    <a:gd name="connsiteX54" fmla="*/ 960764 w 987854"/>
                    <a:gd name="connsiteY54" fmla="*/ 517929 h 648457"/>
                    <a:gd name="connsiteX55" fmla="*/ 899345 w 987854"/>
                    <a:gd name="connsiteY55" fmla="*/ 535709 h 648457"/>
                    <a:gd name="connsiteX56" fmla="*/ 859400 w 987854"/>
                    <a:gd name="connsiteY56" fmla="*/ 577273 h 648457"/>
                    <a:gd name="connsiteX57" fmla="*/ 772352 w 987854"/>
                    <a:gd name="connsiteY57" fmla="*/ 471978 h 648457"/>
                    <a:gd name="connsiteX58" fmla="*/ 616265 w 987854"/>
                    <a:gd name="connsiteY58" fmla="*/ 452351 h 648457"/>
                    <a:gd name="connsiteX59" fmla="*/ 602873 w 987854"/>
                    <a:gd name="connsiteY59" fmla="*/ 434571 h 648457"/>
                    <a:gd name="connsiteX60" fmla="*/ 563851 w 987854"/>
                    <a:gd name="connsiteY60" fmla="*/ 440344 h 648457"/>
                    <a:gd name="connsiteX61" fmla="*/ 533604 w 987854"/>
                    <a:gd name="connsiteY61" fmla="*/ 454429 h 648457"/>
                    <a:gd name="connsiteX62" fmla="*/ 476572 w 987854"/>
                    <a:gd name="connsiteY62" fmla="*/ 520238 h 648457"/>
                    <a:gd name="connsiteX63" fmla="*/ 428315 w 987854"/>
                    <a:gd name="connsiteY63" fmla="*/ 512618 h 648457"/>
                    <a:gd name="connsiteX64" fmla="*/ 388831 w 987854"/>
                    <a:gd name="connsiteY64" fmla="*/ 553951 h 648457"/>
                    <a:gd name="connsiteX65" fmla="*/ 394834 w 987854"/>
                    <a:gd name="connsiteY65" fmla="*/ 595053 h 648457"/>
                    <a:gd name="connsiteX66" fmla="*/ 363663 w 987854"/>
                    <a:gd name="connsiteY66" fmla="*/ 601287 h 648457"/>
                    <a:gd name="connsiteX67" fmla="*/ 360431 w 987854"/>
                    <a:gd name="connsiteY67" fmla="*/ 604520 h 648457"/>
                    <a:gd name="connsiteX68" fmla="*/ 360431 w 987854"/>
                    <a:gd name="connsiteY68" fmla="*/ 604520 h 648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987854" h="648457">
                      <a:moveTo>
                        <a:pt x="360431" y="604751"/>
                      </a:moveTo>
                      <a:lnTo>
                        <a:pt x="331338" y="585585"/>
                      </a:lnTo>
                      <a:cubicBezTo>
                        <a:pt x="321871" y="577273"/>
                        <a:pt x="308479" y="565727"/>
                        <a:pt x="296703" y="576580"/>
                      </a:cubicBezTo>
                      <a:cubicBezTo>
                        <a:pt x="284927" y="587664"/>
                        <a:pt x="268995" y="588587"/>
                        <a:pt x="253756" y="589280"/>
                      </a:cubicBezTo>
                      <a:cubicBezTo>
                        <a:pt x="243135" y="589742"/>
                        <a:pt x="240364" y="607753"/>
                        <a:pt x="236670" y="615835"/>
                      </a:cubicBezTo>
                      <a:cubicBezTo>
                        <a:pt x="230436" y="628765"/>
                        <a:pt x="205268" y="649778"/>
                        <a:pt x="189798" y="648393"/>
                      </a:cubicBezTo>
                      <a:lnTo>
                        <a:pt x="139000" y="644236"/>
                      </a:lnTo>
                      <a:cubicBezTo>
                        <a:pt x="117758" y="642389"/>
                        <a:pt x="127686" y="631998"/>
                        <a:pt x="115680" y="622300"/>
                      </a:cubicBezTo>
                      <a:cubicBezTo>
                        <a:pt x="100209" y="610062"/>
                        <a:pt x="83123" y="618375"/>
                        <a:pt x="64651" y="600595"/>
                      </a:cubicBezTo>
                      <a:cubicBezTo>
                        <a:pt x="48719" y="585355"/>
                        <a:pt x="18934" y="602442"/>
                        <a:pt x="0" y="592975"/>
                      </a:cubicBezTo>
                      <a:lnTo>
                        <a:pt x="0" y="592975"/>
                      </a:lnTo>
                      <a:lnTo>
                        <a:pt x="8081" y="567575"/>
                      </a:lnTo>
                      <a:cubicBezTo>
                        <a:pt x="36482" y="558569"/>
                        <a:pt x="30017" y="553258"/>
                        <a:pt x="30017" y="528782"/>
                      </a:cubicBezTo>
                      <a:cubicBezTo>
                        <a:pt x="42485" y="519776"/>
                        <a:pt x="52183" y="514235"/>
                        <a:pt x="63728" y="502227"/>
                      </a:cubicBezTo>
                      <a:cubicBezTo>
                        <a:pt x="73656" y="492067"/>
                        <a:pt x="75273" y="470362"/>
                        <a:pt x="81969" y="463665"/>
                      </a:cubicBezTo>
                      <a:cubicBezTo>
                        <a:pt x="102288" y="463665"/>
                        <a:pt x="124454" y="470362"/>
                        <a:pt x="144773" y="468515"/>
                      </a:cubicBezTo>
                      <a:cubicBezTo>
                        <a:pt x="163244" y="466898"/>
                        <a:pt x="180793" y="455815"/>
                        <a:pt x="199495" y="453275"/>
                      </a:cubicBezTo>
                      <a:cubicBezTo>
                        <a:pt x="225818" y="449811"/>
                        <a:pt x="247753" y="468515"/>
                        <a:pt x="274075" y="461818"/>
                      </a:cubicBezTo>
                      <a:lnTo>
                        <a:pt x="359969" y="439651"/>
                      </a:lnTo>
                      <a:cubicBezTo>
                        <a:pt x="380519" y="436880"/>
                        <a:pt x="416770" y="443115"/>
                        <a:pt x="428545" y="423025"/>
                      </a:cubicBezTo>
                      <a:cubicBezTo>
                        <a:pt x="432702" y="415636"/>
                        <a:pt x="430162" y="412635"/>
                        <a:pt x="426006" y="405476"/>
                      </a:cubicBezTo>
                      <a:cubicBezTo>
                        <a:pt x="418848" y="393007"/>
                        <a:pt x="421388" y="385156"/>
                        <a:pt x="410074" y="373611"/>
                      </a:cubicBezTo>
                      <a:cubicBezTo>
                        <a:pt x="393680" y="356985"/>
                        <a:pt x="365972" y="365067"/>
                        <a:pt x="346577" y="355600"/>
                      </a:cubicBezTo>
                      <a:cubicBezTo>
                        <a:pt x="318638" y="341976"/>
                        <a:pt x="327643" y="302260"/>
                        <a:pt x="341497" y="282171"/>
                      </a:cubicBezTo>
                      <a:cubicBezTo>
                        <a:pt x="347962" y="278015"/>
                        <a:pt x="355813" y="263005"/>
                        <a:pt x="353042" y="255155"/>
                      </a:cubicBezTo>
                      <a:cubicBezTo>
                        <a:pt x="349117" y="244071"/>
                        <a:pt x="318177" y="235527"/>
                        <a:pt x="329491" y="223289"/>
                      </a:cubicBezTo>
                      <a:cubicBezTo>
                        <a:pt x="345192" y="206202"/>
                        <a:pt x="349809" y="190269"/>
                        <a:pt x="351195" y="167178"/>
                      </a:cubicBezTo>
                      <a:lnTo>
                        <a:pt x="355351" y="152631"/>
                      </a:lnTo>
                      <a:lnTo>
                        <a:pt x="355351" y="152631"/>
                      </a:lnTo>
                      <a:cubicBezTo>
                        <a:pt x="369667" y="150091"/>
                        <a:pt x="392295" y="154247"/>
                        <a:pt x="403378" y="142240"/>
                      </a:cubicBezTo>
                      <a:cubicBezTo>
                        <a:pt x="412383" y="132311"/>
                        <a:pt x="426467" y="116840"/>
                        <a:pt x="438936" y="112684"/>
                      </a:cubicBezTo>
                      <a:cubicBezTo>
                        <a:pt x="445632" y="110375"/>
                        <a:pt x="450481" y="122844"/>
                        <a:pt x="460178" y="120304"/>
                      </a:cubicBezTo>
                      <a:cubicBezTo>
                        <a:pt x="469876" y="117764"/>
                        <a:pt x="480036" y="106449"/>
                        <a:pt x="488579" y="100907"/>
                      </a:cubicBezTo>
                      <a:cubicBezTo>
                        <a:pt x="505203" y="89824"/>
                        <a:pt x="501740" y="78509"/>
                        <a:pt x="517210" y="67425"/>
                      </a:cubicBezTo>
                      <a:cubicBezTo>
                        <a:pt x="536836" y="53571"/>
                        <a:pt x="536605" y="24938"/>
                        <a:pt x="551383" y="11315"/>
                      </a:cubicBezTo>
                      <a:cubicBezTo>
                        <a:pt x="554154" y="8775"/>
                        <a:pt x="563620" y="6696"/>
                        <a:pt x="563390" y="6465"/>
                      </a:cubicBezTo>
                      <a:lnTo>
                        <a:pt x="606336" y="0"/>
                      </a:lnTo>
                      <a:lnTo>
                        <a:pt x="606336" y="0"/>
                      </a:lnTo>
                      <a:cubicBezTo>
                        <a:pt x="618805" y="12700"/>
                        <a:pt x="630581" y="24707"/>
                        <a:pt x="633813" y="29787"/>
                      </a:cubicBezTo>
                      <a:cubicBezTo>
                        <a:pt x="637969" y="43180"/>
                        <a:pt x="659212" y="46413"/>
                        <a:pt x="670064" y="54264"/>
                      </a:cubicBezTo>
                      <a:cubicBezTo>
                        <a:pt x="675837" y="58420"/>
                        <a:pt x="677684" y="64885"/>
                        <a:pt x="684380" y="68580"/>
                      </a:cubicBezTo>
                      <a:cubicBezTo>
                        <a:pt x="690845" y="72275"/>
                        <a:pt x="698464" y="74584"/>
                        <a:pt x="705622" y="75969"/>
                      </a:cubicBezTo>
                      <a:lnTo>
                        <a:pt x="721092" y="82435"/>
                      </a:lnTo>
                      <a:cubicBezTo>
                        <a:pt x="720400" y="92364"/>
                        <a:pt x="722247" y="101138"/>
                        <a:pt x="722478" y="113607"/>
                      </a:cubicBezTo>
                      <a:cubicBezTo>
                        <a:pt x="722709" y="129309"/>
                        <a:pt x="746029" y="132311"/>
                        <a:pt x="742797" y="146858"/>
                      </a:cubicBezTo>
                      <a:cubicBezTo>
                        <a:pt x="740257" y="158173"/>
                        <a:pt x="734254" y="169025"/>
                        <a:pt x="743951" y="180109"/>
                      </a:cubicBezTo>
                      <a:cubicBezTo>
                        <a:pt x="761269" y="199736"/>
                        <a:pt x="774199" y="205509"/>
                        <a:pt x="759652" y="231833"/>
                      </a:cubicBezTo>
                      <a:cubicBezTo>
                        <a:pt x="750416" y="248689"/>
                        <a:pt x="772121" y="257925"/>
                        <a:pt x="763578" y="274089"/>
                      </a:cubicBezTo>
                      <a:lnTo>
                        <a:pt x="785513" y="292331"/>
                      </a:lnTo>
                      <a:cubicBezTo>
                        <a:pt x="797750" y="302491"/>
                        <a:pt x="789438" y="317038"/>
                        <a:pt x="797981" y="327891"/>
                      </a:cubicBezTo>
                      <a:cubicBezTo>
                        <a:pt x="813682" y="347518"/>
                        <a:pt x="841852" y="370378"/>
                        <a:pt x="868174" y="359064"/>
                      </a:cubicBezTo>
                      <a:cubicBezTo>
                        <a:pt x="885953" y="351444"/>
                        <a:pt x="881104" y="348211"/>
                        <a:pt x="897036" y="358140"/>
                      </a:cubicBezTo>
                      <a:cubicBezTo>
                        <a:pt x="910428" y="366684"/>
                        <a:pt x="983392" y="376382"/>
                        <a:pt x="985470" y="382847"/>
                      </a:cubicBezTo>
                      <a:cubicBezTo>
                        <a:pt x="996322" y="415867"/>
                        <a:pt x="966767" y="453275"/>
                        <a:pt x="964227" y="486756"/>
                      </a:cubicBezTo>
                      <a:cubicBezTo>
                        <a:pt x="964227" y="497609"/>
                        <a:pt x="963304" y="508000"/>
                        <a:pt x="960764" y="517929"/>
                      </a:cubicBezTo>
                      <a:cubicBezTo>
                        <a:pt x="932363" y="521393"/>
                        <a:pt x="919433" y="514696"/>
                        <a:pt x="899345" y="535709"/>
                      </a:cubicBezTo>
                      <a:cubicBezTo>
                        <a:pt x="891264" y="544022"/>
                        <a:pt x="862402" y="568498"/>
                        <a:pt x="859400" y="577273"/>
                      </a:cubicBezTo>
                      <a:cubicBezTo>
                        <a:pt x="853397" y="577273"/>
                        <a:pt x="802830" y="483293"/>
                        <a:pt x="772352" y="471978"/>
                      </a:cubicBezTo>
                      <a:cubicBezTo>
                        <a:pt x="705622" y="447271"/>
                        <a:pt x="670988" y="511695"/>
                        <a:pt x="616265" y="452351"/>
                      </a:cubicBezTo>
                      <a:lnTo>
                        <a:pt x="602873" y="434571"/>
                      </a:lnTo>
                      <a:lnTo>
                        <a:pt x="563851" y="440344"/>
                      </a:lnTo>
                      <a:lnTo>
                        <a:pt x="533604" y="454429"/>
                      </a:lnTo>
                      <a:cubicBezTo>
                        <a:pt x="528062" y="484216"/>
                        <a:pt x="513747" y="519315"/>
                        <a:pt x="476572" y="520238"/>
                      </a:cubicBezTo>
                      <a:cubicBezTo>
                        <a:pt x="459486" y="520700"/>
                        <a:pt x="445401" y="506153"/>
                        <a:pt x="428315" y="512618"/>
                      </a:cubicBezTo>
                      <a:cubicBezTo>
                        <a:pt x="411690" y="519084"/>
                        <a:pt x="396913" y="538480"/>
                        <a:pt x="388831" y="553951"/>
                      </a:cubicBezTo>
                      <a:cubicBezTo>
                        <a:pt x="388369" y="565035"/>
                        <a:pt x="397605" y="586278"/>
                        <a:pt x="394834" y="595053"/>
                      </a:cubicBezTo>
                      <a:cubicBezTo>
                        <a:pt x="391140" y="606598"/>
                        <a:pt x="371052" y="597824"/>
                        <a:pt x="363663" y="601287"/>
                      </a:cubicBezTo>
                      <a:cubicBezTo>
                        <a:pt x="362740" y="601749"/>
                        <a:pt x="361585" y="602904"/>
                        <a:pt x="360431" y="604520"/>
                      </a:cubicBezTo>
                      <a:lnTo>
                        <a:pt x="360431" y="604520"/>
                      </a:lnTo>
                      <a:close/>
                    </a:path>
                  </a:pathLst>
                </a:custGeom>
                <a:solidFill>
                  <a:srgbClr val="527CC8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79" name="Flintshire" descr="{&quot;Key&quot;:&quot;flintshire&quot;,&quot;Name&quot;:&quot;Flintshire&quot;,&quot;Value&quot;:0.634302526825891,&quot;Formula&quot;:&quot;0.634302526825891&quot;,&quot;Text&quot;:&quot;63%&quot;}">
                  <a:extLst>
                    <a:ext uri="{FF2B5EF4-FFF2-40B4-BE49-F238E27FC236}">
                      <a16:creationId xmlns:a16="http://schemas.microsoft.com/office/drawing/2014/main" id="{EA4EACF9-8AB1-C064-7B2B-ACA6E26413E2}"/>
                    </a:ext>
                  </a:extLst>
                </p:cNvPr>
                <p:cNvSpPr/>
                <p:nvPr/>
              </p:nvSpPr>
              <p:spPr>
                <a:xfrm>
                  <a:off x="3691018" y="1055906"/>
                  <a:ext cx="866587" cy="831923"/>
                </a:xfrm>
                <a:custGeom>
                  <a:avLst/>
                  <a:gdLst>
                    <a:gd name="connsiteX0" fmla="*/ 645778 w 716188"/>
                    <a:gd name="connsiteY0" fmla="*/ 534909 h 687540"/>
                    <a:gd name="connsiteX1" fmla="*/ 602831 w 716188"/>
                    <a:gd name="connsiteY1" fmla="*/ 541375 h 687540"/>
                    <a:gd name="connsiteX2" fmla="*/ 590824 w 716188"/>
                    <a:gd name="connsiteY2" fmla="*/ 546224 h 687540"/>
                    <a:gd name="connsiteX3" fmla="*/ 556652 w 716188"/>
                    <a:gd name="connsiteY3" fmla="*/ 602335 h 687540"/>
                    <a:gd name="connsiteX4" fmla="*/ 528020 w 716188"/>
                    <a:gd name="connsiteY4" fmla="*/ 635817 h 687540"/>
                    <a:gd name="connsiteX5" fmla="*/ 499620 w 716188"/>
                    <a:gd name="connsiteY5" fmla="*/ 655213 h 687540"/>
                    <a:gd name="connsiteX6" fmla="*/ 478377 w 716188"/>
                    <a:gd name="connsiteY6" fmla="*/ 647593 h 687540"/>
                    <a:gd name="connsiteX7" fmla="*/ 442819 w 716188"/>
                    <a:gd name="connsiteY7" fmla="*/ 677149 h 687540"/>
                    <a:gd name="connsiteX8" fmla="*/ 394793 w 716188"/>
                    <a:gd name="connsiteY8" fmla="*/ 687540 h 687540"/>
                    <a:gd name="connsiteX9" fmla="*/ 394793 w 716188"/>
                    <a:gd name="connsiteY9" fmla="*/ 687540 h 687540"/>
                    <a:gd name="connsiteX10" fmla="*/ 378861 w 716188"/>
                    <a:gd name="connsiteY10" fmla="*/ 672300 h 687540"/>
                    <a:gd name="connsiteX11" fmla="*/ 369856 w 716188"/>
                    <a:gd name="connsiteY11" fmla="*/ 627273 h 687540"/>
                    <a:gd name="connsiteX12" fmla="*/ 338223 w 716188"/>
                    <a:gd name="connsiteY12" fmla="*/ 608108 h 687540"/>
                    <a:gd name="connsiteX13" fmla="*/ 312362 w 716188"/>
                    <a:gd name="connsiteY13" fmla="*/ 504199 h 687540"/>
                    <a:gd name="connsiteX14" fmla="*/ 267799 w 716188"/>
                    <a:gd name="connsiteY14" fmla="*/ 488497 h 687540"/>
                    <a:gd name="connsiteX15" fmla="*/ 186061 w 716188"/>
                    <a:gd name="connsiteY15" fmla="*/ 476720 h 687540"/>
                    <a:gd name="connsiteX16" fmla="*/ 175671 w 716188"/>
                    <a:gd name="connsiteY16" fmla="*/ 424073 h 687540"/>
                    <a:gd name="connsiteX17" fmla="*/ 134109 w 716188"/>
                    <a:gd name="connsiteY17" fmla="*/ 388513 h 687540"/>
                    <a:gd name="connsiteX18" fmla="*/ 131800 w 716188"/>
                    <a:gd name="connsiteY18" fmla="*/ 361959 h 687540"/>
                    <a:gd name="connsiteX19" fmla="*/ 120025 w 716188"/>
                    <a:gd name="connsiteY19" fmla="*/ 327322 h 687540"/>
                    <a:gd name="connsiteX20" fmla="*/ 109634 w 716188"/>
                    <a:gd name="connsiteY20" fmla="*/ 290377 h 687540"/>
                    <a:gd name="connsiteX21" fmla="*/ 81927 w 716188"/>
                    <a:gd name="connsiteY21" fmla="*/ 268671 h 687540"/>
                    <a:gd name="connsiteX22" fmla="*/ 70151 w 716188"/>
                    <a:gd name="connsiteY22" fmla="*/ 256664 h 687540"/>
                    <a:gd name="connsiteX23" fmla="*/ 60684 w 716188"/>
                    <a:gd name="connsiteY23" fmla="*/ 249275 h 687540"/>
                    <a:gd name="connsiteX24" fmla="*/ 81234 w 716188"/>
                    <a:gd name="connsiteY24" fmla="*/ 227108 h 687540"/>
                    <a:gd name="connsiteX25" fmla="*/ 71767 w 716188"/>
                    <a:gd name="connsiteY25" fmla="*/ 188084 h 687540"/>
                    <a:gd name="connsiteX26" fmla="*/ 56528 w 716188"/>
                    <a:gd name="connsiteY26" fmla="*/ 148599 h 687540"/>
                    <a:gd name="connsiteX27" fmla="*/ 34824 w 716188"/>
                    <a:gd name="connsiteY27" fmla="*/ 156449 h 687540"/>
                    <a:gd name="connsiteX28" fmla="*/ 25819 w 716188"/>
                    <a:gd name="connsiteY28" fmla="*/ 141440 h 687540"/>
                    <a:gd name="connsiteX29" fmla="*/ 24202 w 716188"/>
                    <a:gd name="connsiteY29" fmla="*/ 104957 h 687540"/>
                    <a:gd name="connsiteX30" fmla="*/ 4345 w 716188"/>
                    <a:gd name="connsiteY30" fmla="*/ 84175 h 687540"/>
                    <a:gd name="connsiteX31" fmla="*/ 42443 w 716188"/>
                    <a:gd name="connsiteY31" fmla="*/ 52771 h 687540"/>
                    <a:gd name="connsiteX32" fmla="*/ 51679 w 716188"/>
                    <a:gd name="connsiteY32" fmla="*/ 14440 h 687540"/>
                    <a:gd name="connsiteX33" fmla="*/ 51679 w 716188"/>
                    <a:gd name="connsiteY33" fmla="*/ 14440 h 687540"/>
                    <a:gd name="connsiteX34" fmla="*/ 116561 w 716188"/>
                    <a:gd name="connsiteY34" fmla="*/ 2664 h 687540"/>
                    <a:gd name="connsiteX35" fmla="*/ 148656 w 716188"/>
                    <a:gd name="connsiteY35" fmla="*/ 4280 h 687540"/>
                    <a:gd name="connsiteX36" fmla="*/ 164588 w 716188"/>
                    <a:gd name="connsiteY36" fmla="*/ 50462 h 687540"/>
                    <a:gd name="connsiteX37" fmla="*/ 188139 w 716188"/>
                    <a:gd name="connsiteY37" fmla="*/ 74477 h 687540"/>
                    <a:gd name="connsiteX38" fmla="*/ 234088 w 716188"/>
                    <a:gd name="connsiteY38" fmla="*/ 98491 h 687540"/>
                    <a:gd name="connsiteX39" fmla="*/ 272879 w 716188"/>
                    <a:gd name="connsiteY39" fmla="*/ 127586 h 687540"/>
                    <a:gd name="connsiteX40" fmla="*/ 328756 w 716188"/>
                    <a:gd name="connsiteY40" fmla="*/ 172382 h 687540"/>
                    <a:gd name="connsiteX41" fmla="*/ 357387 w 716188"/>
                    <a:gd name="connsiteY41" fmla="*/ 203324 h 687540"/>
                    <a:gd name="connsiteX42" fmla="*/ 388327 w 716188"/>
                    <a:gd name="connsiteY42" fmla="*/ 229186 h 687540"/>
                    <a:gd name="connsiteX43" fmla="*/ 419499 w 716188"/>
                    <a:gd name="connsiteY43" fmla="*/ 256202 h 687540"/>
                    <a:gd name="connsiteX44" fmla="*/ 463831 w 716188"/>
                    <a:gd name="connsiteY44" fmla="*/ 285297 h 687540"/>
                    <a:gd name="connsiteX45" fmla="*/ 500082 w 716188"/>
                    <a:gd name="connsiteY45" fmla="*/ 310004 h 687540"/>
                    <a:gd name="connsiteX46" fmla="*/ 500082 w 716188"/>
                    <a:gd name="connsiteY46" fmla="*/ 309080 h 687540"/>
                    <a:gd name="connsiteX47" fmla="*/ 470527 w 716188"/>
                    <a:gd name="connsiteY47" fmla="*/ 248120 h 687540"/>
                    <a:gd name="connsiteX48" fmla="*/ 470527 w 716188"/>
                    <a:gd name="connsiteY48" fmla="*/ 248120 h 687540"/>
                    <a:gd name="connsiteX49" fmla="*/ 497542 w 716188"/>
                    <a:gd name="connsiteY49" fmla="*/ 249044 h 687540"/>
                    <a:gd name="connsiteX50" fmla="*/ 522479 w 716188"/>
                    <a:gd name="connsiteY50" fmla="*/ 256664 h 687540"/>
                    <a:gd name="connsiteX51" fmla="*/ 581127 w 716188"/>
                    <a:gd name="connsiteY51" fmla="*/ 276753 h 687540"/>
                    <a:gd name="connsiteX52" fmla="*/ 644623 w 716188"/>
                    <a:gd name="connsiteY52" fmla="*/ 325706 h 687540"/>
                    <a:gd name="connsiteX53" fmla="*/ 676718 w 716188"/>
                    <a:gd name="connsiteY53" fmla="*/ 379508 h 687540"/>
                    <a:gd name="connsiteX54" fmla="*/ 705811 w 716188"/>
                    <a:gd name="connsiteY54" fmla="*/ 414606 h 687540"/>
                    <a:gd name="connsiteX55" fmla="*/ 611374 w 716188"/>
                    <a:gd name="connsiteY55" fmla="*/ 495655 h 687540"/>
                    <a:gd name="connsiteX56" fmla="*/ 610912 w 716188"/>
                    <a:gd name="connsiteY56" fmla="*/ 495886 h 687540"/>
                    <a:gd name="connsiteX57" fmla="*/ 646240 w 716188"/>
                    <a:gd name="connsiteY57" fmla="*/ 535371 h 687540"/>
                    <a:gd name="connsiteX58" fmla="*/ 646240 w 716188"/>
                    <a:gd name="connsiteY58" fmla="*/ 535371 h 6875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716188" h="687540">
                      <a:moveTo>
                        <a:pt x="645778" y="534909"/>
                      </a:moveTo>
                      <a:lnTo>
                        <a:pt x="602831" y="541375"/>
                      </a:lnTo>
                      <a:cubicBezTo>
                        <a:pt x="602831" y="541375"/>
                        <a:pt x="593364" y="543684"/>
                        <a:pt x="590824" y="546224"/>
                      </a:cubicBezTo>
                      <a:cubicBezTo>
                        <a:pt x="575816" y="559848"/>
                        <a:pt x="576047" y="588249"/>
                        <a:pt x="556652" y="602335"/>
                      </a:cubicBezTo>
                      <a:cubicBezTo>
                        <a:pt x="540951" y="613419"/>
                        <a:pt x="544645" y="624733"/>
                        <a:pt x="528020" y="635817"/>
                      </a:cubicBezTo>
                      <a:cubicBezTo>
                        <a:pt x="519477" y="641359"/>
                        <a:pt x="509318" y="652673"/>
                        <a:pt x="499620" y="655213"/>
                      </a:cubicBezTo>
                      <a:cubicBezTo>
                        <a:pt x="489691" y="657753"/>
                        <a:pt x="485073" y="645284"/>
                        <a:pt x="478377" y="647593"/>
                      </a:cubicBezTo>
                      <a:cubicBezTo>
                        <a:pt x="465678" y="651749"/>
                        <a:pt x="451593" y="667220"/>
                        <a:pt x="442819" y="677149"/>
                      </a:cubicBezTo>
                      <a:cubicBezTo>
                        <a:pt x="431736" y="689157"/>
                        <a:pt x="409108" y="685000"/>
                        <a:pt x="394793" y="687540"/>
                      </a:cubicBezTo>
                      <a:lnTo>
                        <a:pt x="394793" y="687540"/>
                      </a:lnTo>
                      <a:lnTo>
                        <a:pt x="378861" y="672300"/>
                      </a:lnTo>
                      <a:cubicBezTo>
                        <a:pt x="373319" y="657060"/>
                        <a:pt x="369856" y="643668"/>
                        <a:pt x="369856" y="627273"/>
                      </a:cubicBezTo>
                      <a:cubicBezTo>
                        <a:pt x="369856" y="606260"/>
                        <a:pt x="354155" y="609955"/>
                        <a:pt x="338223" y="608108"/>
                      </a:cubicBezTo>
                      <a:cubicBezTo>
                        <a:pt x="306590" y="604644"/>
                        <a:pt x="309130" y="527520"/>
                        <a:pt x="312362" y="504199"/>
                      </a:cubicBezTo>
                      <a:cubicBezTo>
                        <a:pt x="315595" y="481339"/>
                        <a:pt x="283500" y="479029"/>
                        <a:pt x="267799" y="488497"/>
                      </a:cubicBezTo>
                      <a:cubicBezTo>
                        <a:pt x="249096" y="499580"/>
                        <a:pt x="197837" y="497502"/>
                        <a:pt x="186061" y="476720"/>
                      </a:cubicBezTo>
                      <a:cubicBezTo>
                        <a:pt x="185138" y="465175"/>
                        <a:pt x="181443" y="433309"/>
                        <a:pt x="175671" y="424073"/>
                      </a:cubicBezTo>
                      <a:cubicBezTo>
                        <a:pt x="166666" y="409757"/>
                        <a:pt x="145192" y="404446"/>
                        <a:pt x="134109" y="388513"/>
                      </a:cubicBezTo>
                      <a:cubicBezTo>
                        <a:pt x="126490" y="377660"/>
                        <a:pt x="134571" y="370502"/>
                        <a:pt x="131800" y="361959"/>
                      </a:cubicBezTo>
                      <a:cubicBezTo>
                        <a:pt x="113329" y="361959"/>
                        <a:pt x="115407" y="341639"/>
                        <a:pt x="120025" y="327322"/>
                      </a:cubicBezTo>
                      <a:cubicBezTo>
                        <a:pt x="125797" y="309080"/>
                        <a:pt x="144269" y="295688"/>
                        <a:pt x="109634" y="290377"/>
                      </a:cubicBezTo>
                      <a:cubicBezTo>
                        <a:pt x="90008" y="287606"/>
                        <a:pt x="93010" y="281602"/>
                        <a:pt x="81927" y="268671"/>
                      </a:cubicBezTo>
                      <a:cubicBezTo>
                        <a:pt x="78925" y="263822"/>
                        <a:pt x="74307" y="260359"/>
                        <a:pt x="70151" y="256664"/>
                      </a:cubicBezTo>
                      <a:cubicBezTo>
                        <a:pt x="68765" y="255279"/>
                        <a:pt x="59760" y="251353"/>
                        <a:pt x="60684" y="249275"/>
                      </a:cubicBezTo>
                      <a:cubicBezTo>
                        <a:pt x="63686" y="242348"/>
                        <a:pt x="75000" y="231726"/>
                        <a:pt x="81234" y="227108"/>
                      </a:cubicBezTo>
                      <a:cubicBezTo>
                        <a:pt x="116099" y="200784"/>
                        <a:pt x="92086" y="204479"/>
                        <a:pt x="71767" y="188084"/>
                      </a:cubicBezTo>
                      <a:cubicBezTo>
                        <a:pt x="58606" y="177462"/>
                        <a:pt x="59991" y="162684"/>
                        <a:pt x="56528" y="148599"/>
                      </a:cubicBezTo>
                      <a:cubicBezTo>
                        <a:pt x="49139" y="148599"/>
                        <a:pt x="43598" y="158297"/>
                        <a:pt x="34824" y="156449"/>
                      </a:cubicBezTo>
                      <a:cubicBezTo>
                        <a:pt x="26973" y="154833"/>
                        <a:pt x="31129" y="146520"/>
                        <a:pt x="25819" y="141440"/>
                      </a:cubicBezTo>
                      <a:cubicBezTo>
                        <a:pt x="882" y="117888"/>
                        <a:pt x="24202" y="128048"/>
                        <a:pt x="24202" y="104957"/>
                      </a:cubicBezTo>
                      <a:cubicBezTo>
                        <a:pt x="-1889" y="104957"/>
                        <a:pt x="-3967" y="118811"/>
                        <a:pt x="4345" y="84175"/>
                      </a:cubicBezTo>
                      <a:cubicBezTo>
                        <a:pt x="7347" y="71706"/>
                        <a:pt x="39672" y="76324"/>
                        <a:pt x="42443" y="52771"/>
                      </a:cubicBezTo>
                      <a:lnTo>
                        <a:pt x="51679" y="14440"/>
                      </a:lnTo>
                      <a:lnTo>
                        <a:pt x="51679" y="14440"/>
                      </a:lnTo>
                      <a:cubicBezTo>
                        <a:pt x="74307" y="11900"/>
                        <a:pt x="98089" y="12131"/>
                        <a:pt x="116561" y="2664"/>
                      </a:cubicBezTo>
                      <a:cubicBezTo>
                        <a:pt x="121410" y="124"/>
                        <a:pt x="148656" y="-2416"/>
                        <a:pt x="148656" y="4280"/>
                      </a:cubicBezTo>
                      <a:cubicBezTo>
                        <a:pt x="148656" y="29219"/>
                        <a:pt x="156276" y="29911"/>
                        <a:pt x="164588" y="50462"/>
                      </a:cubicBezTo>
                      <a:cubicBezTo>
                        <a:pt x="170591" y="60622"/>
                        <a:pt x="178673" y="67549"/>
                        <a:pt x="188139" y="74477"/>
                      </a:cubicBezTo>
                      <a:cubicBezTo>
                        <a:pt x="207535" y="88562"/>
                        <a:pt x="217002" y="79326"/>
                        <a:pt x="234088" y="98491"/>
                      </a:cubicBezTo>
                      <a:cubicBezTo>
                        <a:pt x="242169" y="107497"/>
                        <a:pt x="261103" y="123199"/>
                        <a:pt x="272879" y="127586"/>
                      </a:cubicBezTo>
                      <a:cubicBezTo>
                        <a:pt x="292736" y="134975"/>
                        <a:pt x="313286" y="156911"/>
                        <a:pt x="328756" y="172382"/>
                      </a:cubicBezTo>
                      <a:cubicBezTo>
                        <a:pt x="338684" y="182311"/>
                        <a:pt x="346073" y="194549"/>
                        <a:pt x="357387" y="203324"/>
                      </a:cubicBezTo>
                      <a:cubicBezTo>
                        <a:pt x="367316" y="210944"/>
                        <a:pt x="381170" y="219257"/>
                        <a:pt x="388327" y="229186"/>
                      </a:cubicBezTo>
                      <a:cubicBezTo>
                        <a:pt x="393407" y="237037"/>
                        <a:pt x="411186" y="249968"/>
                        <a:pt x="419499" y="256202"/>
                      </a:cubicBezTo>
                      <a:cubicBezTo>
                        <a:pt x="433352" y="266593"/>
                        <a:pt x="449515" y="276522"/>
                        <a:pt x="463831" y="285297"/>
                      </a:cubicBezTo>
                      <a:cubicBezTo>
                        <a:pt x="475837" y="292455"/>
                        <a:pt x="487844" y="304000"/>
                        <a:pt x="500082" y="310004"/>
                      </a:cubicBezTo>
                      <a:lnTo>
                        <a:pt x="500082" y="309080"/>
                      </a:lnTo>
                      <a:cubicBezTo>
                        <a:pt x="496387" y="308157"/>
                        <a:pt x="472836" y="255279"/>
                        <a:pt x="470527" y="248120"/>
                      </a:cubicBezTo>
                      <a:lnTo>
                        <a:pt x="470527" y="248120"/>
                      </a:lnTo>
                      <a:lnTo>
                        <a:pt x="497542" y="249044"/>
                      </a:lnTo>
                      <a:cubicBezTo>
                        <a:pt x="506085" y="249737"/>
                        <a:pt x="514397" y="253662"/>
                        <a:pt x="522479" y="256664"/>
                      </a:cubicBezTo>
                      <a:cubicBezTo>
                        <a:pt x="541181" y="263822"/>
                        <a:pt x="563578" y="267748"/>
                        <a:pt x="581127" y="276753"/>
                      </a:cubicBezTo>
                      <a:cubicBezTo>
                        <a:pt x="603062" y="287606"/>
                        <a:pt x="629153" y="306771"/>
                        <a:pt x="644623" y="325706"/>
                      </a:cubicBezTo>
                      <a:cubicBezTo>
                        <a:pt x="644854" y="335404"/>
                        <a:pt x="669329" y="371657"/>
                        <a:pt x="676718" y="379508"/>
                      </a:cubicBezTo>
                      <a:cubicBezTo>
                        <a:pt x="687801" y="391515"/>
                        <a:pt x="693343" y="403522"/>
                        <a:pt x="705811" y="414606"/>
                      </a:cubicBezTo>
                      <a:cubicBezTo>
                        <a:pt x="754761" y="457786"/>
                        <a:pt x="614838" y="484109"/>
                        <a:pt x="611374" y="495655"/>
                      </a:cubicBezTo>
                      <a:lnTo>
                        <a:pt x="610912" y="495886"/>
                      </a:lnTo>
                      <a:cubicBezTo>
                        <a:pt x="610912" y="499580"/>
                        <a:pt x="629153" y="518053"/>
                        <a:pt x="646240" y="535371"/>
                      </a:cubicBezTo>
                      <a:lnTo>
                        <a:pt x="646240" y="535371"/>
                      </a:lnTo>
                      <a:close/>
                    </a:path>
                  </a:pathLst>
                </a:custGeom>
                <a:solidFill>
                  <a:srgbClr val="668BCE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80" name="Isle of Anglesey" descr="{&quot;Key&quot;:&quot;isle of anglesey&quot;,&quot;Name&quot;:&quot;Isle of Anglesey&quot;,&quot;Value&quot;:0.62532981530343,&quot;Formula&quot;:&quot;0.62532981530343&quot;,&quot;Text&quot;:&quot;63%&quot;}">
                  <a:extLst>
                    <a:ext uri="{FF2B5EF4-FFF2-40B4-BE49-F238E27FC236}">
                      <a16:creationId xmlns:a16="http://schemas.microsoft.com/office/drawing/2014/main" id="{7E5693F3-5B6C-B720-4A96-1ADA3FEB88F0}"/>
                    </a:ext>
                  </a:extLst>
                </p:cNvPr>
                <p:cNvSpPr/>
                <p:nvPr/>
              </p:nvSpPr>
              <p:spPr>
                <a:xfrm>
                  <a:off x="1398472" y="840620"/>
                  <a:ext cx="1149298" cy="872420"/>
                </a:xfrm>
                <a:custGeom>
                  <a:avLst/>
                  <a:gdLst>
                    <a:gd name="connsiteX0" fmla="*/ 157815 w 949833"/>
                    <a:gd name="connsiteY0" fmla="*/ 316130 h 721008"/>
                    <a:gd name="connsiteX1" fmla="*/ 123180 w 949833"/>
                    <a:gd name="connsiteY1" fmla="*/ 305508 h 721008"/>
                    <a:gd name="connsiteX2" fmla="*/ 94318 w 949833"/>
                    <a:gd name="connsiteY2" fmla="*/ 277337 h 721008"/>
                    <a:gd name="connsiteX3" fmla="*/ 17891 w 949833"/>
                    <a:gd name="connsiteY3" fmla="*/ 277568 h 721008"/>
                    <a:gd name="connsiteX4" fmla="*/ 4961 w 949833"/>
                    <a:gd name="connsiteY4" fmla="*/ 306893 h 721008"/>
                    <a:gd name="connsiteX5" fmla="*/ 20200 w 949833"/>
                    <a:gd name="connsiteY5" fmla="*/ 319593 h 721008"/>
                    <a:gd name="connsiteX6" fmla="*/ 20662 w 949833"/>
                    <a:gd name="connsiteY6" fmla="*/ 320055 h 721008"/>
                    <a:gd name="connsiteX7" fmla="*/ 20662 w 949833"/>
                    <a:gd name="connsiteY7" fmla="*/ 320979 h 721008"/>
                    <a:gd name="connsiteX8" fmla="*/ 13735 w 949833"/>
                    <a:gd name="connsiteY8" fmla="*/ 341761 h 721008"/>
                    <a:gd name="connsiteX9" fmla="*/ 13504 w 949833"/>
                    <a:gd name="connsiteY9" fmla="*/ 359310 h 721008"/>
                    <a:gd name="connsiteX10" fmla="*/ 13735 w 949833"/>
                    <a:gd name="connsiteY10" fmla="*/ 359541 h 721008"/>
                    <a:gd name="connsiteX11" fmla="*/ 64763 w 949833"/>
                    <a:gd name="connsiteY11" fmla="*/ 354461 h 721008"/>
                    <a:gd name="connsiteX12" fmla="*/ 82543 w 949833"/>
                    <a:gd name="connsiteY12" fmla="*/ 363235 h 721008"/>
                    <a:gd name="connsiteX13" fmla="*/ 107249 w 949833"/>
                    <a:gd name="connsiteY13" fmla="*/ 368546 h 721008"/>
                    <a:gd name="connsiteX14" fmla="*/ 104709 w 949833"/>
                    <a:gd name="connsiteY14" fmla="*/ 396024 h 721008"/>
                    <a:gd name="connsiteX15" fmla="*/ 117870 w 949833"/>
                    <a:gd name="connsiteY15" fmla="*/ 427890 h 721008"/>
                    <a:gd name="connsiteX16" fmla="*/ 128491 w 949833"/>
                    <a:gd name="connsiteY16" fmla="*/ 448903 h 721008"/>
                    <a:gd name="connsiteX17" fmla="*/ 144192 w 949833"/>
                    <a:gd name="connsiteY17" fmla="*/ 462064 h 721008"/>
                    <a:gd name="connsiteX18" fmla="*/ 197068 w 949833"/>
                    <a:gd name="connsiteY18" fmla="*/ 451443 h 721008"/>
                    <a:gd name="connsiteX19" fmla="*/ 186215 w 949833"/>
                    <a:gd name="connsiteY19" fmla="*/ 428583 h 721008"/>
                    <a:gd name="connsiteX20" fmla="*/ 185292 w 949833"/>
                    <a:gd name="connsiteY20" fmla="*/ 406415 h 721008"/>
                    <a:gd name="connsiteX21" fmla="*/ 170976 w 949833"/>
                    <a:gd name="connsiteY21" fmla="*/ 382401 h 721008"/>
                    <a:gd name="connsiteX22" fmla="*/ 141190 w 949833"/>
                    <a:gd name="connsiteY22" fmla="*/ 355846 h 721008"/>
                    <a:gd name="connsiteX23" fmla="*/ 161740 w 949833"/>
                    <a:gd name="connsiteY23" fmla="*/ 319363 h 721008"/>
                    <a:gd name="connsiteX24" fmla="*/ 157815 w 949833"/>
                    <a:gd name="connsiteY24" fmla="*/ 316361 h 721008"/>
                    <a:gd name="connsiteX25" fmla="*/ 711507 w 949833"/>
                    <a:gd name="connsiteY25" fmla="*/ 605690 h 721008"/>
                    <a:gd name="connsiteX26" fmla="*/ 645701 w 949833"/>
                    <a:gd name="connsiteY26" fmla="*/ 633168 h 721008"/>
                    <a:gd name="connsiteX27" fmla="*/ 606680 w 949833"/>
                    <a:gd name="connsiteY27" fmla="*/ 647715 h 721008"/>
                    <a:gd name="connsiteX28" fmla="*/ 560038 w 949833"/>
                    <a:gd name="connsiteY28" fmla="*/ 686739 h 721008"/>
                    <a:gd name="connsiteX29" fmla="*/ 502776 w 949833"/>
                    <a:gd name="connsiteY29" fmla="*/ 707290 h 721008"/>
                    <a:gd name="connsiteX30" fmla="*/ 450824 w 949833"/>
                    <a:gd name="connsiteY30" fmla="*/ 698053 h 721008"/>
                    <a:gd name="connsiteX31" fmla="*/ 406261 w 949833"/>
                    <a:gd name="connsiteY31" fmla="*/ 651410 h 721008"/>
                    <a:gd name="connsiteX32" fmla="*/ 425887 w 949833"/>
                    <a:gd name="connsiteY32" fmla="*/ 611924 h 721008"/>
                    <a:gd name="connsiteX33" fmla="*/ 395178 w 949833"/>
                    <a:gd name="connsiteY33" fmla="*/ 636632 h 721008"/>
                    <a:gd name="connsiteX34" fmla="*/ 374397 w 949833"/>
                    <a:gd name="connsiteY34" fmla="*/ 651641 h 721008"/>
                    <a:gd name="connsiteX35" fmla="*/ 350845 w 949833"/>
                    <a:gd name="connsiteY35" fmla="*/ 636401 h 721008"/>
                    <a:gd name="connsiteX36" fmla="*/ 270724 w 949833"/>
                    <a:gd name="connsiteY36" fmla="*/ 567359 h 721008"/>
                    <a:gd name="connsiteX37" fmla="*/ 238167 w 949833"/>
                    <a:gd name="connsiteY37" fmla="*/ 472917 h 721008"/>
                    <a:gd name="connsiteX38" fmla="*/ 217156 w 949833"/>
                    <a:gd name="connsiteY38" fmla="*/ 456061 h 721008"/>
                    <a:gd name="connsiteX39" fmla="*/ 193373 w 949833"/>
                    <a:gd name="connsiteY39" fmla="*/ 431584 h 721008"/>
                    <a:gd name="connsiteX40" fmla="*/ 189217 w 949833"/>
                    <a:gd name="connsiteY40" fmla="*/ 407108 h 721008"/>
                    <a:gd name="connsiteX41" fmla="*/ 164742 w 949833"/>
                    <a:gd name="connsiteY41" fmla="*/ 370624 h 721008"/>
                    <a:gd name="connsiteX42" fmla="*/ 149041 w 949833"/>
                    <a:gd name="connsiteY42" fmla="*/ 351459 h 721008"/>
                    <a:gd name="connsiteX43" fmla="*/ 178827 w 949833"/>
                    <a:gd name="connsiteY43" fmla="*/ 320979 h 721008"/>
                    <a:gd name="connsiteX44" fmla="*/ 181828 w 949833"/>
                    <a:gd name="connsiteY44" fmla="*/ 268101 h 721008"/>
                    <a:gd name="connsiteX45" fmla="*/ 159662 w 949833"/>
                    <a:gd name="connsiteY45" fmla="*/ 248704 h 721008"/>
                    <a:gd name="connsiteX46" fmla="*/ 181367 w 949833"/>
                    <a:gd name="connsiteY46" fmla="*/ 223997 h 721008"/>
                    <a:gd name="connsiteX47" fmla="*/ 183676 w 949833"/>
                    <a:gd name="connsiteY47" fmla="*/ 188899 h 721008"/>
                    <a:gd name="connsiteX48" fmla="*/ 200069 w 949833"/>
                    <a:gd name="connsiteY48" fmla="*/ 130479 h 721008"/>
                    <a:gd name="connsiteX49" fmla="*/ 189910 w 949833"/>
                    <a:gd name="connsiteY49" fmla="*/ 119857 h 721008"/>
                    <a:gd name="connsiteX50" fmla="*/ 188524 w 949833"/>
                    <a:gd name="connsiteY50" fmla="*/ 100461 h 721008"/>
                    <a:gd name="connsiteX51" fmla="*/ 176518 w 949833"/>
                    <a:gd name="connsiteY51" fmla="*/ 66748 h 721008"/>
                    <a:gd name="connsiteX52" fmla="*/ 202147 w 949833"/>
                    <a:gd name="connsiteY52" fmla="*/ 57973 h 721008"/>
                    <a:gd name="connsiteX53" fmla="*/ 238860 w 949833"/>
                    <a:gd name="connsiteY53" fmla="*/ 48044 h 721008"/>
                    <a:gd name="connsiteX54" fmla="*/ 264721 w 949833"/>
                    <a:gd name="connsiteY54" fmla="*/ 29572 h 721008"/>
                    <a:gd name="connsiteX55" fmla="*/ 298662 w 949833"/>
                    <a:gd name="connsiteY55" fmla="*/ 32573 h 721008"/>
                    <a:gd name="connsiteX56" fmla="*/ 325447 w 949833"/>
                    <a:gd name="connsiteY56" fmla="*/ 17333 h 721008"/>
                    <a:gd name="connsiteX57" fmla="*/ 365623 w 949833"/>
                    <a:gd name="connsiteY57" fmla="*/ 12715 h 721008"/>
                    <a:gd name="connsiteX58" fmla="*/ 390790 w 949833"/>
                    <a:gd name="connsiteY58" fmla="*/ 708 h 721008"/>
                    <a:gd name="connsiteX59" fmla="*/ 421500 w 949833"/>
                    <a:gd name="connsiteY59" fmla="*/ 12484 h 721008"/>
                    <a:gd name="connsiteX60" fmla="*/ 473221 w 949833"/>
                    <a:gd name="connsiteY60" fmla="*/ 939 h 721008"/>
                    <a:gd name="connsiteX61" fmla="*/ 526096 w 949833"/>
                    <a:gd name="connsiteY61" fmla="*/ 13408 h 721008"/>
                    <a:gd name="connsiteX62" fmla="*/ 559807 w 949833"/>
                    <a:gd name="connsiteY62" fmla="*/ 30957 h 721008"/>
                    <a:gd name="connsiteX63" fmla="*/ 606449 w 949833"/>
                    <a:gd name="connsiteY63" fmla="*/ 58435 h 721008"/>
                    <a:gd name="connsiteX64" fmla="*/ 593749 w 949833"/>
                    <a:gd name="connsiteY64" fmla="*/ 127015 h 721008"/>
                    <a:gd name="connsiteX65" fmla="*/ 612221 w 949833"/>
                    <a:gd name="connsiteY65" fmla="*/ 145488 h 721008"/>
                    <a:gd name="connsiteX66" fmla="*/ 629077 w 949833"/>
                    <a:gd name="connsiteY66" fmla="*/ 159112 h 721008"/>
                    <a:gd name="connsiteX67" fmla="*/ 649857 w 949833"/>
                    <a:gd name="connsiteY67" fmla="*/ 160035 h 721008"/>
                    <a:gd name="connsiteX68" fmla="*/ 671793 w 949833"/>
                    <a:gd name="connsiteY68" fmla="*/ 188437 h 721008"/>
                    <a:gd name="connsiteX69" fmla="*/ 682645 w 949833"/>
                    <a:gd name="connsiteY69" fmla="*/ 221919 h 721008"/>
                    <a:gd name="connsiteX70" fmla="*/ 703656 w 949833"/>
                    <a:gd name="connsiteY70" fmla="*/ 269255 h 721008"/>
                    <a:gd name="connsiteX71" fmla="*/ 708043 w 949833"/>
                    <a:gd name="connsiteY71" fmla="*/ 290730 h 721008"/>
                    <a:gd name="connsiteX72" fmla="*/ 711045 w 949833"/>
                    <a:gd name="connsiteY72" fmla="*/ 311743 h 721008"/>
                    <a:gd name="connsiteX73" fmla="*/ 761843 w 949833"/>
                    <a:gd name="connsiteY73" fmla="*/ 310126 h 721008"/>
                    <a:gd name="connsiteX74" fmla="*/ 807329 w 949833"/>
                    <a:gd name="connsiteY74" fmla="*/ 281032 h 721008"/>
                    <a:gd name="connsiteX75" fmla="*/ 904306 w 949833"/>
                    <a:gd name="connsiteY75" fmla="*/ 267870 h 721008"/>
                    <a:gd name="connsiteX76" fmla="*/ 945868 w 949833"/>
                    <a:gd name="connsiteY76" fmla="*/ 276644 h 721008"/>
                    <a:gd name="connsiteX77" fmla="*/ 906846 w 949833"/>
                    <a:gd name="connsiteY77" fmla="*/ 336681 h 721008"/>
                    <a:gd name="connsiteX78" fmla="*/ 889067 w 949833"/>
                    <a:gd name="connsiteY78" fmla="*/ 371086 h 721008"/>
                    <a:gd name="connsiteX79" fmla="*/ 868748 w 949833"/>
                    <a:gd name="connsiteY79" fmla="*/ 411264 h 721008"/>
                    <a:gd name="connsiteX80" fmla="*/ 788627 w 949833"/>
                    <a:gd name="connsiteY80" fmla="*/ 482384 h 721008"/>
                    <a:gd name="connsiteX81" fmla="*/ 788627 w 949833"/>
                    <a:gd name="connsiteY81" fmla="*/ 482384 h 721008"/>
                    <a:gd name="connsiteX82" fmla="*/ 732980 w 949833"/>
                    <a:gd name="connsiteY82" fmla="*/ 521177 h 721008"/>
                    <a:gd name="connsiteX83" fmla="*/ 708043 w 949833"/>
                    <a:gd name="connsiteY83" fmla="*/ 574979 h 721008"/>
                    <a:gd name="connsiteX84" fmla="*/ 711507 w 949833"/>
                    <a:gd name="connsiteY84" fmla="*/ 605690 h 721008"/>
                    <a:gd name="connsiteX85" fmla="*/ 711507 w 949833"/>
                    <a:gd name="connsiteY85" fmla="*/ 606152 h 72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949833" h="721008">
                      <a:moveTo>
                        <a:pt x="157815" y="316130"/>
                      </a:moveTo>
                      <a:cubicBezTo>
                        <a:pt x="160817" y="303892"/>
                        <a:pt x="131493" y="309433"/>
                        <a:pt x="123180" y="305508"/>
                      </a:cubicBezTo>
                      <a:cubicBezTo>
                        <a:pt x="111174" y="299504"/>
                        <a:pt x="102862" y="287728"/>
                        <a:pt x="94318" y="277337"/>
                      </a:cubicBezTo>
                      <a:cubicBezTo>
                        <a:pt x="83235" y="263944"/>
                        <a:pt x="24356" y="260712"/>
                        <a:pt x="17891" y="277568"/>
                      </a:cubicBezTo>
                      <a:cubicBezTo>
                        <a:pt x="10503" y="296964"/>
                        <a:pt x="-9124" y="287497"/>
                        <a:pt x="4961" y="306893"/>
                      </a:cubicBezTo>
                      <a:cubicBezTo>
                        <a:pt x="9117" y="312666"/>
                        <a:pt x="12350" y="319593"/>
                        <a:pt x="20200" y="319593"/>
                      </a:cubicBezTo>
                      <a:cubicBezTo>
                        <a:pt x="20431" y="320055"/>
                        <a:pt x="20431" y="320055"/>
                        <a:pt x="20662" y="320055"/>
                      </a:cubicBezTo>
                      <a:lnTo>
                        <a:pt x="20662" y="320979"/>
                      </a:lnTo>
                      <a:cubicBezTo>
                        <a:pt x="23433" y="321672"/>
                        <a:pt x="16968" y="339683"/>
                        <a:pt x="13735" y="341761"/>
                      </a:cubicBezTo>
                      <a:cubicBezTo>
                        <a:pt x="5885" y="347072"/>
                        <a:pt x="13504" y="352844"/>
                        <a:pt x="13504" y="359310"/>
                      </a:cubicBezTo>
                      <a:lnTo>
                        <a:pt x="13735" y="359541"/>
                      </a:lnTo>
                      <a:cubicBezTo>
                        <a:pt x="31745" y="359541"/>
                        <a:pt x="47446" y="357693"/>
                        <a:pt x="64763" y="354461"/>
                      </a:cubicBezTo>
                      <a:cubicBezTo>
                        <a:pt x="71459" y="353075"/>
                        <a:pt x="77463" y="359772"/>
                        <a:pt x="82543" y="363235"/>
                      </a:cubicBezTo>
                      <a:cubicBezTo>
                        <a:pt x="94087" y="371317"/>
                        <a:pt x="93857" y="368546"/>
                        <a:pt x="107249" y="368546"/>
                      </a:cubicBezTo>
                      <a:cubicBezTo>
                        <a:pt x="107249" y="378013"/>
                        <a:pt x="103554" y="385864"/>
                        <a:pt x="104709" y="396024"/>
                      </a:cubicBezTo>
                      <a:cubicBezTo>
                        <a:pt x="107249" y="407339"/>
                        <a:pt x="127337" y="413573"/>
                        <a:pt x="117870" y="427890"/>
                      </a:cubicBezTo>
                      <a:cubicBezTo>
                        <a:pt x="108865" y="441513"/>
                        <a:pt x="115330" y="442899"/>
                        <a:pt x="128491" y="448903"/>
                      </a:cubicBezTo>
                      <a:cubicBezTo>
                        <a:pt x="135418" y="452135"/>
                        <a:pt x="138651" y="460217"/>
                        <a:pt x="144192" y="462064"/>
                      </a:cubicBezTo>
                      <a:cubicBezTo>
                        <a:pt x="156891" y="466452"/>
                        <a:pt x="182752" y="451443"/>
                        <a:pt x="197068" y="451443"/>
                      </a:cubicBezTo>
                      <a:cubicBezTo>
                        <a:pt x="199377" y="444284"/>
                        <a:pt x="186446" y="438512"/>
                        <a:pt x="186215" y="428583"/>
                      </a:cubicBezTo>
                      <a:lnTo>
                        <a:pt x="185292" y="406415"/>
                      </a:lnTo>
                      <a:cubicBezTo>
                        <a:pt x="184830" y="406184"/>
                        <a:pt x="172593" y="384017"/>
                        <a:pt x="170976" y="382401"/>
                      </a:cubicBezTo>
                      <a:cubicBezTo>
                        <a:pt x="159431" y="370624"/>
                        <a:pt x="142345" y="359772"/>
                        <a:pt x="141190" y="355846"/>
                      </a:cubicBezTo>
                      <a:cubicBezTo>
                        <a:pt x="137727" y="342223"/>
                        <a:pt x="158739" y="333910"/>
                        <a:pt x="161740" y="319363"/>
                      </a:cubicBezTo>
                      <a:lnTo>
                        <a:pt x="157815" y="316361"/>
                      </a:lnTo>
                      <a:close/>
                      <a:moveTo>
                        <a:pt x="711507" y="605690"/>
                      </a:moveTo>
                      <a:cubicBezTo>
                        <a:pt x="714047" y="592759"/>
                        <a:pt x="677565" y="617235"/>
                        <a:pt x="645701" y="633168"/>
                      </a:cubicBezTo>
                      <a:cubicBezTo>
                        <a:pt x="630000" y="641019"/>
                        <a:pt x="612221" y="641943"/>
                        <a:pt x="606680" y="647715"/>
                      </a:cubicBezTo>
                      <a:cubicBezTo>
                        <a:pt x="588670" y="665957"/>
                        <a:pt x="589824" y="678426"/>
                        <a:pt x="560038" y="686739"/>
                      </a:cubicBezTo>
                      <a:cubicBezTo>
                        <a:pt x="542259" y="691819"/>
                        <a:pt x="514090" y="688355"/>
                        <a:pt x="502776" y="707290"/>
                      </a:cubicBezTo>
                      <a:cubicBezTo>
                        <a:pt x="484997" y="737077"/>
                        <a:pt x="471374" y="710984"/>
                        <a:pt x="450824" y="698053"/>
                      </a:cubicBezTo>
                      <a:cubicBezTo>
                        <a:pt x="434892" y="688124"/>
                        <a:pt x="393561" y="676810"/>
                        <a:pt x="406261" y="651410"/>
                      </a:cubicBezTo>
                      <a:cubicBezTo>
                        <a:pt x="412264" y="639172"/>
                        <a:pt x="476223" y="601533"/>
                        <a:pt x="425887" y="611924"/>
                      </a:cubicBezTo>
                      <a:cubicBezTo>
                        <a:pt x="402797" y="616773"/>
                        <a:pt x="410186" y="626010"/>
                        <a:pt x="395178" y="636632"/>
                      </a:cubicBezTo>
                      <a:lnTo>
                        <a:pt x="374397" y="651641"/>
                      </a:lnTo>
                      <a:cubicBezTo>
                        <a:pt x="354771" y="665726"/>
                        <a:pt x="358465" y="653950"/>
                        <a:pt x="350845" y="636401"/>
                      </a:cubicBezTo>
                      <a:cubicBezTo>
                        <a:pt x="340455" y="608230"/>
                        <a:pt x="263566" y="595068"/>
                        <a:pt x="270724" y="567359"/>
                      </a:cubicBezTo>
                      <a:cubicBezTo>
                        <a:pt x="282269" y="523486"/>
                        <a:pt x="253407" y="509632"/>
                        <a:pt x="238167" y="472917"/>
                      </a:cubicBezTo>
                      <a:cubicBezTo>
                        <a:pt x="234011" y="462757"/>
                        <a:pt x="223621" y="465297"/>
                        <a:pt x="217156" y="456061"/>
                      </a:cubicBezTo>
                      <a:cubicBezTo>
                        <a:pt x="213923" y="447286"/>
                        <a:pt x="197760" y="441744"/>
                        <a:pt x="193373" y="431584"/>
                      </a:cubicBezTo>
                      <a:cubicBezTo>
                        <a:pt x="189910" y="423503"/>
                        <a:pt x="189217" y="415883"/>
                        <a:pt x="189217" y="407108"/>
                      </a:cubicBezTo>
                      <a:cubicBezTo>
                        <a:pt x="189217" y="399026"/>
                        <a:pt x="171669" y="374319"/>
                        <a:pt x="164742" y="370624"/>
                      </a:cubicBezTo>
                      <a:cubicBezTo>
                        <a:pt x="159893" y="368084"/>
                        <a:pt x="141883" y="358848"/>
                        <a:pt x="149041" y="351459"/>
                      </a:cubicBezTo>
                      <a:lnTo>
                        <a:pt x="178827" y="320979"/>
                      </a:lnTo>
                      <a:cubicBezTo>
                        <a:pt x="191988" y="307586"/>
                        <a:pt x="190141" y="284033"/>
                        <a:pt x="181828" y="268101"/>
                      </a:cubicBezTo>
                      <a:cubicBezTo>
                        <a:pt x="176518" y="257710"/>
                        <a:pt x="166358" y="258172"/>
                        <a:pt x="159662" y="248704"/>
                      </a:cubicBezTo>
                      <a:cubicBezTo>
                        <a:pt x="160817" y="234157"/>
                        <a:pt x="175825" y="234850"/>
                        <a:pt x="181367" y="223997"/>
                      </a:cubicBezTo>
                      <a:cubicBezTo>
                        <a:pt x="186677" y="213144"/>
                        <a:pt x="181828" y="200675"/>
                        <a:pt x="183676" y="188899"/>
                      </a:cubicBezTo>
                      <a:cubicBezTo>
                        <a:pt x="186446" y="172043"/>
                        <a:pt x="207227" y="146873"/>
                        <a:pt x="200069" y="130479"/>
                      </a:cubicBezTo>
                      <a:cubicBezTo>
                        <a:pt x="197991" y="125630"/>
                        <a:pt x="192450" y="124706"/>
                        <a:pt x="189910" y="119857"/>
                      </a:cubicBezTo>
                      <a:cubicBezTo>
                        <a:pt x="187370" y="114777"/>
                        <a:pt x="188063" y="106464"/>
                        <a:pt x="188524" y="100461"/>
                      </a:cubicBezTo>
                      <a:cubicBezTo>
                        <a:pt x="185292" y="89608"/>
                        <a:pt x="177672" y="78293"/>
                        <a:pt x="176518" y="66748"/>
                      </a:cubicBezTo>
                      <a:cubicBezTo>
                        <a:pt x="175132" y="53355"/>
                        <a:pt x="191988" y="59359"/>
                        <a:pt x="202147" y="57973"/>
                      </a:cubicBezTo>
                      <a:cubicBezTo>
                        <a:pt x="216694" y="56126"/>
                        <a:pt x="226392" y="56588"/>
                        <a:pt x="238860" y="48044"/>
                      </a:cubicBezTo>
                      <a:cubicBezTo>
                        <a:pt x="247172" y="42503"/>
                        <a:pt x="256177" y="32343"/>
                        <a:pt x="264721" y="29572"/>
                      </a:cubicBezTo>
                      <a:cubicBezTo>
                        <a:pt x="269800" y="27724"/>
                        <a:pt x="276958" y="46659"/>
                        <a:pt x="298662" y="32573"/>
                      </a:cubicBezTo>
                      <a:cubicBezTo>
                        <a:pt x="305128" y="28417"/>
                        <a:pt x="318981" y="8559"/>
                        <a:pt x="325447" y="17333"/>
                      </a:cubicBezTo>
                      <a:cubicBezTo>
                        <a:pt x="341148" y="38808"/>
                        <a:pt x="348536" y="24030"/>
                        <a:pt x="365623" y="12715"/>
                      </a:cubicBezTo>
                      <a:cubicBezTo>
                        <a:pt x="371395" y="8790"/>
                        <a:pt x="382478" y="-2987"/>
                        <a:pt x="390790" y="708"/>
                      </a:cubicBezTo>
                      <a:cubicBezTo>
                        <a:pt x="398641" y="3941"/>
                        <a:pt x="413418" y="12484"/>
                        <a:pt x="421500" y="12484"/>
                      </a:cubicBezTo>
                      <a:cubicBezTo>
                        <a:pt x="438124" y="17333"/>
                        <a:pt x="456596" y="-3217"/>
                        <a:pt x="473221" y="939"/>
                      </a:cubicBezTo>
                      <a:cubicBezTo>
                        <a:pt x="489845" y="5095"/>
                        <a:pt x="509703" y="7173"/>
                        <a:pt x="526096" y="13408"/>
                      </a:cubicBezTo>
                      <a:cubicBezTo>
                        <a:pt x="538103" y="18026"/>
                        <a:pt x="546415" y="27032"/>
                        <a:pt x="559807" y="30957"/>
                      </a:cubicBezTo>
                      <a:cubicBezTo>
                        <a:pt x="581973" y="37192"/>
                        <a:pt x="598136" y="35113"/>
                        <a:pt x="606449" y="58435"/>
                      </a:cubicBezTo>
                      <a:cubicBezTo>
                        <a:pt x="616608" y="86837"/>
                        <a:pt x="611067" y="103693"/>
                        <a:pt x="593749" y="127015"/>
                      </a:cubicBezTo>
                      <a:cubicBezTo>
                        <a:pt x="581281" y="143641"/>
                        <a:pt x="603447" y="139946"/>
                        <a:pt x="612221" y="145488"/>
                      </a:cubicBezTo>
                      <a:cubicBezTo>
                        <a:pt x="618917" y="149644"/>
                        <a:pt x="619841" y="157264"/>
                        <a:pt x="629077" y="159112"/>
                      </a:cubicBezTo>
                      <a:cubicBezTo>
                        <a:pt x="632771" y="159804"/>
                        <a:pt x="648010" y="158650"/>
                        <a:pt x="649857" y="160035"/>
                      </a:cubicBezTo>
                      <a:cubicBezTo>
                        <a:pt x="663711" y="167193"/>
                        <a:pt x="671793" y="170888"/>
                        <a:pt x="671793" y="188437"/>
                      </a:cubicBezTo>
                      <a:cubicBezTo>
                        <a:pt x="671793" y="202984"/>
                        <a:pt x="678950" y="209450"/>
                        <a:pt x="682645" y="221919"/>
                      </a:cubicBezTo>
                      <a:cubicBezTo>
                        <a:pt x="689110" y="242932"/>
                        <a:pt x="687955" y="252168"/>
                        <a:pt x="703656" y="269255"/>
                      </a:cubicBezTo>
                      <a:cubicBezTo>
                        <a:pt x="708274" y="274335"/>
                        <a:pt x="708967" y="283572"/>
                        <a:pt x="708043" y="290730"/>
                      </a:cubicBezTo>
                      <a:cubicBezTo>
                        <a:pt x="706889" y="299966"/>
                        <a:pt x="709891" y="303892"/>
                        <a:pt x="711045" y="311743"/>
                      </a:cubicBezTo>
                      <a:cubicBezTo>
                        <a:pt x="727208" y="324673"/>
                        <a:pt x="745449" y="320055"/>
                        <a:pt x="761843" y="310126"/>
                      </a:cubicBezTo>
                      <a:cubicBezTo>
                        <a:pt x="778467" y="300197"/>
                        <a:pt x="786087" y="288883"/>
                        <a:pt x="807329" y="281032"/>
                      </a:cubicBezTo>
                      <a:cubicBezTo>
                        <a:pt x="838500" y="269717"/>
                        <a:pt x="871288" y="267870"/>
                        <a:pt x="904306" y="267870"/>
                      </a:cubicBezTo>
                      <a:cubicBezTo>
                        <a:pt x="914927" y="267870"/>
                        <a:pt x="934554" y="274335"/>
                        <a:pt x="945868" y="276644"/>
                      </a:cubicBezTo>
                      <a:cubicBezTo>
                        <a:pt x="964339" y="280339"/>
                        <a:pt x="912618" y="325828"/>
                        <a:pt x="906846" y="336681"/>
                      </a:cubicBezTo>
                      <a:cubicBezTo>
                        <a:pt x="900381" y="348919"/>
                        <a:pt x="893223" y="356770"/>
                        <a:pt x="889067" y="371086"/>
                      </a:cubicBezTo>
                      <a:cubicBezTo>
                        <a:pt x="884449" y="386557"/>
                        <a:pt x="883756" y="400181"/>
                        <a:pt x="868748" y="411264"/>
                      </a:cubicBezTo>
                      <a:cubicBezTo>
                        <a:pt x="853047" y="441283"/>
                        <a:pt x="798324" y="453752"/>
                        <a:pt x="788627" y="482384"/>
                      </a:cubicBezTo>
                      <a:lnTo>
                        <a:pt x="788627" y="482384"/>
                      </a:lnTo>
                      <a:cubicBezTo>
                        <a:pt x="774080" y="496932"/>
                        <a:pt x="746372" y="507092"/>
                        <a:pt x="732980" y="521177"/>
                      </a:cubicBezTo>
                      <a:cubicBezTo>
                        <a:pt x="717279" y="537572"/>
                        <a:pt x="709660" y="552581"/>
                        <a:pt x="708043" y="574979"/>
                      </a:cubicBezTo>
                      <a:lnTo>
                        <a:pt x="711507" y="605690"/>
                      </a:lnTo>
                      <a:lnTo>
                        <a:pt x="711507" y="606152"/>
                      </a:lnTo>
                      <a:close/>
                    </a:path>
                  </a:pathLst>
                </a:custGeom>
                <a:solidFill>
                  <a:srgbClr val="6D91D1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81" name="Gwynedd" descr="{&quot;Key&quot;:&quot;gwynedd&quot;,&quot;Name&quot;:&quot;Gwynedd&quot;,&quot;Value&quot;:0.577245308310992,&quot;Formula&quot;:&quot;0.577245308310992&quot;,&quot;Text&quot;:&quot;58%&quot;}">
                  <a:extLst>
                    <a:ext uri="{FF2B5EF4-FFF2-40B4-BE49-F238E27FC236}">
                      <a16:creationId xmlns:a16="http://schemas.microsoft.com/office/drawing/2014/main" id="{EC2C71D8-F70A-84B7-F6F5-79DBD71C46EA}"/>
                    </a:ext>
                  </a:extLst>
                </p:cNvPr>
                <p:cNvSpPr/>
                <p:nvPr/>
              </p:nvSpPr>
              <p:spPr>
                <a:xfrm>
                  <a:off x="1200801" y="1368426"/>
                  <a:ext cx="2416128" cy="2100998"/>
                </a:xfrm>
                <a:custGeom>
                  <a:avLst/>
                  <a:gdLst>
                    <a:gd name="connsiteX0" fmla="*/ 874870 w 1996800"/>
                    <a:gd name="connsiteY0" fmla="*/ 169256 h 1736362"/>
                    <a:gd name="connsiteX1" fmla="*/ 871407 w 1996800"/>
                    <a:gd name="connsiteY1" fmla="*/ 138084 h 1736362"/>
                    <a:gd name="connsiteX2" fmla="*/ 896343 w 1996800"/>
                    <a:gd name="connsiteY2" fmla="*/ 84282 h 1736362"/>
                    <a:gd name="connsiteX3" fmla="*/ 951990 w 1996800"/>
                    <a:gd name="connsiteY3" fmla="*/ 45489 h 1736362"/>
                    <a:gd name="connsiteX4" fmla="*/ 951990 w 1996800"/>
                    <a:gd name="connsiteY4" fmla="*/ 45489 h 1736362"/>
                    <a:gd name="connsiteX5" fmla="*/ 984546 w 1996800"/>
                    <a:gd name="connsiteY5" fmla="*/ 33713 h 1736362"/>
                    <a:gd name="connsiteX6" fmla="*/ 1043194 w 1996800"/>
                    <a:gd name="connsiteY6" fmla="*/ 42256 h 1736362"/>
                    <a:gd name="connsiteX7" fmla="*/ 1081061 w 1996800"/>
                    <a:gd name="connsiteY7" fmla="*/ 41102 h 1736362"/>
                    <a:gd name="connsiteX8" fmla="*/ 1156796 w 1996800"/>
                    <a:gd name="connsiteY8" fmla="*/ 10391 h 1736362"/>
                    <a:gd name="connsiteX9" fmla="*/ 1175729 w 1996800"/>
                    <a:gd name="connsiteY9" fmla="*/ 0 h 1736362"/>
                    <a:gd name="connsiteX10" fmla="*/ 1175729 w 1996800"/>
                    <a:gd name="connsiteY10" fmla="*/ 0 h 1736362"/>
                    <a:gd name="connsiteX11" fmla="*/ 1200435 w 1996800"/>
                    <a:gd name="connsiteY11" fmla="*/ 17318 h 1736362"/>
                    <a:gd name="connsiteX12" fmla="*/ 1285175 w 1996800"/>
                    <a:gd name="connsiteY12" fmla="*/ 77816 h 1736362"/>
                    <a:gd name="connsiteX13" fmla="*/ 1279171 w 1996800"/>
                    <a:gd name="connsiteY13" fmla="*/ 126307 h 1736362"/>
                    <a:gd name="connsiteX14" fmla="*/ 1251464 w 1996800"/>
                    <a:gd name="connsiteY14" fmla="*/ 150322 h 1736362"/>
                    <a:gd name="connsiteX15" fmla="*/ 1237379 w 1996800"/>
                    <a:gd name="connsiteY15" fmla="*/ 211282 h 1736362"/>
                    <a:gd name="connsiteX16" fmla="*/ 1185889 w 1996800"/>
                    <a:gd name="connsiteY16" fmla="*/ 258618 h 1736362"/>
                    <a:gd name="connsiteX17" fmla="*/ 1171342 w 1996800"/>
                    <a:gd name="connsiteY17" fmla="*/ 286789 h 1736362"/>
                    <a:gd name="connsiteX18" fmla="*/ 1184734 w 1996800"/>
                    <a:gd name="connsiteY18" fmla="*/ 305724 h 1736362"/>
                    <a:gd name="connsiteX19" fmla="*/ 1174575 w 1996800"/>
                    <a:gd name="connsiteY19" fmla="*/ 310573 h 1736362"/>
                    <a:gd name="connsiteX20" fmla="*/ 1148714 w 1996800"/>
                    <a:gd name="connsiteY20" fmla="*/ 351905 h 1736362"/>
                    <a:gd name="connsiteX21" fmla="*/ 1169033 w 1996800"/>
                    <a:gd name="connsiteY21" fmla="*/ 371071 h 1736362"/>
                    <a:gd name="connsiteX22" fmla="*/ 1205284 w 1996800"/>
                    <a:gd name="connsiteY22" fmla="*/ 418176 h 1736362"/>
                    <a:gd name="connsiteX23" fmla="*/ 1219600 w 1996800"/>
                    <a:gd name="connsiteY23" fmla="*/ 465744 h 1736362"/>
                    <a:gd name="connsiteX24" fmla="*/ 1203899 w 1996800"/>
                    <a:gd name="connsiteY24" fmla="*/ 501535 h 1736362"/>
                    <a:gd name="connsiteX25" fmla="*/ 1216367 w 1996800"/>
                    <a:gd name="connsiteY25" fmla="*/ 583738 h 1736362"/>
                    <a:gd name="connsiteX26" fmla="*/ 1346132 w 1996800"/>
                    <a:gd name="connsiteY26" fmla="*/ 575656 h 1736362"/>
                    <a:gd name="connsiteX27" fmla="*/ 1352597 w 1996800"/>
                    <a:gd name="connsiteY27" fmla="*/ 624378 h 1736362"/>
                    <a:gd name="connsiteX28" fmla="*/ 1410783 w 1996800"/>
                    <a:gd name="connsiteY28" fmla="*/ 672407 h 1736362"/>
                    <a:gd name="connsiteX29" fmla="*/ 1470816 w 1996800"/>
                    <a:gd name="connsiteY29" fmla="*/ 728980 h 1736362"/>
                    <a:gd name="connsiteX30" fmla="*/ 1534544 w 1996800"/>
                    <a:gd name="connsiteY30" fmla="*/ 699424 h 1736362"/>
                    <a:gd name="connsiteX31" fmla="*/ 1643296 w 1996800"/>
                    <a:gd name="connsiteY31" fmla="*/ 644005 h 1736362"/>
                    <a:gd name="connsiteX32" fmla="*/ 1677931 w 1996800"/>
                    <a:gd name="connsiteY32" fmla="*/ 621838 h 1736362"/>
                    <a:gd name="connsiteX33" fmla="*/ 1727805 w 1996800"/>
                    <a:gd name="connsiteY33" fmla="*/ 592513 h 1736362"/>
                    <a:gd name="connsiteX34" fmla="*/ 1751587 w 1996800"/>
                    <a:gd name="connsiteY34" fmla="*/ 586278 h 1736362"/>
                    <a:gd name="connsiteX35" fmla="*/ 1768443 w 1996800"/>
                    <a:gd name="connsiteY35" fmla="*/ 595053 h 1736362"/>
                    <a:gd name="connsiteX36" fmla="*/ 1777910 w 1996800"/>
                    <a:gd name="connsiteY36" fmla="*/ 661555 h 1736362"/>
                    <a:gd name="connsiteX37" fmla="*/ 1877657 w 1996800"/>
                    <a:gd name="connsiteY37" fmla="*/ 678642 h 1736362"/>
                    <a:gd name="connsiteX38" fmla="*/ 1934689 w 1996800"/>
                    <a:gd name="connsiteY38" fmla="*/ 687878 h 1736362"/>
                    <a:gd name="connsiteX39" fmla="*/ 1979714 w 1996800"/>
                    <a:gd name="connsiteY39" fmla="*/ 637771 h 1736362"/>
                    <a:gd name="connsiteX40" fmla="*/ 1979714 w 1996800"/>
                    <a:gd name="connsiteY40" fmla="*/ 637771 h 1736362"/>
                    <a:gd name="connsiteX41" fmla="*/ 1996800 w 1996800"/>
                    <a:gd name="connsiteY41" fmla="*/ 653011 h 1736362"/>
                    <a:gd name="connsiteX42" fmla="*/ 1984794 w 1996800"/>
                    <a:gd name="connsiteY42" fmla="*/ 707967 h 1736362"/>
                    <a:gd name="connsiteX43" fmla="*/ 1956162 w 1996800"/>
                    <a:gd name="connsiteY43" fmla="*/ 728980 h 1736362"/>
                    <a:gd name="connsiteX44" fmla="*/ 1934227 w 1996800"/>
                    <a:gd name="connsiteY44" fmla="*/ 764078 h 1736362"/>
                    <a:gd name="connsiteX45" fmla="*/ 1964013 w 1996800"/>
                    <a:gd name="connsiteY45" fmla="*/ 791095 h 1736362"/>
                    <a:gd name="connsiteX46" fmla="*/ 1966091 w 1996800"/>
                    <a:gd name="connsiteY46" fmla="*/ 809567 h 1736362"/>
                    <a:gd name="connsiteX47" fmla="*/ 1950621 w 1996800"/>
                    <a:gd name="connsiteY47" fmla="*/ 832889 h 1736362"/>
                    <a:gd name="connsiteX48" fmla="*/ 1948312 w 1996800"/>
                    <a:gd name="connsiteY48" fmla="*/ 888076 h 1736362"/>
                    <a:gd name="connsiteX49" fmla="*/ 1944617 w 1996800"/>
                    <a:gd name="connsiteY49" fmla="*/ 936798 h 1736362"/>
                    <a:gd name="connsiteX50" fmla="*/ 1944617 w 1996800"/>
                    <a:gd name="connsiteY50" fmla="*/ 936798 h 1736362"/>
                    <a:gd name="connsiteX51" fmla="*/ 1930533 w 1996800"/>
                    <a:gd name="connsiteY51" fmla="*/ 943264 h 1736362"/>
                    <a:gd name="connsiteX52" fmla="*/ 1918064 w 1996800"/>
                    <a:gd name="connsiteY52" fmla="*/ 987136 h 1736362"/>
                    <a:gd name="connsiteX53" fmla="*/ 1881352 w 1996800"/>
                    <a:gd name="connsiteY53" fmla="*/ 1001222 h 1736362"/>
                    <a:gd name="connsiteX54" fmla="*/ 1823858 w 1996800"/>
                    <a:gd name="connsiteY54" fmla="*/ 1025698 h 1736362"/>
                    <a:gd name="connsiteX55" fmla="*/ 1784606 w 1996800"/>
                    <a:gd name="connsiteY55" fmla="*/ 1029162 h 1736362"/>
                    <a:gd name="connsiteX56" fmla="*/ 1771675 w 1996800"/>
                    <a:gd name="connsiteY56" fmla="*/ 1066800 h 1736362"/>
                    <a:gd name="connsiteX57" fmla="*/ 1756898 w 1996800"/>
                    <a:gd name="connsiteY57" fmla="*/ 1120833 h 1736362"/>
                    <a:gd name="connsiteX58" fmla="*/ 1777448 w 1996800"/>
                    <a:gd name="connsiteY58" fmla="*/ 1181331 h 1736362"/>
                    <a:gd name="connsiteX59" fmla="*/ 1782297 w 1996800"/>
                    <a:gd name="connsiteY59" fmla="*/ 1244369 h 1736362"/>
                    <a:gd name="connsiteX60" fmla="*/ 1763132 w 1996800"/>
                    <a:gd name="connsiteY60" fmla="*/ 1288011 h 1736362"/>
                    <a:gd name="connsiteX61" fmla="*/ 1757591 w 1996800"/>
                    <a:gd name="connsiteY61" fmla="*/ 1321955 h 1736362"/>
                    <a:gd name="connsiteX62" fmla="*/ 1737733 w 1996800"/>
                    <a:gd name="connsiteY62" fmla="*/ 1336964 h 1736362"/>
                    <a:gd name="connsiteX63" fmla="*/ 1715798 w 1996800"/>
                    <a:gd name="connsiteY63" fmla="*/ 1339966 h 1736362"/>
                    <a:gd name="connsiteX64" fmla="*/ 1686936 w 1996800"/>
                    <a:gd name="connsiteY64" fmla="*/ 1357746 h 1736362"/>
                    <a:gd name="connsiteX65" fmla="*/ 1648838 w 1996800"/>
                    <a:gd name="connsiteY65" fmla="*/ 1350126 h 1736362"/>
                    <a:gd name="connsiteX66" fmla="*/ 1616743 w 1996800"/>
                    <a:gd name="connsiteY66" fmla="*/ 1393998 h 1736362"/>
                    <a:gd name="connsiteX67" fmla="*/ 1592037 w 1996800"/>
                    <a:gd name="connsiteY67" fmla="*/ 1389380 h 1736362"/>
                    <a:gd name="connsiteX68" fmla="*/ 1560635 w 1996800"/>
                    <a:gd name="connsiteY68" fmla="*/ 1381298 h 1736362"/>
                    <a:gd name="connsiteX69" fmla="*/ 1530849 w 1996800"/>
                    <a:gd name="connsiteY69" fmla="*/ 1406929 h 1736362"/>
                    <a:gd name="connsiteX70" fmla="*/ 1494829 w 1996800"/>
                    <a:gd name="connsiteY70" fmla="*/ 1407853 h 1736362"/>
                    <a:gd name="connsiteX71" fmla="*/ 1450728 w 1996800"/>
                    <a:gd name="connsiteY71" fmla="*/ 1401618 h 1736362"/>
                    <a:gd name="connsiteX72" fmla="*/ 1414246 w 1996800"/>
                    <a:gd name="connsiteY72" fmla="*/ 1483591 h 1736362"/>
                    <a:gd name="connsiteX73" fmla="*/ 1408243 w 1996800"/>
                    <a:gd name="connsiteY73" fmla="*/ 1512224 h 1736362"/>
                    <a:gd name="connsiteX74" fmla="*/ 1405241 w 1996800"/>
                    <a:gd name="connsiteY74" fmla="*/ 1561176 h 1736362"/>
                    <a:gd name="connsiteX75" fmla="*/ 1403625 w 1996800"/>
                    <a:gd name="connsiteY75" fmla="*/ 1573646 h 1736362"/>
                    <a:gd name="connsiteX76" fmla="*/ 1380535 w 1996800"/>
                    <a:gd name="connsiteY76" fmla="*/ 1592118 h 1736362"/>
                    <a:gd name="connsiteX77" fmla="*/ 1368990 w 1996800"/>
                    <a:gd name="connsiteY77" fmla="*/ 1597429 h 1736362"/>
                    <a:gd name="connsiteX78" fmla="*/ 1353520 w 1996800"/>
                    <a:gd name="connsiteY78" fmla="*/ 1623060 h 1736362"/>
                    <a:gd name="connsiteX79" fmla="*/ 1313344 w 1996800"/>
                    <a:gd name="connsiteY79" fmla="*/ 1634606 h 1736362"/>
                    <a:gd name="connsiteX80" fmla="*/ 1286329 w 1996800"/>
                    <a:gd name="connsiteY80" fmla="*/ 1665316 h 1736362"/>
                    <a:gd name="connsiteX81" fmla="*/ 1290254 w 1996800"/>
                    <a:gd name="connsiteY81" fmla="*/ 1679402 h 1736362"/>
                    <a:gd name="connsiteX82" fmla="*/ 1290254 w 1996800"/>
                    <a:gd name="connsiteY82" fmla="*/ 1679402 h 1736362"/>
                    <a:gd name="connsiteX83" fmla="*/ 1278479 w 1996800"/>
                    <a:gd name="connsiteY83" fmla="*/ 1698336 h 1736362"/>
                    <a:gd name="connsiteX84" fmla="*/ 1257929 w 1996800"/>
                    <a:gd name="connsiteY84" fmla="*/ 1696951 h 1736362"/>
                    <a:gd name="connsiteX85" fmla="*/ 1257929 w 1996800"/>
                    <a:gd name="connsiteY85" fmla="*/ 1696951 h 1736362"/>
                    <a:gd name="connsiteX86" fmla="*/ 1212673 w 1996800"/>
                    <a:gd name="connsiteY86" fmla="*/ 1710344 h 1736362"/>
                    <a:gd name="connsiteX87" fmla="*/ 1140171 w 1996800"/>
                    <a:gd name="connsiteY87" fmla="*/ 1724198 h 1736362"/>
                    <a:gd name="connsiteX88" fmla="*/ 1095608 w 1996800"/>
                    <a:gd name="connsiteY88" fmla="*/ 1735975 h 1736362"/>
                    <a:gd name="connsiteX89" fmla="*/ 1056586 w 1996800"/>
                    <a:gd name="connsiteY89" fmla="*/ 1663931 h 1736362"/>
                    <a:gd name="connsiteX90" fmla="*/ 1006020 w 1996800"/>
                    <a:gd name="connsiteY90" fmla="*/ 1581266 h 1736362"/>
                    <a:gd name="connsiteX91" fmla="*/ 1018026 w 1996800"/>
                    <a:gd name="connsiteY91" fmla="*/ 1501833 h 1736362"/>
                    <a:gd name="connsiteX92" fmla="*/ 1039038 w 1996800"/>
                    <a:gd name="connsiteY92" fmla="*/ 1440411 h 1736362"/>
                    <a:gd name="connsiteX93" fmla="*/ 1070671 w 1996800"/>
                    <a:gd name="connsiteY93" fmla="*/ 1411778 h 1736362"/>
                    <a:gd name="connsiteX94" fmla="*/ 1091452 w 1996800"/>
                    <a:gd name="connsiteY94" fmla="*/ 1383376 h 1736362"/>
                    <a:gd name="connsiteX95" fmla="*/ 1110154 w 1996800"/>
                    <a:gd name="connsiteY95" fmla="*/ 1368829 h 1736362"/>
                    <a:gd name="connsiteX96" fmla="*/ 1111771 w 1996800"/>
                    <a:gd name="connsiteY96" fmla="*/ 1336271 h 1736362"/>
                    <a:gd name="connsiteX97" fmla="*/ 1141326 w 1996800"/>
                    <a:gd name="connsiteY97" fmla="*/ 1312718 h 1736362"/>
                    <a:gd name="connsiteX98" fmla="*/ 1192354 w 1996800"/>
                    <a:gd name="connsiteY98" fmla="*/ 1275080 h 1736362"/>
                    <a:gd name="connsiteX99" fmla="*/ 1197665 w 1996800"/>
                    <a:gd name="connsiteY99" fmla="*/ 1264689 h 1736362"/>
                    <a:gd name="connsiteX100" fmla="*/ 1140171 w 1996800"/>
                    <a:gd name="connsiteY100" fmla="*/ 1298171 h 1736362"/>
                    <a:gd name="connsiteX101" fmla="*/ 1093068 w 1996800"/>
                    <a:gd name="connsiteY101" fmla="*/ 1285471 h 1736362"/>
                    <a:gd name="connsiteX102" fmla="*/ 1075058 w 1996800"/>
                    <a:gd name="connsiteY102" fmla="*/ 1244600 h 1736362"/>
                    <a:gd name="connsiteX103" fmla="*/ 981083 w 1996800"/>
                    <a:gd name="connsiteY103" fmla="*/ 1117600 h 1736362"/>
                    <a:gd name="connsiteX104" fmla="*/ 956839 w 1996800"/>
                    <a:gd name="connsiteY104" fmla="*/ 1083656 h 1736362"/>
                    <a:gd name="connsiteX105" fmla="*/ 985932 w 1996800"/>
                    <a:gd name="connsiteY105" fmla="*/ 1054331 h 1736362"/>
                    <a:gd name="connsiteX106" fmla="*/ 1004634 w 1996800"/>
                    <a:gd name="connsiteY106" fmla="*/ 961736 h 1736362"/>
                    <a:gd name="connsiteX107" fmla="*/ 985932 w 1996800"/>
                    <a:gd name="connsiteY107" fmla="*/ 931025 h 1736362"/>
                    <a:gd name="connsiteX108" fmla="*/ 959840 w 1996800"/>
                    <a:gd name="connsiteY108" fmla="*/ 893849 h 1736362"/>
                    <a:gd name="connsiteX109" fmla="*/ 962380 w 1996800"/>
                    <a:gd name="connsiteY109" fmla="*/ 866833 h 1736362"/>
                    <a:gd name="connsiteX110" fmla="*/ 942061 w 1996800"/>
                    <a:gd name="connsiteY110" fmla="*/ 869142 h 1736362"/>
                    <a:gd name="connsiteX111" fmla="*/ 919895 w 1996800"/>
                    <a:gd name="connsiteY111" fmla="*/ 847205 h 1736362"/>
                    <a:gd name="connsiteX112" fmla="*/ 831230 w 1996800"/>
                    <a:gd name="connsiteY112" fmla="*/ 827809 h 1736362"/>
                    <a:gd name="connsiteX113" fmla="*/ 761499 w 1996800"/>
                    <a:gd name="connsiteY113" fmla="*/ 838431 h 1736362"/>
                    <a:gd name="connsiteX114" fmla="*/ 690152 w 1996800"/>
                    <a:gd name="connsiteY114" fmla="*/ 878378 h 1736362"/>
                    <a:gd name="connsiteX115" fmla="*/ 593868 w 1996800"/>
                    <a:gd name="connsiteY115" fmla="*/ 908396 h 1736362"/>
                    <a:gd name="connsiteX116" fmla="*/ 593637 w 1996800"/>
                    <a:gd name="connsiteY116" fmla="*/ 908627 h 1736362"/>
                    <a:gd name="connsiteX117" fmla="*/ 534296 w 1996800"/>
                    <a:gd name="connsiteY117" fmla="*/ 926407 h 1736362"/>
                    <a:gd name="connsiteX118" fmla="*/ 483730 w 1996800"/>
                    <a:gd name="connsiteY118" fmla="*/ 972589 h 1736362"/>
                    <a:gd name="connsiteX119" fmla="*/ 480959 w 1996800"/>
                    <a:gd name="connsiteY119" fmla="*/ 1001222 h 1736362"/>
                    <a:gd name="connsiteX120" fmla="*/ 456484 w 1996800"/>
                    <a:gd name="connsiteY120" fmla="*/ 1025236 h 1736362"/>
                    <a:gd name="connsiteX121" fmla="*/ 469876 w 1996800"/>
                    <a:gd name="connsiteY121" fmla="*/ 1089660 h 1736362"/>
                    <a:gd name="connsiteX122" fmla="*/ 461564 w 1996800"/>
                    <a:gd name="connsiteY122" fmla="*/ 1128453 h 1736362"/>
                    <a:gd name="connsiteX123" fmla="*/ 447017 w 1996800"/>
                    <a:gd name="connsiteY123" fmla="*/ 1125913 h 1736362"/>
                    <a:gd name="connsiteX124" fmla="*/ 404301 w 1996800"/>
                    <a:gd name="connsiteY124" fmla="*/ 1162396 h 1736362"/>
                    <a:gd name="connsiteX125" fmla="*/ 382597 w 1996800"/>
                    <a:gd name="connsiteY125" fmla="*/ 1098896 h 1736362"/>
                    <a:gd name="connsiteX126" fmla="*/ 341497 w 1996800"/>
                    <a:gd name="connsiteY126" fmla="*/ 1067955 h 1736362"/>
                    <a:gd name="connsiteX127" fmla="*/ 280078 w 1996800"/>
                    <a:gd name="connsiteY127" fmla="*/ 1064260 h 1736362"/>
                    <a:gd name="connsiteX128" fmla="*/ 229050 w 1996800"/>
                    <a:gd name="connsiteY128" fmla="*/ 1108133 h 1736362"/>
                    <a:gd name="connsiteX129" fmla="*/ 198110 w 1996800"/>
                    <a:gd name="connsiteY129" fmla="*/ 1102822 h 1736362"/>
                    <a:gd name="connsiteX130" fmla="*/ 153085 w 1996800"/>
                    <a:gd name="connsiteY130" fmla="*/ 1110904 h 1736362"/>
                    <a:gd name="connsiteX131" fmla="*/ 106675 w 1996800"/>
                    <a:gd name="connsiteY131" fmla="*/ 1155007 h 1736362"/>
                    <a:gd name="connsiteX132" fmla="*/ 106213 w 1996800"/>
                    <a:gd name="connsiteY132" fmla="*/ 1155007 h 1736362"/>
                    <a:gd name="connsiteX133" fmla="*/ 69500 w 1996800"/>
                    <a:gd name="connsiteY133" fmla="*/ 1130993 h 1736362"/>
                    <a:gd name="connsiteX134" fmla="*/ 70424 w 1996800"/>
                    <a:gd name="connsiteY134" fmla="*/ 1103746 h 1736362"/>
                    <a:gd name="connsiteX135" fmla="*/ 83123 w 1996800"/>
                    <a:gd name="connsiteY135" fmla="*/ 1073266 h 1736362"/>
                    <a:gd name="connsiteX136" fmla="*/ 109445 w 1996800"/>
                    <a:gd name="connsiteY136" fmla="*/ 1031933 h 1736362"/>
                    <a:gd name="connsiteX137" fmla="*/ 118219 w 1996800"/>
                    <a:gd name="connsiteY137" fmla="*/ 1000529 h 1736362"/>
                    <a:gd name="connsiteX138" fmla="*/ 116603 w 1996800"/>
                    <a:gd name="connsiteY138" fmla="*/ 975822 h 1736362"/>
                    <a:gd name="connsiteX139" fmla="*/ 164861 w 1996800"/>
                    <a:gd name="connsiteY139" fmla="*/ 953655 h 1736362"/>
                    <a:gd name="connsiteX140" fmla="*/ 169940 w 1996800"/>
                    <a:gd name="connsiteY140" fmla="*/ 923636 h 1736362"/>
                    <a:gd name="connsiteX141" fmla="*/ 203190 w 1996800"/>
                    <a:gd name="connsiteY141" fmla="*/ 902624 h 1736362"/>
                    <a:gd name="connsiteX142" fmla="*/ 231821 w 1996800"/>
                    <a:gd name="connsiteY142" fmla="*/ 849976 h 1736362"/>
                    <a:gd name="connsiteX143" fmla="*/ 265763 w 1996800"/>
                    <a:gd name="connsiteY143" fmla="*/ 837507 h 1736362"/>
                    <a:gd name="connsiteX144" fmla="*/ 289083 w 1996800"/>
                    <a:gd name="connsiteY144" fmla="*/ 804949 h 1736362"/>
                    <a:gd name="connsiteX145" fmla="*/ 327874 w 1996800"/>
                    <a:gd name="connsiteY145" fmla="*/ 780242 h 1736362"/>
                    <a:gd name="connsiteX146" fmla="*/ 346577 w 1996800"/>
                    <a:gd name="connsiteY146" fmla="*/ 765695 h 1736362"/>
                    <a:gd name="connsiteX147" fmla="*/ 351657 w 1996800"/>
                    <a:gd name="connsiteY147" fmla="*/ 752995 h 1736362"/>
                    <a:gd name="connsiteX148" fmla="*/ 352118 w 1996800"/>
                    <a:gd name="connsiteY148" fmla="*/ 752995 h 1736362"/>
                    <a:gd name="connsiteX149" fmla="*/ 358353 w 1996800"/>
                    <a:gd name="connsiteY149" fmla="*/ 769389 h 1736362"/>
                    <a:gd name="connsiteX150" fmla="*/ 432240 w 1996800"/>
                    <a:gd name="connsiteY150" fmla="*/ 758075 h 1736362"/>
                    <a:gd name="connsiteX151" fmla="*/ 499662 w 1996800"/>
                    <a:gd name="connsiteY151" fmla="*/ 677949 h 1736362"/>
                    <a:gd name="connsiteX152" fmla="*/ 531295 w 1996800"/>
                    <a:gd name="connsiteY152" fmla="*/ 634307 h 1736362"/>
                    <a:gd name="connsiteX153" fmla="*/ 569162 w 1996800"/>
                    <a:gd name="connsiteY153" fmla="*/ 623916 h 1736362"/>
                    <a:gd name="connsiteX154" fmla="*/ 639124 w 1996800"/>
                    <a:gd name="connsiteY154" fmla="*/ 562264 h 1736362"/>
                    <a:gd name="connsiteX155" fmla="*/ 669833 w 1996800"/>
                    <a:gd name="connsiteY155" fmla="*/ 517005 h 1736362"/>
                    <a:gd name="connsiteX156" fmla="*/ 684380 w 1996800"/>
                    <a:gd name="connsiteY156" fmla="*/ 488373 h 1736362"/>
                    <a:gd name="connsiteX157" fmla="*/ 686458 w 1996800"/>
                    <a:gd name="connsiteY157" fmla="*/ 456969 h 1736362"/>
                    <a:gd name="connsiteX158" fmla="*/ 683918 w 1996800"/>
                    <a:gd name="connsiteY158" fmla="*/ 390929 h 1736362"/>
                    <a:gd name="connsiteX159" fmla="*/ 668679 w 1996800"/>
                    <a:gd name="connsiteY159" fmla="*/ 354676 h 1736362"/>
                    <a:gd name="connsiteX160" fmla="*/ 698926 w 1996800"/>
                    <a:gd name="connsiteY160" fmla="*/ 317500 h 1736362"/>
                    <a:gd name="connsiteX161" fmla="*/ 712087 w 1996800"/>
                    <a:gd name="connsiteY161" fmla="*/ 364605 h 1736362"/>
                    <a:gd name="connsiteX162" fmla="*/ 722709 w 1996800"/>
                    <a:gd name="connsiteY162" fmla="*/ 306647 h 1736362"/>
                    <a:gd name="connsiteX163" fmla="*/ 760114 w 1996800"/>
                    <a:gd name="connsiteY163" fmla="*/ 273165 h 1736362"/>
                    <a:gd name="connsiteX164" fmla="*/ 796827 w 1996800"/>
                    <a:gd name="connsiteY164" fmla="*/ 222827 h 1736362"/>
                    <a:gd name="connsiteX165" fmla="*/ 874408 w 1996800"/>
                    <a:gd name="connsiteY165" fmla="*/ 170411 h 1736362"/>
                    <a:gd name="connsiteX166" fmla="*/ 874408 w 1996800"/>
                    <a:gd name="connsiteY166" fmla="*/ 170411 h 1736362"/>
                    <a:gd name="connsiteX167" fmla="*/ 4387 w 1996800"/>
                    <a:gd name="connsiteY167" fmla="*/ 1233747 h 1736362"/>
                    <a:gd name="connsiteX168" fmla="*/ 14547 w 1996800"/>
                    <a:gd name="connsiteY168" fmla="*/ 1197495 h 1736362"/>
                    <a:gd name="connsiteX169" fmla="*/ 14777 w 1996800"/>
                    <a:gd name="connsiteY169" fmla="*/ 1186411 h 1736362"/>
                    <a:gd name="connsiteX170" fmla="*/ 24937 w 1996800"/>
                    <a:gd name="connsiteY170" fmla="*/ 1186873 h 1736362"/>
                    <a:gd name="connsiteX171" fmla="*/ 38098 w 1996800"/>
                    <a:gd name="connsiteY171" fmla="*/ 1197956 h 1736362"/>
                    <a:gd name="connsiteX172" fmla="*/ 31864 w 1996800"/>
                    <a:gd name="connsiteY172" fmla="*/ 1214813 h 1736362"/>
                    <a:gd name="connsiteX173" fmla="*/ 14777 w 1996800"/>
                    <a:gd name="connsiteY173" fmla="*/ 1230284 h 1736362"/>
                    <a:gd name="connsiteX174" fmla="*/ 0 w 1996800"/>
                    <a:gd name="connsiteY174" fmla="*/ 1242060 h 1736362"/>
                    <a:gd name="connsiteX175" fmla="*/ 4387 w 1996800"/>
                    <a:gd name="connsiteY175" fmla="*/ 1233516 h 1736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</a:cxnLst>
                  <a:rect l="l" t="t" r="r" b="b"/>
                  <a:pathLst>
                    <a:path w="1996800" h="1736362">
                      <a:moveTo>
                        <a:pt x="874870" y="169256"/>
                      </a:moveTo>
                      <a:lnTo>
                        <a:pt x="871407" y="138084"/>
                      </a:lnTo>
                      <a:cubicBezTo>
                        <a:pt x="873023" y="115685"/>
                        <a:pt x="880873" y="100676"/>
                        <a:pt x="896343" y="84282"/>
                      </a:cubicBezTo>
                      <a:cubicBezTo>
                        <a:pt x="909736" y="70196"/>
                        <a:pt x="937443" y="60036"/>
                        <a:pt x="951990" y="45489"/>
                      </a:cubicBezTo>
                      <a:lnTo>
                        <a:pt x="951990" y="45489"/>
                      </a:lnTo>
                      <a:cubicBezTo>
                        <a:pt x="959840" y="45489"/>
                        <a:pt x="976234" y="36484"/>
                        <a:pt x="984546" y="33713"/>
                      </a:cubicBezTo>
                      <a:cubicBezTo>
                        <a:pt x="996091" y="30018"/>
                        <a:pt x="1036036" y="31865"/>
                        <a:pt x="1043194" y="42256"/>
                      </a:cubicBezTo>
                      <a:cubicBezTo>
                        <a:pt x="1053354" y="57035"/>
                        <a:pt x="1064899" y="41102"/>
                        <a:pt x="1081061" y="41102"/>
                      </a:cubicBezTo>
                      <a:cubicBezTo>
                        <a:pt x="1111771" y="41102"/>
                        <a:pt x="1129550" y="21705"/>
                        <a:pt x="1156796" y="10391"/>
                      </a:cubicBezTo>
                      <a:cubicBezTo>
                        <a:pt x="1163492" y="7620"/>
                        <a:pt x="1169726" y="4156"/>
                        <a:pt x="1175729" y="0"/>
                      </a:cubicBezTo>
                      <a:lnTo>
                        <a:pt x="1175729" y="0"/>
                      </a:lnTo>
                      <a:lnTo>
                        <a:pt x="1200435" y="17318"/>
                      </a:lnTo>
                      <a:cubicBezTo>
                        <a:pt x="1228836" y="48029"/>
                        <a:pt x="1241997" y="66964"/>
                        <a:pt x="1285175" y="77816"/>
                      </a:cubicBezTo>
                      <a:cubicBezTo>
                        <a:pt x="1288638" y="91902"/>
                        <a:pt x="1289793" y="114069"/>
                        <a:pt x="1279171" y="126307"/>
                      </a:cubicBezTo>
                      <a:cubicBezTo>
                        <a:pt x="1271321" y="135313"/>
                        <a:pt x="1256774" y="139238"/>
                        <a:pt x="1251464" y="150322"/>
                      </a:cubicBezTo>
                      <a:cubicBezTo>
                        <a:pt x="1241304" y="170642"/>
                        <a:pt x="1243613" y="190731"/>
                        <a:pt x="1237379" y="211282"/>
                      </a:cubicBezTo>
                      <a:cubicBezTo>
                        <a:pt x="1230452" y="233680"/>
                        <a:pt x="1196279" y="236220"/>
                        <a:pt x="1185889" y="258618"/>
                      </a:cubicBezTo>
                      <a:cubicBezTo>
                        <a:pt x="1186351" y="266469"/>
                        <a:pt x="1174806" y="278938"/>
                        <a:pt x="1171342" y="286789"/>
                      </a:cubicBezTo>
                      <a:cubicBezTo>
                        <a:pt x="1164646" y="302029"/>
                        <a:pt x="1184734" y="298104"/>
                        <a:pt x="1184734" y="305724"/>
                      </a:cubicBezTo>
                      <a:cubicBezTo>
                        <a:pt x="1184734" y="307340"/>
                        <a:pt x="1176653" y="309418"/>
                        <a:pt x="1174575" y="310573"/>
                      </a:cubicBezTo>
                      <a:cubicBezTo>
                        <a:pt x="1165108" y="316115"/>
                        <a:pt x="1150561" y="341515"/>
                        <a:pt x="1148714" y="351905"/>
                      </a:cubicBezTo>
                      <a:cubicBezTo>
                        <a:pt x="1147098" y="360449"/>
                        <a:pt x="1166032" y="355831"/>
                        <a:pt x="1169033" y="371071"/>
                      </a:cubicBezTo>
                      <a:cubicBezTo>
                        <a:pt x="1174113" y="396933"/>
                        <a:pt x="1189583" y="399242"/>
                        <a:pt x="1205284" y="418176"/>
                      </a:cubicBezTo>
                      <a:cubicBezTo>
                        <a:pt x="1219369" y="435033"/>
                        <a:pt x="1229067" y="442884"/>
                        <a:pt x="1219600" y="465744"/>
                      </a:cubicBezTo>
                      <a:cubicBezTo>
                        <a:pt x="1215213" y="481445"/>
                        <a:pt x="1202744" y="477751"/>
                        <a:pt x="1203899" y="501535"/>
                      </a:cubicBezTo>
                      <a:cubicBezTo>
                        <a:pt x="1204822" y="522316"/>
                        <a:pt x="1193277" y="573578"/>
                        <a:pt x="1216367" y="583738"/>
                      </a:cubicBezTo>
                      <a:cubicBezTo>
                        <a:pt x="1258160" y="602211"/>
                        <a:pt x="1302030" y="534093"/>
                        <a:pt x="1346132" y="575656"/>
                      </a:cubicBezTo>
                      <a:cubicBezTo>
                        <a:pt x="1359754" y="588587"/>
                        <a:pt x="1334587" y="606367"/>
                        <a:pt x="1352597" y="624378"/>
                      </a:cubicBezTo>
                      <a:cubicBezTo>
                        <a:pt x="1367605" y="639387"/>
                        <a:pt x="1402701" y="653473"/>
                        <a:pt x="1410783" y="672407"/>
                      </a:cubicBezTo>
                      <a:cubicBezTo>
                        <a:pt x="1413554" y="691111"/>
                        <a:pt x="1448650" y="737524"/>
                        <a:pt x="1470816" y="728980"/>
                      </a:cubicBezTo>
                      <a:cubicBezTo>
                        <a:pt x="1490442" y="721591"/>
                        <a:pt x="1522999" y="716973"/>
                        <a:pt x="1534544" y="699424"/>
                      </a:cubicBezTo>
                      <a:cubicBezTo>
                        <a:pt x="1563175" y="656244"/>
                        <a:pt x="1595501" y="648624"/>
                        <a:pt x="1643296" y="644005"/>
                      </a:cubicBezTo>
                      <a:cubicBezTo>
                        <a:pt x="1660152" y="642389"/>
                        <a:pt x="1655072" y="618836"/>
                        <a:pt x="1677931" y="621838"/>
                      </a:cubicBezTo>
                      <a:cubicBezTo>
                        <a:pt x="1699635" y="624609"/>
                        <a:pt x="1710026" y="598516"/>
                        <a:pt x="1727805" y="592513"/>
                      </a:cubicBezTo>
                      <a:lnTo>
                        <a:pt x="1751587" y="586278"/>
                      </a:lnTo>
                      <a:cubicBezTo>
                        <a:pt x="1762901" y="583276"/>
                        <a:pt x="1776524" y="575887"/>
                        <a:pt x="1768443" y="595053"/>
                      </a:cubicBezTo>
                      <a:cubicBezTo>
                        <a:pt x="1758976" y="617913"/>
                        <a:pt x="1772137" y="638002"/>
                        <a:pt x="1777910" y="661555"/>
                      </a:cubicBezTo>
                      <a:cubicBezTo>
                        <a:pt x="1789685" y="709584"/>
                        <a:pt x="1850642" y="670098"/>
                        <a:pt x="1877657" y="678642"/>
                      </a:cubicBezTo>
                      <a:cubicBezTo>
                        <a:pt x="1894974" y="684184"/>
                        <a:pt x="1915986" y="699193"/>
                        <a:pt x="1934689" y="687878"/>
                      </a:cubicBezTo>
                      <a:cubicBezTo>
                        <a:pt x="1948081" y="679796"/>
                        <a:pt x="1972094" y="651164"/>
                        <a:pt x="1979714" y="637771"/>
                      </a:cubicBezTo>
                      <a:lnTo>
                        <a:pt x="1979714" y="637771"/>
                      </a:lnTo>
                      <a:cubicBezTo>
                        <a:pt x="1985255" y="643082"/>
                        <a:pt x="1992644" y="647238"/>
                        <a:pt x="1996800" y="653011"/>
                      </a:cubicBezTo>
                      <a:cubicBezTo>
                        <a:pt x="1984794" y="668251"/>
                        <a:pt x="2001649" y="692958"/>
                        <a:pt x="1984794" y="707967"/>
                      </a:cubicBezTo>
                      <a:cubicBezTo>
                        <a:pt x="1975789" y="716049"/>
                        <a:pt x="1964936" y="720667"/>
                        <a:pt x="1956162" y="728980"/>
                      </a:cubicBezTo>
                      <a:cubicBezTo>
                        <a:pt x="1944156" y="740525"/>
                        <a:pt x="1940692" y="749300"/>
                        <a:pt x="1934227" y="764078"/>
                      </a:cubicBezTo>
                      <a:cubicBezTo>
                        <a:pt x="1935612" y="783013"/>
                        <a:pt x="1947850" y="785784"/>
                        <a:pt x="1964013" y="791095"/>
                      </a:cubicBezTo>
                      <a:cubicBezTo>
                        <a:pt x="1964013" y="796867"/>
                        <a:pt x="1964936" y="804025"/>
                        <a:pt x="1966091" y="809567"/>
                      </a:cubicBezTo>
                      <a:cubicBezTo>
                        <a:pt x="1967707" y="817880"/>
                        <a:pt x="1955239" y="826193"/>
                        <a:pt x="1950621" y="832889"/>
                      </a:cubicBezTo>
                      <a:cubicBezTo>
                        <a:pt x="1936074" y="854133"/>
                        <a:pt x="1937229" y="865447"/>
                        <a:pt x="1948312" y="888076"/>
                      </a:cubicBezTo>
                      <a:cubicBezTo>
                        <a:pt x="1959395" y="910475"/>
                        <a:pt x="1957086" y="917171"/>
                        <a:pt x="1944617" y="936798"/>
                      </a:cubicBezTo>
                      <a:lnTo>
                        <a:pt x="1944617" y="936798"/>
                      </a:lnTo>
                      <a:lnTo>
                        <a:pt x="1930533" y="943264"/>
                      </a:lnTo>
                      <a:cubicBezTo>
                        <a:pt x="1929840" y="951807"/>
                        <a:pt x="1923144" y="980440"/>
                        <a:pt x="1918064" y="987136"/>
                      </a:cubicBezTo>
                      <a:cubicBezTo>
                        <a:pt x="1907443" y="1001684"/>
                        <a:pt x="1898900" y="1008842"/>
                        <a:pt x="1881352" y="1001222"/>
                      </a:cubicBezTo>
                      <a:cubicBezTo>
                        <a:pt x="1863111" y="993371"/>
                        <a:pt x="1834018" y="1011844"/>
                        <a:pt x="1823858" y="1025698"/>
                      </a:cubicBezTo>
                      <a:cubicBezTo>
                        <a:pt x="1811390" y="1042555"/>
                        <a:pt x="1798690" y="1024313"/>
                        <a:pt x="1784606" y="1029162"/>
                      </a:cubicBezTo>
                      <a:cubicBezTo>
                        <a:pt x="1780219" y="1030547"/>
                        <a:pt x="1773753" y="1061258"/>
                        <a:pt x="1771675" y="1066800"/>
                      </a:cubicBezTo>
                      <a:cubicBezTo>
                        <a:pt x="1764517" y="1086427"/>
                        <a:pt x="1744199" y="1099589"/>
                        <a:pt x="1756898" y="1120833"/>
                      </a:cubicBezTo>
                      <a:cubicBezTo>
                        <a:pt x="1771906" y="1146002"/>
                        <a:pt x="1770521" y="1153853"/>
                        <a:pt x="1777448" y="1181331"/>
                      </a:cubicBezTo>
                      <a:cubicBezTo>
                        <a:pt x="1775601" y="1203729"/>
                        <a:pt x="1792456" y="1223587"/>
                        <a:pt x="1782297" y="1244369"/>
                      </a:cubicBezTo>
                      <a:cubicBezTo>
                        <a:pt x="1775139" y="1258916"/>
                        <a:pt x="1765672" y="1271847"/>
                        <a:pt x="1763132" y="1288011"/>
                      </a:cubicBezTo>
                      <a:cubicBezTo>
                        <a:pt x="1761516" y="1298402"/>
                        <a:pt x="1765210" y="1314335"/>
                        <a:pt x="1757591" y="1321955"/>
                      </a:cubicBezTo>
                      <a:cubicBezTo>
                        <a:pt x="1752049" y="1327496"/>
                        <a:pt x="1743737" y="1330960"/>
                        <a:pt x="1737733" y="1336964"/>
                      </a:cubicBezTo>
                      <a:cubicBezTo>
                        <a:pt x="1731961" y="1342506"/>
                        <a:pt x="1722725" y="1337426"/>
                        <a:pt x="1715798" y="1339966"/>
                      </a:cubicBezTo>
                      <a:cubicBezTo>
                        <a:pt x="1704484" y="1344353"/>
                        <a:pt x="1698481" y="1354975"/>
                        <a:pt x="1686936" y="1357746"/>
                      </a:cubicBezTo>
                      <a:cubicBezTo>
                        <a:pt x="1676315" y="1360286"/>
                        <a:pt x="1658536" y="1354282"/>
                        <a:pt x="1648838" y="1350126"/>
                      </a:cubicBezTo>
                      <a:cubicBezTo>
                        <a:pt x="1628057" y="1353820"/>
                        <a:pt x="1625517" y="1379451"/>
                        <a:pt x="1616743" y="1393998"/>
                      </a:cubicBezTo>
                      <a:cubicBezTo>
                        <a:pt x="1602889" y="1417320"/>
                        <a:pt x="1610740" y="1387071"/>
                        <a:pt x="1592037" y="1389380"/>
                      </a:cubicBezTo>
                      <a:cubicBezTo>
                        <a:pt x="1580261" y="1390766"/>
                        <a:pt x="1565715" y="1378989"/>
                        <a:pt x="1560635" y="1381298"/>
                      </a:cubicBezTo>
                      <a:cubicBezTo>
                        <a:pt x="1548628" y="1386378"/>
                        <a:pt x="1545627" y="1402080"/>
                        <a:pt x="1530849" y="1406929"/>
                      </a:cubicBezTo>
                      <a:cubicBezTo>
                        <a:pt x="1523692" y="1409238"/>
                        <a:pt x="1502218" y="1409700"/>
                        <a:pt x="1494829" y="1407853"/>
                      </a:cubicBezTo>
                      <a:cubicBezTo>
                        <a:pt x="1489519" y="1406467"/>
                        <a:pt x="1454653" y="1382915"/>
                        <a:pt x="1450728" y="1401618"/>
                      </a:cubicBezTo>
                      <a:cubicBezTo>
                        <a:pt x="1446110" y="1423324"/>
                        <a:pt x="1394851" y="1458422"/>
                        <a:pt x="1414246" y="1483591"/>
                      </a:cubicBezTo>
                      <a:cubicBezTo>
                        <a:pt x="1427638" y="1500909"/>
                        <a:pt x="1419557" y="1489826"/>
                        <a:pt x="1408243" y="1512224"/>
                      </a:cubicBezTo>
                      <a:cubicBezTo>
                        <a:pt x="1403856" y="1521229"/>
                        <a:pt x="1401778" y="1552171"/>
                        <a:pt x="1405241" y="1561176"/>
                      </a:cubicBezTo>
                      <a:cubicBezTo>
                        <a:pt x="1408705" y="1569027"/>
                        <a:pt x="1417248" y="1573646"/>
                        <a:pt x="1403625" y="1573646"/>
                      </a:cubicBezTo>
                      <a:cubicBezTo>
                        <a:pt x="1385615" y="1573646"/>
                        <a:pt x="1390926" y="1583113"/>
                        <a:pt x="1380535" y="1592118"/>
                      </a:cubicBezTo>
                      <a:cubicBezTo>
                        <a:pt x="1377303" y="1595120"/>
                        <a:pt x="1370607" y="1594427"/>
                        <a:pt x="1368990" y="1597429"/>
                      </a:cubicBezTo>
                      <a:cubicBezTo>
                        <a:pt x="1363911" y="1606666"/>
                        <a:pt x="1364372" y="1615902"/>
                        <a:pt x="1353520" y="1623060"/>
                      </a:cubicBezTo>
                      <a:cubicBezTo>
                        <a:pt x="1340821" y="1631373"/>
                        <a:pt x="1326736" y="1627447"/>
                        <a:pt x="1313344" y="1634606"/>
                      </a:cubicBezTo>
                      <a:cubicBezTo>
                        <a:pt x="1301568" y="1640840"/>
                        <a:pt x="1286329" y="1649615"/>
                        <a:pt x="1286329" y="1665316"/>
                      </a:cubicBezTo>
                      <a:lnTo>
                        <a:pt x="1290254" y="1679402"/>
                      </a:lnTo>
                      <a:lnTo>
                        <a:pt x="1290254" y="1679402"/>
                      </a:lnTo>
                      <a:lnTo>
                        <a:pt x="1278479" y="1698336"/>
                      </a:lnTo>
                      <a:lnTo>
                        <a:pt x="1257929" y="1696951"/>
                      </a:lnTo>
                      <a:lnTo>
                        <a:pt x="1257929" y="1696951"/>
                      </a:lnTo>
                      <a:cubicBezTo>
                        <a:pt x="1244075" y="1696951"/>
                        <a:pt x="1226065" y="1706418"/>
                        <a:pt x="1212673" y="1710344"/>
                      </a:cubicBezTo>
                      <a:cubicBezTo>
                        <a:pt x="1189352" y="1717502"/>
                        <a:pt x="1162337" y="1717271"/>
                        <a:pt x="1140171" y="1724198"/>
                      </a:cubicBezTo>
                      <a:cubicBezTo>
                        <a:pt x="1127934" y="1727893"/>
                        <a:pt x="1107845" y="1738515"/>
                        <a:pt x="1095608" y="1735975"/>
                      </a:cubicBezTo>
                      <a:cubicBezTo>
                        <a:pt x="1078060" y="1732511"/>
                        <a:pt x="1063975" y="1683327"/>
                        <a:pt x="1056586" y="1663931"/>
                      </a:cubicBezTo>
                      <a:cubicBezTo>
                        <a:pt x="1044118" y="1631142"/>
                        <a:pt x="1026339" y="1608282"/>
                        <a:pt x="1006020" y="1581266"/>
                      </a:cubicBezTo>
                      <a:cubicBezTo>
                        <a:pt x="988010" y="1557251"/>
                        <a:pt x="1006943" y="1525155"/>
                        <a:pt x="1018026" y="1501833"/>
                      </a:cubicBezTo>
                      <a:cubicBezTo>
                        <a:pt x="1024261" y="1488671"/>
                        <a:pt x="1042732" y="1455189"/>
                        <a:pt x="1039038" y="1440411"/>
                      </a:cubicBezTo>
                      <a:cubicBezTo>
                        <a:pt x="1049198" y="1428173"/>
                        <a:pt x="1058203" y="1421476"/>
                        <a:pt x="1070671" y="1411778"/>
                      </a:cubicBezTo>
                      <a:cubicBezTo>
                        <a:pt x="1081061" y="1403927"/>
                        <a:pt x="1080369" y="1387533"/>
                        <a:pt x="1091452" y="1383376"/>
                      </a:cubicBezTo>
                      <a:cubicBezTo>
                        <a:pt x="1101380" y="1379682"/>
                        <a:pt x="1107153" y="1381298"/>
                        <a:pt x="1110154" y="1368829"/>
                      </a:cubicBezTo>
                      <a:cubicBezTo>
                        <a:pt x="1112694" y="1358207"/>
                        <a:pt x="1110847" y="1346893"/>
                        <a:pt x="1111771" y="1336271"/>
                      </a:cubicBezTo>
                      <a:cubicBezTo>
                        <a:pt x="1113387" y="1319876"/>
                        <a:pt x="1130012" y="1319876"/>
                        <a:pt x="1141326" y="1312718"/>
                      </a:cubicBezTo>
                      <a:cubicBezTo>
                        <a:pt x="1162799" y="1299095"/>
                        <a:pt x="1175267" y="1296786"/>
                        <a:pt x="1192354" y="1275080"/>
                      </a:cubicBezTo>
                      <a:cubicBezTo>
                        <a:pt x="1193047" y="1274156"/>
                        <a:pt x="1200666" y="1265382"/>
                        <a:pt x="1197665" y="1264689"/>
                      </a:cubicBezTo>
                      <a:lnTo>
                        <a:pt x="1140171" y="1298171"/>
                      </a:lnTo>
                      <a:cubicBezTo>
                        <a:pt x="1111771" y="1314566"/>
                        <a:pt x="1105767" y="1325649"/>
                        <a:pt x="1093068" y="1285471"/>
                      </a:cubicBezTo>
                      <a:cubicBezTo>
                        <a:pt x="1088681" y="1271155"/>
                        <a:pt x="1079214" y="1259147"/>
                        <a:pt x="1075058" y="1244600"/>
                      </a:cubicBezTo>
                      <a:cubicBezTo>
                        <a:pt x="1057741" y="1195878"/>
                        <a:pt x="1002787" y="1163089"/>
                        <a:pt x="981083" y="1117600"/>
                      </a:cubicBezTo>
                      <a:cubicBezTo>
                        <a:pt x="978081" y="1111366"/>
                        <a:pt x="955222" y="1086196"/>
                        <a:pt x="956839" y="1083656"/>
                      </a:cubicBezTo>
                      <a:cubicBezTo>
                        <a:pt x="964458" y="1071187"/>
                        <a:pt x="979005" y="1067955"/>
                        <a:pt x="985932" y="1054331"/>
                      </a:cubicBezTo>
                      <a:cubicBezTo>
                        <a:pt x="1011561" y="1030085"/>
                        <a:pt x="1020104" y="993833"/>
                        <a:pt x="1004634" y="961736"/>
                      </a:cubicBezTo>
                      <a:cubicBezTo>
                        <a:pt x="1000247" y="952731"/>
                        <a:pt x="993089" y="937029"/>
                        <a:pt x="985932" y="931025"/>
                      </a:cubicBezTo>
                      <a:cubicBezTo>
                        <a:pt x="978543" y="917864"/>
                        <a:pt x="964458" y="909089"/>
                        <a:pt x="959840" y="893849"/>
                      </a:cubicBezTo>
                      <a:cubicBezTo>
                        <a:pt x="955915" y="880918"/>
                        <a:pt x="962380" y="876993"/>
                        <a:pt x="962380" y="866833"/>
                      </a:cubicBezTo>
                      <a:cubicBezTo>
                        <a:pt x="954068" y="868911"/>
                        <a:pt x="945986" y="877685"/>
                        <a:pt x="942061" y="869142"/>
                      </a:cubicBezTo>
                      <a:cubicBezTo>
                        <a:pt x="937905" y="859905"/>
                        <a:pt x="927746" y="853209"/>
                        <a:pt x="919895" y="847205"/>
                      </a:cubicBezTo>
                      <a:cubicBezTo>
                        <a:pt x="891495" y="825962"/>
                        <a:pt x="866327" y="815802"/>
                        <a:pt x="831230" y="827809"/>
                      </a:cubicBezTo>
                      <a:cubicBezTo>
                        <a:pt x="802137" y="837738"/>
                        <a:pt x="792209" y="841664"/>
                        <a:pt x="761499" y="838431"/>
                      </a:cubicBezTo>
                      <a:cubicBezTo>
                        <a:pt x="722709" y="834275"/>
                        <a:pt x="716013" y="876069"/>
                        <a:pt x="690152" y="878378"/>
                      </a:cubicBezTo>
                      <a:cubicBezTo>
                        <a:pt x="662214" y="878378"/>
                        <a:pt x="593868" y="862445"/>
                        <a:pt x="593868" y="908396"/>
                      </a:cubicBezTo>
                      <a:lnTo>
                        <a:pt x="593637" y="908627"/>
                      </a:lnTo>
                      <a:cubicBezTo>
                        <a:pt x="571240" y="908627"/>
                        <a:pt x="554846" y="918556"/>
                        <a:pt x="534296" y="926407"/>
                      </a:cubicBezTo>
                      <a:cubicBezTo>
                        <a:pt x="510514" y="935644"/>
                        <a:pt x="500585" y="955040"/>
                        <a:pt x="483730" y="972589"/>
                      </a:cubicBezTo>
                      <a:cubicBezTo>
                        <a:pt x="484654" y="987367"/>
                        <a:pt x="501509" y="992216"/>
                        <a:pt x="480959" y="1001222"/>
                      </a:cubicBezTo>
                      <a:cubicBezTo>
                        <a:pt x="472416" y="1005147"/>
                        <a:pt x="459948" y="1016000"/>
                        <a:pt x="456484" y="1025236"/>
                      </a:cubicBezTo>
                      <a:cubicBezTo>
                        <a:pt x="447248" y="1049251"/>
                        <a:pt x="445632" y="1076267"/>
                        <a:pt x="469876" y="1089660"/>
                      </a:cubicBezTo>
                      <a:cubicBezTo>
                        <a:pt x="485115" y="1098204"/>
                        <a:pt x="468029" y="1119678"/>
                        <a:pt x="461564" y="1128453"/>
                      </a:cubicBezTo>
                      <a:cubicBezTo>
                        <a:pt x="457869" y="1133533"/>
                        <a:pt x="451866" y="1127067"/>
                        <a:pt x="447017" y="1125913"/>
                      </a:cubicBezTo>
                      <a:cubicBezTo>
                        <a:pt x="420233" y="1118986"/>
                        <a:pt x="414923" y="1169093"/>
                        <a:pt x="404301" y="1162396"/>
                      </a:cubicBezTo>
                      <a:cubicBezTo>
                        <a:pt x="377979" y="1146233"/>
                        <a:pt x="399914" y="1114829"/>
                        <a:pt x="382597" y="1098896"/>
                      </a:cubicBezTo>
                      <a:cubicBezTo>
                        <a:pt x="370359" y="1087351"/>
                        <a:pt x="355582" y="1076960"/>
                        <a:pt x="341497" y="1067955"/>
                      </a:cubicBezTo>
                      <a:cubicBezTo>
                        <a:pt x="325565" y="1056409"/>
                        <a:pt x="289083" y="1038167"/>
                        <a:pt x="280078" y="1064260"/>
                      </a:cubicBezTo>
                      <a:cubicBezTo>
                        <a:pt x="275230" y="1078115"/>
                        <a:pt x="247753" y="1121756"/>
                        <a:pt x="229050" y="1108133"/>
                      </a:cubicBezTo>
                      <a:cubicBezTo>
                        <a:pt x="215889" y="1098435"/>
                        <a:pt x="218891" y="1093586"/>
                        <a:pt x="198110" y="1102822"/>
                      </a:cubicBezTo>
                      <a:cubicBezTo>
                        <a:pt x="177560" y="1112058"/>
                        <a:pt x="169248" y="1136535"/>
                        <a:pt x="153085" y="1110904"/>
                      </a:cubicBezTo>
                      <a:cubicBezTo>
                        <a:pt x="135306" y="1082733"/>
                        <a:pt x="106675" y="1141153"/>
                        <a:pt x="106675" y="1155007"/>
                      </a:cubicBezTo>
                      <a:lnTo>
                        <a:pt x="106213" y="1155007"/>
                      </a:lnTo>
                      <a:lnTo>
                        <a:pt x="69500" y="1130993"/>
                      </a:lnTo>
                      <a:cubicBezTo>
                        <a:pt x="47103" y="1116446"/>
                        <a:pt x="56801" y="1120140"/>
                        <a:pt x="70424" y="1103746"/>
                      </a:cubicBezTo>
                      <a:cubicBezTo>
                        <a:pt x="77812" y="1094740"/>
                        <a:pt x="78736" y="1083656"/>
                        <a:pt x="83123" y="1073266"/>
                      </a:cubicBezTo>
                      <a:cubicBezTo>
                        <a:pt x="90050" y="1056640"/>
                        <a:pt x="100209" y="1046480"/>
                        <a:pt x="109445" y="1031933"/>
                      </a:cubicBezTo>
                      <a:cubicBezTo>
                        <a:pt x="114525" y="1019695"/>
                        <a:pt x="120528" y="1014615"/>
                        <a:pt x="118219" y="1000529"/>
                      </a:cubicBezTo>
                      <a:cubicBezTo>
                        <a:pt x="117527" y="996835"/>
                        <a:pt x="111754" y="976053"/>
                        <a:pt x="116603" y="975822"/>
                      </a:cubicBezTo>
                      <a:cubicBezTo>
                        <a:pt x="132535" y="974667"/>
                        <a:pt x="157703" y="969125"/>
                        <a:pt x="164861" y="953655"/>
                      </a:cubicBezTo>
                      <a:cubicBezTo>
                        <a:pt x="167170" y="948805"/>
                        <a:pt x="168093" y="923636"/>
                        <a:pt x="169940" y="923636"/>
                      </a:cubicBezTo>
                      <a:cubicBezTo>
                        <a:pt x="192799" y="923636"/>
                        <a:pt x="197186" y="929640"/>
                        <a:pt x="203190" y="902624"/>
                      </a:cubicBezTo>
                      <a:cubicBezTo>
                        <a:pt x="205037" y="893849"/>
                        <a:pt x="226741" y="848129"/>
                        <a:pt x="231821" y="849976"/>
                      </a:cubicBezTo>
                      <a:cubicBezTo>
                        <a:pt x="246598" y="855287"/>
                        <a:pt x="258836" y="852747"/>
                        <a:pt x="265763" y="837507"/>
                      </a:cubicBezTo>
                      <a:cubicBezTo>
                        <a:pt x="274075" y="819727"/>
                        <a:pt x="272690" y="814878"/>
                        <a:pt x="289083" y="804949"/>
                      </a:cubicBezTo>
                      <a:cubicBezTo>
                        <a:pt x="302476" y="800100"/>
                        <a:pt x="320255" y="792480"/>
                        <a:pt x="327874" y="780242"/>
                      </a:cubicBezTo>
                      <a:cubicBezTo>
                        <a:pt x="334339" y="769851"/>
                        <a:pt x="340574" y="774007"/>
                        <a:pt x="346577" y="765695"/>
                      </a:cubicBezTo>
                      <a:cubicBezTo>
                        <a:pt x="347962" y="763847"/>
                        <a:pt x="351426" y="752071"/>
                        <a:pt x="351657" y="752995"/>
                      </a:cubicBezTo>
                      <a:lnTo>
                        <a:pt x="352118" y="752995"/>
                      </a:lnTo>
                      <a:cubicBezTo>
                        <a:pt x="352580" y="755304"/>
                        <a:pt x="354427" y="772160"/>
                        <a:pt x="358353" y="769389"/>
                      </a:cubicBezTo>
                      <a:cubicBezTo>
                        <a:pt x="371514" y="782782"/>
                        <a:pt x="420464" y="769851"/>
                        <a:pt x="432240" y="758075"/>
                      </a:cubicBezTo>
                      <a:cubicBezTo>
                        <a:pt x="455099" y="734984"/>
                        <a:pt x="483961" y="706120"/>
                        <a:pt x="499662" y="677949"/>
                      </a:cubicBezTo>
                      <a:cubicBezTo>
                        <a:pt x="511669" y="665018"/>
                        <a:pt x="519981" y="646776"/>
                        <a:pt x="531295" y="634307"/>
                      </a:cubicBezTo>
                      <a:cubicBezTo>
                        <a:pt x="544225" y="620222"/>
                        <a:pt x="552076" y="624840"/>
                        <a:pt x="569162" y="623916"/>
                      </a:cubicBezTo>
                      <a:cubicBezTo>
                        <a:pt x="595022" y="622531"/>
                        <a:pt x="621576" y="579120"/>
                        <a:pt x="639124" y="562264"/>
                      </a:cubicBezTo>
                      <a:cubicBezTo>
                        <a:pt x="651361" y="550487"/>
                        <a:pt x="670757" y="535478"/>
                        <a:pt x="669833" y="517005"/>
                      </a:cubicBezTo>
                      <a:cubicBezTo>
                        <a:pt x="672835" y="505922"/>
                        <a:pt x="681378" y="498302"/>
                        <a:pt x="684380" y="488373"/>
                      </a:cubicBezTo>
                      <a:cubicBezTo>
                        <a:pt x="687612" y="477982"/>
                        <a:pt x="686458" y="467822"/>
                        <a:pt x="686458" y="456969"/>
                      </a:cubicBezTo>
                      <a:cubicBezTo>
                        <a:pt x="686458" y="435033"/>
                        <a:pt x="688536" y="411711"/>
                        <a:pt x="683918" y="390929"/>
                      </a:cubicBezTo>
                      <a:cubicBezTo>
                        <a:pt x="681840" y="381693"/>
                        <a:pt x="674913" y="361835"/>
                        <a:pt x="668679" y="354676"/>
                      </a:cubicBezTo>
                      <a:cubicBezTo>
                        <a:pt x="668679" y="328584"/>
                        <a:pt x="673066" y="317500"/>
                        <a:pt x="698926" y="317500"/>
                      </a:cubicBezTo>
                      <a:cubicBezTo>
                        <a:pt x="696386" y="328122"/>
                        <a:pt x="700081" y="387465"/>
                        <a:pt x="712087" y="364605"/>
                      </a:cubicBezTo>
                      <a:cubicBezTo>
                        <a:pt x="721323" y="347056"/>
                        <a:pt x="718322" y="325582"/>
                        <a:pt x="722709" y="306647"/>
                      </a:cubicBezTo>
                      <a:cubicBezTo>
                        <a:pt x="725249" y="295795"/>
                        <a:pt x="750185" y="281016"/>
                        <a:pt x="760114" y="273165"/>
                      </a:cubicBezTo>
                      <a:cubicBezTo>
                        <a:pt x="773737" y="262082"/>
                        <a:pt x="785051" y="237605"/>
                        <a:pt x="796827" y="222827"/>
                      </a:cubicBezTo>
                      <a:cubicBezTo>
                        <a:pt x="804677" y="213129"/>
                        <a:pt x="873254" y="175029"/>
                        <a:pt x="874408" y="170411"/>
                      </a:cubicBezTo>
                      <a:lnTo>
                        <a:pt x="874408" y="170411"/>
                      </a:lnTo>
                      <a:close/>
                      <a:moveTo>
                        <a:pt x="4387" y="1233747"/>
                      </a:moveTo>
                      <a:cubicBezTo>
                        <a:pt x="11083" y="1224973"/>
                        <a:pt x="17086" y="1208809"/>
                        <a:pt x="14547" y="1197495"/>
                      </a:cubicBezTo>
                      <a:cubicBezTo>
                        <a:pt x="14085" y="1195186"/>
                        <a:pt x="12007" y="1188027"/>
                        <a:pt x="14777" y="1186411"/>
                      </a:cubicBezTo>
                      <a:cubicBezTo>
                        <a:pt x="15470" y="1185949"/>
                        <a:pt x="23321" y="1186873"/>
                        <a:pt x="24937" y="1186873"/>
                      </a:cubicBezTo>
                      <a:cubicBezTo>
                        <a:pt x="32326" y="1186873"/>
                        <a:pt x="39714" y="1188258"/>
                        <a:pt x="38098" y="1197956"/>
                      </a:cubicBezTo>
                      <a:cubicBezTo>
                        <a:pt x="36944" y="1204653"/>
                        <a:pt x="36713" y="1209271"/>
                        <a:pt x="31864" y="1214813"/>
                      </a:cubicBezTo>
                      <a:cubicBezTo>
                        <a:pt x="26553" y="1221047"/>
                        <a:pt x="18472" y="1221971"/>
                        <a:pt x="14777" y="1230284"/>
                      </a:cubicBezTo>
                      <a:cubicBezTo>
                        <a:pt x="12468" y="1235595"/>
                        <a:pt x="7851" y="1246678"/>
                        <a:pt x="0" y="1242060"/>
                      </a:cubicBezTo>
                      <a:lnTo>
                        <a:pt x="4387" y="1233516"/>
                      </a:lnTo>
                      <a:close/>
                    </a:path>
                  </a:pathLst>
                </a:custGeom>
                <a:solidFill>
                  <a:srgbClr val="93ADDC"/>
                </a:solidFill>
                <a:ln w="2309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fr-FR"/>
                </a:p>
              </p:txBody>
            </p:sp>
            <p:sp>
              <p:nvSpPr>
                <p:cNvPr id="82" name="Etiquette - IGNORE">
                  <a:extLst>
                    <a:ext uri="{FF2B5EF4-FFF2-40B4-BE49-F238E27FC236}">
                      <a16:creationId xmlns:a16="http://schemas.microsoft.com/office/drawing/2014/main" id="{8E7432EA-3352-F861-B481-2CFDB5C22D27}"/>
                    </a:ext>
                  </a:extLst>
                </p:cNvPr>
                <p:cNvSpPr/>
                <p:nvPr/>
              </p:nvSpPr>
              <p:spPr>
                <a:xfrm>
                  <a:off x="57239" y="317500"/>
                  <a:ext cx="5696141" cy="641362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Etiquettes">
                <a:extLst>
                  <a:ext uri="{FF2B5EF4-FFF2-40B4-BE49-F238E27FC236}">
                    <a16:creationId xmlns:a16="http://schemas.microsoft.com/office/drawing/2014/main" id="{ED42CAE3-6A87-C813-8D13-5E9145777ACC}"/>
                  </a:ext>
                </a:extLst>
              </p:cNvPr>
              <p:cNvGrpSpPr/>
              <p:nvPr/>
            </p:nvGrpSpPr>
            <p:grpSpPr>
              <a:xfrm>
                <a:off x="470176" y="1179236"/>
                <a:ext cx="5038476" cy="5825644"/>
                <a:chOff x="470176" y="1179236"/>
                <a:chExt cx="5038476" cy="5825644"/>
              </a:xfrm>
            </p:grpSpPr>
            <p:sp>
              <p:nvSpPr>
                <p:cNvPr id="32" name="Etiquette - Isle of Anglesey">
                  <a:extLst>
                    <a:ext uri="{FF2B5EF4-FFF2-40B4-BE49-F238E27FC236}">
                      <a16:creationId xmlns:a16="http://schemas.microsoft.com/office/drawing/2014/main" id="{84323FE4-5AD5-C808-1246-4D1F71DF5BEC}"/>
                    </a:ext>
                  </a:extLst>
                </p:cNvPr>
                <p:cNvSpPr txBox="1"/>
                <p:nvPr/>
              </p:nvSpPr>
              <p:spPr>
                <a:xfrm>
                  <a:off x="1604620" y="1179236"/>
                  <a:ext cx="893099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Isle of Anglesey
63%</a:t>
                  </a:r>
                </a:p>
              </p:txBody>
            </p:sp>
            <p:sp>
              <p:nvSpPr>
                <p:cNvPr id="33" name="Etiquette - Conwy">
                  <a:extLst>
                    <a:ext uri="{FF2B5EF4-FFF2-40B4-BE49-F238E27FC236}">
                      <a16:creationId xmlns:a16="http://schemas.microsoft.com/office/drawing/2014/main" id="{9246FDA9-E1BC-C2EE-D89F-FB4B351640FB}"/>
                    </a:ext>
                  </a:extLst>
                </p:cNvPr>
                <p:cNvSpPr txBox="1"/>
                <p:nvPr/>
              </p:nvSpPr>
              <p:spPr>
                <a:xfrm>
                  <a:off x="2753528" y="1644323"/>
                  <a:ext cx="526952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Conwy
60%</a:t>
                  </a:r>
                </a:p>
              </p:txBody>
            </p:sp>
            <p:sp>
              <p:nvSpPr>
                <p:cNvPr id="34" name="Etiquette - Flintshire">
                  <a:extLst>
                    <a:ext uri="{FF2B5EF4-FFF2-40B4-BE49-F238E27FC236}">
                      <a16:creationId xmlns:a16="http://schemas.microsoft.com/office/drawing/2014/main" id="{FB8DD6A8-8A85-A376-4A9D-D0383274AE1A}"/>
                    </a:ext>
                  </a:extLst>
                </p:cNvPr>
                <p:cNvSpPr txBox="1"/>
                <p:nvPr/>
              </p:nvSpPr>
              <p:spPr>
                <a:xfrm>
                  <a:off x="3870391" y="1405571"/>
                  <a:ext cx="608343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Flintshire
63%</a:t>
                  </a:r>
                </a:p>
              </p:txBody>
            </p:sp>
            <p:sp>
              <p:nvSpPr>
                <p:cNvPr id="35" name="Etiquette - Denbighshire">
                  <a:extLst>
                    <a:ext uri="{FF2B5EF4-FFF2-40B4-BE49-F238E27FC236}">
                      <a16:creationId xmlns:a16="http://schemas.microsoft.com/office/drawing/2014/main" id="{53F079CA-A75E-141E-DDE3-894ABA45BA42}"/>
                    </a:ext>
                  </a:extLst>
                </p:cNvPr>
                <p:cNvSpPr txBox="1"/>
                <p:nvPr/>
              </p:nvSpPr>
              <p:spPr>
                <a:xfrm>
                  <a:off x="3414730" y="1651623"/>
                  <a:ext cx="686934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Denbighshire
63%</a:t>
                  </a:r>
                </a:p>
              </p:txBody>
            </p:sp>
            <p:sp>
              <p:nvSpPr>
                <p:cNvPr id="36" name="Etiquette - Wrexham">
                  <a:extLst>
                    <a:ext uri="{FF2B5EF4-FFF2-40B4-BE49-F238E27FC236}">
                      <a16:creationId xmlns:a16="http://schemas.microsoft.com/office/drawing/2014/main" id="{4124B803-6A77-1760-0FC6-7D0E890ABB33}"/>
                    </a:ext>
                  </a:extLst>
                </p:cNvPr>
                <p:cNvSpPr txBox="1"/>
                <p:nvPr/>
              </p:nvSpPr>
              <p:spPr>
                <a:xfrm>
                  <a:off x="4178334" y="1958107"/>
                  <a:ext cx="524915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lt1"/>
                      </a:solidFill>
                    </a:rPr>
                    <a:t>Wrexham
66%</a:t>
                  </a:r>
                </a:p>
              </p:txBody>
            </p:sp>
            <p:sp>
              <p:nvSpPr>
                <p:cNvPr id="37" name="Etiquette - Gwynedd">
                  <a:extLst>
                    <a:ext uri="{FF2B5EF4-FFF2-40B4-BE49-F238E27FC236}">
                      <a16:creationId xmlns:a16="http://schemas.microsoft.com/office/drawing/2014/main" id="{FC1020B5-2058-29B9-B82A-90A98504D084}"/>
                    </a:ext>
                  </a:extLst>
                </p:cNvPr>
                <p:cNvSpPr txBox="1"/>
                <p:nvPr/>
              </p:nvSpPr>
              <p:spPr>
                <a:xfrm>
                  <a:off x="2488888" y="2443370"/>
                  <a:ext cx="698663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Gwynedd
58%</a:t>
                  </a:r>
                </a:p>
              </p:txBody>
            </p:sp>
            <p:sp>
              <p:nvSpPr>
                <p:cNvPr id="38" name="Etiquette - Powys">
                  <a:extLst>
                    <a:ext uri="{FF2B5EF4-FFF2-40B4-BE49-F238E27FC236}">
                      <a16:creationId xmlns:a16="http://schemas.microsoft.com/office/drawing/2014/main" id="{4245A0C4-5FE4-64A0-EEA0-1C2CD160CA4A}"/>
                    </a:ext>
                  </a:extLst>
                </p:cNvPr>
                <p:cNvSpPr txBox="1"/>
                <p:nvPr/>
              </p:nvSpPr>
              <p:spPr>
                <a:xfrm>
                  <a:off x="3487852" y="3980117"/>
                  <a:ext cx="434759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Powys
49%</a:t>
                  </a:r>
                </a:p>
              </p:txBody>
            </p:sp>
            <p:sp>
              <p:nvSpPr>
                <p:cNvPr id="39" name="Etiquette - Ceredigion">
                  <a:extLst>
                    <a:ext uri="{FF2B5EF4-FFF2-40B4-BE49-F238E27FC236}">
                      <a16:creationId xmlns:a16="http://schemas.microsoft.com/office/drawing/2014/main" id="{833A1684-3F4C-2701-0F6D-9AF9A318F721}"/>
                    </a:ext>
                  </a:extLst>
                </p:cNvPr>
                <p:cNvSpPr txBox="1"/>
                <p:nvPr/>
              </p:nvSpPr>
              <p:spPr>
                <a:xfrm>
                  <a:off x="2317288" y="4289735"/>
                  <a:ext cx="548524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Ceredigion
51%</a:t>
                  </a:r>
                </a:p>
              </p:txBody>
            </p:sp>
            <p:sp>
              <p:nvSpPr>
                <p:cNvPr id="40" name="Etiquette - Pembrokeshire">
                  <a:extLst>
                    <a:ext uri="{FF2B5EF4-FFF2-40B4-BE49-F238E27FC236}">
                      <a16:creationId xmlns:a16="http://schemas.microsoft.com/office/drawing/2014/main" id="{841CC977-8EDC-C164-7D45-BB277C63B9FD}"/>
                    </a:ext>
                  </a:extLst>
                </p:cNvPr>
                <p:cNvSpPr txBox="1"/>
                <p:nvPr/>
              </p:nvSpPr>
              <p:spPr>
                <a:xfrm>
                  <a:off x="470176" y="5211153"/>
                  <a:ext cx="747632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Pembrokeshire
56%</a:t>
                  </a:r>
                </a:p>
              </p:txBody>
            </p:sp>
            <p:sp>
              <p:nvSpPr>
                <p:cNvPr id="41" name="Etiquette - Carmarthenshire">
                  <a:extLst>
                    <a:ext uri="{FF2B5EF4-FFF2-40B4-BE49-F238E27FC236}">
                      <a16:creationId xmlns:a16="http://schemas.microsoft.com/office/drawing/2014/main" id="{740DDABA-EA44-520B-B13E-9B710849763E}"/>
                    </a:ext>
                  </a:extLst>
                </p:cNvPr>
                <p:cNvSpPr txBox="1"/>
                <p:nvPr/>
              </p:nvSpPr>
              <p:spPr>
                <a:xfrm>
                  <a:off x="1927611" y="5284083"/>
                  <a:ext cx="760820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Carmarthenshire
59%</a:t>
                  </a:r>
                </a:p>
              </p:txBody>
            </p:sp>
            <p:sp>
              <p:nvSpPr>
                <p:cNvPr id="42" name="Etiquette - DARK - Rhondda Cynon Taf">
                  <a:extLst>
                    <a:ext uri="{FF2B5EF4-FFF2-40B4-BE49-F238E27FC236}">
                      <a16:creationId xmlns:a16="http://schemas.microsoft.com/office/drawing/2014/main" id="{A0FC37FE-7BA9-2160-1BCE-D0EDBFADB2B9}"/>
                    </a:ext>
                  </a:extLst>
                </p:cNvPr>
                <p:cNvSpPr txBox="1"/>
                <p:nvPr/>
              </p:nvSpPr>
              <p:spPr>
                <a:xfrm>
                  <a:off x="2736839" y="6785717"/>
                  <a:ext cx="859999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Rhondda Cynon Taf
69%</a:t>
                  </a:r>
                </a:p>
              </p:txBody>
            </p:sp>
            <p:sp>
              <p:nvSpPr>
                <p:cNvPr id="43" name="Etiquette - DARK - Merthyr Tydfil">
                  <a:extLst>
                    <a:ext uri="{FF2B5EF4-FFF2-40B4-BE49-F238E27FC236}">
                      <a16:creationId xmlns:a16="http://schemas.microsoft.com/office/drawing/2014/main" id="{174429CA-6E29-A696-7080-463AE58BD185}"/>
                    </a:ext>
                  </a:extLst>
                </p:cNvPr>
                <p:cNvSpPr txBox="1"/>
                <p:nvPr/>
              </p:nvSpPr>
              <p:spPr>
                <a:xfrm>
                  <a:off x="4241094" y="4824163"/>
                  <a:ext cx="842807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Merthyr Tydfil
71%</a:t>
                  </a:r>
                </a:p>
              </p:txBody>
            </p:sp>
            <p:sp>
              <p:nvSpPr>
                <p:cNvPr id="44" name="Etiquette - DARK - Blaeno Gwent">
                  <a:extLst>
                    <a:ext uri="{FF2B5EF4-FFF2-40B4-BE49-F238E27FC236}">
                      <a16:creationId xmlns:a16="http://schemas.microsoft.com/office/drawing/2014/main" id="{4D60B77C-6FE9-0B3D-9600-064728A99513}"/>
                    </a:ext>
                  </a:extLst>
                </p:cNvPr>
                <p:cNvSpPr txBox="1"/>
                <p:nvPr/>
              </p:nvSpPr>
              <p:spPr>
                <a:xfrm>
                  <a:off x="4766612" y="5155877"/>
                  <a:ext cx="742040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 err="1">
                      <a:solidFill>
                        <a:schemeClr val="dk1"/>
                      </a:solidFill>
                    </a:rPr>
                    <a:t>Blaeno Gwent
72%</a:t>
                  </a:r>
                  <a:endParaRPr lang="en-US" sz="700" dirty="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45" name="Etiquette - Conwy">
                  <a:extLst>
                    <a:ext uri="{FF2B5EF4-FFF2-40B4-BE49-F238E27FC236}">
                      <a16:creationId xmlns:a16="http://schemas.microsoft.com/office/drawing/2014/main" id="{65518B95-08FE-918C-9353-FE150D8B1EA5}"/>
                    </a:ext>
                  </a:extLst>
                </p:cNvPr>
                <p:cNvSpPr txBox="1"/>
                <p:nvPr/>
              </p:nvSpPr>
              <p:spPr>
                <a:xfrm>
                  <a:off x="2162387" y="6161236"/>
                  <a:ext cx="497546" cy="1077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Swansea 69%</a:t>
                  </a:r>
                </a:p>
              </p:txBody>
            </p:sp>
            <p:sp>
              <p:nvSpPr>
                <p:cNvPr id="46" name="Etiquette - DARK - Bridgend">
                  <a:extLst>
                    <a:ext uri="{FF2B5EF4-FFF2-40B4-BE49-F238E27FC236}">
                      <a16:creationId xmlns:a16="http://schemas.microsoft.com/office/drawing/2014/main" id="{D93004B7-66DB-CB83-8F62-AB2D1C98ABDE}"/>
                    </a:ext>
                  </a:extLst>
                </p:cNvPr>
                <p:cNvSpPr txBox="1"/>
                <p:nvPr/>
              </p:nvSpPr>
              <p:spPr>
                <a:xfrm>
                  <a:off x="2657398" y="6610825"/>
                  <a:ext cx="497546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Bridgend
67%</a:t>
                  </a:r>
                </a:p>
              </p:txBody>
            </p:sp>
            <p:sp>
              <p:nvSpPr>
                <p:cNvPr id="47" name="Etiquette - The Vale of Glamorgan">
                  <a:extLst>
                    <a:ext uri="{FF2B5EF4-FFF2-40B4-BE49-F238E27FC236}">
                      <a16:creationId xmlns:a16="http://schemas.microsoft.com/office/drawing/2014/main" id="{330C80EF-52C6-A26B-2B32-93203E7BFF57}"/>
                    </a:ext>
                  </a:extLst>
                </p:cNvPr>
                <p:cNvSpPr txBox="1"/>
                <p:nvPr/>
              </p:nvSpPr>
              <p:spPr>
                <a:xfrm>
                  <a:off x="3330873" y="6505171"/>
                  <a:ext cx="760374" cy="3287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The Vale of Glamorgan
71%</a:t>
                  </a:r>
                </a:p>
              </p:txBody>
            </p:sp>
            <p:sp>
              <p:nvSpPr>
                <p:cNvPr id="48" name="Etiquette - Cardiff">
                  <a:extLst>
                    <a:ext uri="{FF2B5EF4-FFF2-40B4-BE49-F238E27FC236}">
                      <a16:creationId xmlns:a16="http://schemas.microsoft.com/office/drawing/2014/main" id="{C4DE373F-E31F-8C98-AC4D-3785B0B63BF0}"/>
                    </a:ext>
                  </a:extLst>
                </p:cNvPr>
                <p:cNvSpPr txBox="1"/>
                <p:nvPr/>
              </p:nvSpPr>
              <p:spPr>
                <a:xfrm>
                  <a:off x="3872857" y="6348520"/>
                  <a:ext cx="381492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lt1"/>
                      </a:solidFill>
                    </a:rPr>
                    <a:t>Cardiff
68%</a:t>
                  </a:r>
                </a:p>
              </p:txBody>
            </p:sp>
            <p:sp>
              <p:nvSpPr>
                <p:cNvPr id="49" name="Etiquette - Newport">
                  <a:extLst>
                    <a:ext uri="{FF2B5EF4-FFF2-40B4-BE49-F238E27FC236}">
                      <a16:creationId xmlns:a16="http://schemas.microsoft.com/office/drawing/2014/main" id="{8796F9AE-ECD6-E722-A532-DD801512D585}"/>
                    </a:ext>
                  </a:extLst>
                </p:cNvPr>
                <p:cNvSpPr txBox="1"/>
                <p:nvPr/>
              </p:nvSpPr>
              <p:spPr>
                <a:xfrm>
                  <a:off x="4281323" y="6148211"/>
                  <a:ext cx="419641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lt1"/>
                      </a:solidFill>
                    </a:rPr>
                    <a:t>Newport
70%</a:t>
                  </a:r>
                </a:p>
              </p:txBody>
            </p:sp>
            <p:sp>
              <p:nvSpPr>
                <p:cNvPr id="50" name="Etiquette - DARK - Neath Port Talbot">
                  <a:extLst>
                    <a:ext uri="{FF2B5EF4-FFF2-40B4-BE49-F238E27FC236}">
                      <a16:creationId xmlns:a16="http://schemas.microsoft.com/office/drawing/2014/main" id="{A51F6EB1-9A7C-CF31-AF23-F3C922EAAE5A}"/>
                    </a:ext>
                  </a:extLst>
                </p:cNvPr>
                <p:cNvSpPr txBox="1"/>
                <p:nvPr/>
              </p:nvSpPr>
              <p:spPr>
                <a:xfrm>
                  <a:off x="1999148" y="6424286"/>
                  <a:ext cx="907024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Neath Port Talbot
73%</a:t>
                  </a:r>
                </a:p>
              </p:txBody>
            </p:sp>
            <p:sp>
              <p:nvSpPr>
                <p:cNvPr id="51" name="Etiquette - Monmouthshire">
                  <a:extLst>
                    <a:ext uri="{FF2B5EF4-FFF2-40B4-BE49-F238E27FC236}">
                      <a16:creationId xmlns:a16="http://schemas.microsoft.com/office/drawing/2014/main" id="{2767B645-3071-1AD1-E016-11B8B6EC75C5}"/>
                    </a:ext>
                  </a:extLst>
                </p:cNvPr>
                <p:cNvSpPr txBox="1"/>
                <p:nvPr/>
              </p:nvSpPr>
              <p:spPr>
                <a:xfrm>
                  <a:off x="4353240" y="5615828"/>
                  <a:ext cx="650695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Monmouthshire
55%</a:t>
                  </a:r>
                </a:p>
              </p:txBody>
            </p:sp>
            <p:sp>
              <p:nvSpPr>
                <p:cNvPr id="52" name="Etiquette - DARK - Torfaen">
                  <a:extLst>
                    <a:ext uri="{FF2B5EF4-FFF2-40B4-BE49-F238E27FC236}">
                      <a16:creationId xmlns:a16="http://schemas.microsoft.com/office/drawing/2014/main" id="{15A50689-B851-9D91-64B0-58A4B546C0C1}"/>
                    </a:ext>
                  </a:extLst>
                </p:cNvPr>
                <p:cNvSpPr txBox="1"/>
                <p:nvPr/>
              </p:nvSpPr>
              <p:spPr>
                <a:xfrm>
                  <a:off x="5039728" y="5822754"/>
                  <a:ext cx="404031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dk1"/>
                      </a:solidFill>
                    </a:rPr>
                    <a:t>Torfaen
61%</a:t>
                  </a:r>
                </a:p>
              </p:txBody>
            </p:sp>
            <p:sp>
              <p:nvSpPr>
                <p:cNvPr id="53" name="Etiquette - Caerphilly">
                  <a:extLst>
                    <a:ext uri="{FF2B5EF4-FFF2-40B4-BE49-F238E27FC236}">
                      <a16:creationId xmlns:a16="http://schemas.microsoft.com/office/drawing/2014/main" id="{C29EE992-1509-B46B-570D-C4F66A16F504}"/>
                    </a:ext>
                  </a:extLst>
                </p:cNvPr>
                <p:cNvSpPr txBox="1"/>
                <p:nvPr/>
              </p:nvSpPr>
              <p:spPr>
                <a:xfrm>
                  <a:off x="3893296" y="6046492"/>
                  <a:ext cx="391641" cy="21916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700" dirty="0">
                      <a:solidFill>
                        <a:schemeClr val="lt1"/>
                      </a:solidFill>
                    </a:rPr>
                    <a:t>Caerphilly
70%</a:t>
                  </a:r>
                </a:p>
              </p:txBody>
            </p:sp>
            <p:sp>
              <p:nvSpPr>
                <p:cNvPr id="54" name="Etiquette - ">
                  <a:extLst>
                    <a:ext uri="{FF2B5EF4-FFF2-40B4-BE49-F238E27FC236}">
                      <a16:creationId xmlns:a16="http://schemas.microsoft.com/office/drawing/2014/main" id="{98E25463-A785-C137-328D-FE4401B2A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835744" y="6171288"/>
                  <a:ext cx="156116" cy="24602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 type="none" w="lg" len="lg"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tIns="91440" bIns="9144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00" dirty="0"/>
                </a:p>
              </p:txBody>
            </p:sp>
            <p:sp>
              <p:nvSpPr>
                <p:cNvPr id="55" name="Etiquette - ">
                  <a:extLst>
                    <a:ext uri="{FF2B5EF4-FFF2-40B4-BE49-F238E27FC236}">
                      <a16:creationId xmlns:a16="http://schemas.microsoft.com/office/drawing/2014/main" id="{1D38B888-6994-53F2-AC71-53418914B1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43430" y="6527234"/>
                  <a:ext cx="144121" cy="7943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 type="none" w="lg" len="lg"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tIns="91440" bIns="9144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00" dirty="0"/>
                </a:p>
              </p:txBody>
            </p:sp>
            <p:sp>
              <p:nvSpPr>
                <p:cNvPr id="56" name="Etiquette - ">
                  <a:extLst>
                    <a:ext uri="{FF2B5EF4-FFF2-40B4-BE49-F238E27FC236}">
                      <a16:creationId xmlns:a16="http://schemas.microsoft.com/office/drawing/2014/main" id="{F4AAB37B-D5CE-2F52-DABA-9FD9AE3621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02536" y="6415887"/>
                  <a:ext cx="300151" cy="38059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 type="none" w="lg" len="lg"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tIns="91440" bIns="9144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00" dirty="0"/>
                </a:p>
              </p:txBody>
            </p:sp>
            <p:sp>
              <p:nvSpPr>
                <p:cNvPr id="57" name="Etiquette - ">
                  <a:extLst>
                    <a:ext uri="{FF2B5EF4-FFF2-40B4-BE49-F238E27FC236}">
                      <a16:creationId xmlns:a16="http://schemas.microsoft.com/office/drawing/2014/main" id="{2D8BB223-0D29-22A7-ADF0-4494D67C75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404224" y="5942300"/>
                  <a:ext cx="658506" cy="366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 type="none" w="lg" len="lg"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tIns="91440" bIns="9144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00" dirty="0"/>
                </a:p>
              </p:txBody>
            </p:sp>
            <p:sp>
              <p:nvSpPr>
                <p:cNvPr id="58" name="Etiquette - ">
                  <a:extLst>
                    <a:ext uri="{FF2B5EF4-FFF2-40B4-BE49-F238E27FC236}">
                      <a16:creationId xmlns:a16="http://schemas.microsoft.com/office/drawing/2014/main" id="{A02D3DBB-145D-2F04-48B8-F58E0A55BC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744369" y="5009592"/>
                  <a:ext cx="629175" cy="67816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 type="none" w="lg" len="lg"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tIns="91440" bIns="9144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00" dirty="0"/>
                </a:p>
              </p:txBody>
            </p:sp>
            <p:sp>
              <p:nvSpPr>
                <p:cNvPr id="59" name="Etiquette - ">
                  <a:extLst>
                    <a:ext uri="{FF2B5EF4-FFF2-40B4-BE49-F238E27FC236}">
                      <a16:creationId xmlns:a16="http://schemas.microsoft.com/office/drawing/2014/main" id="{4CDEE2C6-1D65-FCD2-3266-1E6C401DBE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74549" y="5322848"/>
                  <a:ext cx="774803" cy="33364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 type="none" w="lg" len="lg"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tIns="91440" bIns="9144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00" dirty="0"/>
                </a:p>
              </p:txBody>
            </p:sp>
          </p:grpSp>
          <p:grpSp>
            <p:nvGrpSpPr>
              <p:cNvPr id="7" name="GradientColorLegend">
                <a:extLst>
                  <a:ext uri="{FF2B5EF4-FFF2-40B4-BE49-F238E27FC236}">
                    <a16:creationId xmlns:a16="http://schemas.microsoft.com/office/drawing/2014/main" id="{2986FDD0-8853-3C85-5D60-72AA82FDC294}"/>
                  </a:ext>
                </a:extLst>
              </p:cNvPr>
              <p:cNvGrpSpPr/>
              <p:nvPr/>
            </p:nvGrpSpPr>
            <p:grpSpPr>
              <a:xfrm>
                <a:off x="-331302" y="2881023"/>
                <a:ext cx="203581" cy="1669569"/>
                <a:chOff x="-331302" y="2881023"/>
                <a:chExt cx="203581" cy="1669569"/>
              </a:xfrm>
            </p:grpSpPr>
            <p:sp>
              <p:nvSpPr>
                <p:cNvPr id="29" name="Etiquette - GradientColorLegend - DARK - Shape">
                  <a:extLst>
                    <a:ext uri="{FF2B5EF4-FFF2-40B4-BE49-F238E27FC236}">
                      <a16:creationId xmlns:a16="http://schemas.microsoft.com/office/drawing/2014/main" id="{DF88A08A-6662-53D8-B704-D10D1A5AF8B9}"/>
                    </a:ext>
                  </a:extLst>
                </p:cNvPr>
                <p:cNvSpPr/>
                <p:nvPr/>
              </p:nvSpPr>
              <p:spPr>
                <a:xfrm>
                  <a:off x="-289548" y="3027078"/>
                  <a:ext cx="120073" cy="13824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698ECF"/>
                    </a:gs>
                    <a:gs pos="100000">
                      <a:srgbClr val="D9E2F3"/>
                    </a:gs>
                  </a:gsLst>
                  <a:lin ang="54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Etiquette - GradientColorLegend - DARK - MaxValue">
                  <a:extLst>
                    <a:ext uri="{FF2B5EF4-FFF2-40B4-BE49-F238E27FC236}">
                      <a16:creationId xmlns:a16="http://schemas.microsoft.com/office/drawing/2014/main" id="{66A05E5C-6D30-E17B-9115-BCE10B8D5ECD}"/>
                    </a:ext>
                  </a:extLst>
                </p:cNvPr>
                <p:cNvSpPr txBox="1"/>
                <p:nvPr/>
              </p:nvSpPr>
              <p:spPr>
                <a:xfrm>
                  <a:off x="-331302" y="2881023"/>
                  <a:ext cx="203581" cy="1384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Max</a:t>
                  </a:r>
                </a:p>
              </p:txBody>
            </p:sp>
            <p:sp>
              <p:nvSpPr>
                <p:cNvPr id="31" name="Etiquette - GradientColorLegend - DARK - MinValue">
                  <a:extLst>
                    <a:ext uri="{FF2B5EF4-FFF2-40B4-BE49-F238E27FC236}">
                      <a16:creationId xmlns:a16="http://schemas.microsoft.com/office/drawing/2014/main" id="{B081088C-4ED2-441F-CCB6-41FEF7969C19}"/>
                    </a:ext>
                  </a:extLst>
                </p:cNvPr>
                <p:cNvSpPr txBox="1"/>
                <p:nvPr/>
              </p:nvSpPr>
              <p:spPr>
                <a:xfrm>
                  <a:off x="-323288" y="4412093"/>
                  <a:ext cx="187552" cy="1384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Min</a:t>
                  </a:r>
                </a:p>
              </p:txBody>
            </p:sp>
          </p:grpSp>
          <p:grpSp>
            <p:nvGrpSpPr>
              <p:cNvPr id="8" name="RangeColorLegend">
                <a:extLst>
                  <a:ext uri="{FF2B5EF4-FFF2-40B4-BE49-F238E27FC236}">
                    <a16:creationId xmlns:a16="http://schemas.microsoft.com/office/drawing/2014/main" id="{DEAE8E1E-6D75-3A60-D308-CD2889D5B900}"/>
                  </a:ext>
                </a:extLst>
              </p:cNvPr>
              <p:cNvGrpSpPr/>
              <p:nvPr/>
            </p:nvGrpSpPr>
            <p:grpSpPr>
              <a:xfrm>
                <a:off x="5846249" y="3459018"/>
                <a:ext cx="1270800" cy="1538880"/>
                <a:chOff x="5846249" y="3459018"/>
                <a:chExt cx="1270800" cy="1538880"/>
              </a:xfrm>
            </p:grpSpPr>
            <p:sp>
              <p:nvSpPr>
                <p:cNvPr id="9" name="Etiquette - RangeColorLegend - DARK - Color - 2" hidden="1">
                  <a:extLst>
                    <a:ext uri="{FF2B5EF4-FFF2-40B4-BE49-F238E27FC236}">
                      <a16:creationId xmlns:a16="http://schemas.microsoft.com/office/drawing/2014/main" id="{2AC3293D-2C01-5774-1EFB-384ECC37FB5B}"/>
                    </a:ext>
                  </a:extLst>
                </p:cNvPr>
                <p:cNvSpPr/>
                <p:nvPr/>
              </p:nvSpPr>
              <p:spPr>
                <a:xfrm>
                  <a:off x="5846249" y="3612906"/>
                  <a:ext cx="154800" cy="153888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" name="Etiquette - RangeColorLegend - DARK - Color - 1" hidden="1">
                  <a:extLst>
                    <a:ext uri="{FF2B5EF4-FFF2-40B4-BE49-F238E27FC236}">
                      <a16:creationId xmlns:a16="http://schemas.microsoft.com/office/drawing/2014/main" id="{68952741-3E4B-4440-8149-F340EB85A0F2}"/>
                    </a:ext>
                  </a:extLst>
                </p:cNvPr>
                <p:cNvSpPr/>
                <p:nvPr/>
              </p:nvSpPr>
              <p:spPr>
                <a:xfrm>
                  <a:off x="5846249" y="3459018"/>
                  <a:ext cx="154800" cy="15388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" name="Etiquette - RangeColorLegend - DARK - Number - 2" hidden="1">
                  <a:extLst>
                    <a:ext uri="{FF2B5EF4-FFF2-40B4-BE49-F238E27FC236}">
                      <a16:creationId xmlns:a16="http://schemas.microsoft.com/office/drawing/2014/main" id="{7E94BD74-BC66-587D-73B5-18FF1AC1D27E}"/>
                    </a:ext>
                  </a:extLst>
                </p:cNvPr>
                <p:cNvSpPr/>
                <p:nvPr/>
              </p:nvSpPr>
              <p:spPr>
                <a:xfrm>
                  <a:off x="6001049" y="3612906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[0.65;0.7[</a:t>
                  </a:r>
                </a:p>
              </p:txBody>
            </p:sp>
            <p:sp>
              <p:nvSpPr>
                <p:cNvPr id="12" name="Etiquette - RangeColorLegend - DARK - Number - 1" hidden="1">
                  <a:extLst>
                    <a:ext uri="{FF2B5EF4-FFF2-40B4-BE49-F238E27FC236}">
                      <a16:creationId xmlns:a16="http://schemas.microsoft.com/office/drawing/2014/main" id="{3F600A98-6693-E0C8-1D3D-EA61FF06161D}"/>
                    </a:ext>
                  </a:extLst>
                </p:cNvPr>
                <p:cNvSpPr/>
                <p:nvPr/>
              </p:nvSpPr>
              <p:spPr>
                <a:xfrm>
                  <a:off x="6001049" y="3459018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0.7+</a:t>
                  </a:r>
                </a:p>
              </p:txBody>
            </p:sp>
            <p:sp>
              <p:nvSpPr>
                <p:cNvPr id="13" name="Etiquette - RangeColorLegend - DARK - Color - 4" hidden="1">
                  <a:extLst>
                    <a:ext uri="{FF2B5EF4-FFF2-40B4-BE49-F238E27FC236}">
                      <a16:creationId xmlns:a16="http://schemas.microsoft.com/office/drawing/2014/main" id="{D2CB0270-8963-5C81-65A9-EF616692351E}"/>
                    </a:ext>
                  </a:extLst>
                </p:cNvPr>
                <p:cNvSpPr/>
                <p:nvPr/>
              </p:nvSpPr>
              <p:spPr>
                <a:xfrm>
                  <a:off x="5846249" y="3920682"/>
                  <a:ext cx="154800" cy="153888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" name="Etiquette - RangeColorLegend - DARK - Color - 3" hidden="1">
                  <a:extLst>
                    <a:ext uri="{FF2B5EF4-FFF2-40B4-BE49-F238E27FC236}">
                      <a16:creationId xmlns:a16="http://schemas.microsoft.com/office/drawing/2014/main" id="{B6715270-20B1-17B8-215E-69DA69E5E1AF}"/>
                    </a:ext>
                  </a:extLst>
                </p:cNvPr>
                <p:cNvSpPr/>
                <p:nvPr/>
              </p:nvSpPr>
              <p:spPr>
                <a:xfrm>
                  <a:off x="5846249" y="3766794"/>
                  <a:ext cx="154800" cy="153888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5" name="Etiquette - RangeColorLegend - DARK - Number - 4" hidden="1">
                  <a:extLst>
                    <a:ext uri="{FF2B5EF4-FFF2-40B4-BE49-F238E27FC236}">
                      <a16:creationId xmlns:a16="http://schemas.microsoft.com/office/drawing/2014/main" id="{E5D5819C-158D-8669-816E-4A02C5D878DF}"/>
                    </a:ext>
                  </a:extLst>
                </p:cNvPr>
                <p:cNvSpPr/>
                <p:nvPr/>
              </p:nvSpPr>
              <p:spPr>
                <a:xfrm>
                  <a:off x="6001049" y="3920682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[0.55;0.6[</a:t>
                  </a:r>
                </a:p>
              </p:txBody>
            </p:sp>
            <p:sp>
              <p:nvSpPr>
                <p:cNvPr id="16" name="Etiquette - RangeColorLegend - DARK - Number - 3" hidden="1">
                  <a:extLst>
                    <a:ext uri="{FF2B5EF4-FFF2-40B4-BE49-F238E27FC236}">
                      <a16:creationId xmlns:a16="http://schemas.microsoft.com/office/drawing/2014/main" id="{247E111F-3F0C-ADE6-0CA0-DBE23150CFFA}"/>
                    </a:ext>
                  </a:extLst>
                </p:cNvPr>
                <p:cNvSpPr/>
                <p:nvPr/>
              </p:nvSpPr>
              <p:spPr>
                <a:xfrm>
                  <a:off x="6001049" y="3766794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[0.6;0.65[</a:t>
                  </a:r>
                </a:p>
              </p:txBody>
            </p:sp>
            <p:sp>
              <p:nvSpPr>
                <p:cNvPr id="17" name="Etiquette - RangeColorLegend - DARK - Color - 5" hidden="1">
                  <a:extLst>
                    <a:ext uri="{FF2B5EF4-FFF2-40B4-BE49-F238E27FC236}">
                      <a16:creationId xmlns:a16="http://schemas.microsoft.com/office/drawing/2014/main" id="{FA0365A3-B136-6AE0-F954-28C9615845E0}"/>
                    </a:ext>
                  </a:extLst>
                </p:cNvPr>
                <p:cNvSpPr/>
                <p:nvPr/>
              </p:nvSpPr>
              <p:spPr>
                <a:xfrm>
                  <a:off x="5846249" y="4074570"/>
                  <a:ext cx="154800" cy="153888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8" name="Etiquette - RangeColorLegend - DARK - Number - 5" hidden="1">
                  <a:extLst>
                    <a:ext uri="{FF2B5EF4-FFF2-40B4-BE49-F238E27FC236}">
                      <a16:creationId xmlns:a16="http://schemas.microsoft.com/office/drawing/2014/main" id="{4ED0D30F-6948-A486-4DBA-88BA5F2CD290}"/>
                    </a:ext>
                  </a:extLst>
                </p:cNvPr>
                <p:cNvSpPr/>
                <p:nvPr/>
              </p:nvSpPr>
              <p:spPr>
                <a:xfrm>
                  <a:off x="6001049" y="4074570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[0.5;0.55[</a:t>
                  </a:r>
                </a:p>
              </p:txBody>
            </p:sp>
            <p:sp>
              <p:nvSpPr>
                <p:cNvPr id="19" name="Etiquette - RangeColorLegend - DARK - Color - 6" hidden="1">
                  <a:extLst>
                    <a:ext uri="{FF2B5EF4-FFF2-40B4-BE49-F238E27FC236}">
                      <a16:creationId xmlns:a16="http://schemas.microsoft.com/office/drawing/2014/main" id="{4FDE5D57-EAB7-D988-BEF3-E1428191DBC8}"/>
                    </a:ext>
                  </a:extLst>
                </p:cNvPr>
                <p:cNvSpPr/>
                <p:nvPr/>
              </p:nvSpPr>
              <p:spPr>
                <a:xfrm>
                  <a:off x="5846249" y="4228458"/>
                  <a:ext cx="154800" cy="153888"/>
                </a:xfrm>
                <a:prstGeom prst="rect">
                  <a:avLst/>
                </a:prstGeom>
                <a:solidFill>
                  <a:srgbClr val="86A4D8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0" name="Etiquette - RangeColorLegend - DARK - Number - 6" hidden="1">
                  <a:extLst>
                    <a:ext uri="{FF2B5EF4-FFF2-40B4-BE49-F238E27FC236}">
                      <a16:creationId xmlns:a16="http://schemas.microsoft.com/office/drawing/2014/main" id="{9CEF26F6-6B7F-DD6C-E1C0-3EAFBCDCA572}"/>
                    </a:ext>
                  </a:extLst>
                </p:cNvPr>
                <p:cNvSpPr/>
                <p:nvPr/>
              </p:nvSpPr>
              <p:spPr>
                <a:xfrm>
                  <a:off x="6001049" y="4228458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[0.49;0.5[</a:t>
                  </a:r>
                </a:p>
              </p:txBody>
            </p:sp>
            <p:sp>
              <p:nvSpPr>
                <p:cNvPr id="21" name="Etiquette - RangeColorLegend - DARK - Color - 7" hidden="1">
                  <a:extLst>
                    <a:ext uri="{FF2B5EF4-FFF2-40B4-BE49-F238E27FC236}">
                      <a16:creationId xmlns:a16="http://schemas.microsoft.com/office/drawing/2014/main" id="{9C0C81D0-4CF4-6B7C-AE5F-98C3275E416C}"/>
                    </a:ext>
                  </a:extLst>
                </p:cNvPr>
                <p:cNvSpPr/>
                <p:nvPr/>
              </p:nvSpPr>
              <p:spPr>
                <a:xfrm>
                  <a:off x="5846249" y="4382346"/>
                  <a:ext cx="154800" cy="153888"/>
                </a:xfrm>
                <a:prstGeom prst="rect">
                  <a:avLst/>
                </a:prstGeom>
                <a:solidFill>
                  <a:srgbClr val="F3AB7A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2" name="Etiquette - RangeColorLegend - DARK - Number - 7" hidden="1">
                  <a:extLst>
                    <a:ext uri="{FF2B5EF4-FFF2-40B4-BE49-F238E27FC236}">
                      <a16:creationId xmlns:a16="http://schemas.microsoft.com/office/drawing/2014/main" id="{A14367B9-B840-3CDE-2D99-CDAA4D63D526}"/>
                    </a:ext>
                  </a:extLst>
                </p:cNvPr>
                <p:cNvSpPr/>
                <p:nvPr/>
              </p:nvSpPr>
              <p:spPr>
                <a:xfrm>
                  <a:off x="6001049" y="4382346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[0.49;0.49[</a:t>
                  </a:r>
                </a:p>
              </p:txBody>
            </p:sp>
            <p:sp>
              <p:nvSpPr>
                <p:cNvPr id="23" name="Etiquette - RangeColorLegend - DARK - Color - 8" hidden="1">
                  <a:extLst>
                    <a:ext uri="{FF2B5EF4-FFF2-40B4-BE49-F238E27FC236}">
                      <a16:creationId xmlns:a16="http://schemas.microsoft.com/office/drawing/2014/main" id="{7FEF71B2-7537-8A96-72B3-EC50B29B4832}"/>
                    </a:ext>
                  </a:extLst>
                </p:cNvPr>
                <p:cNvSpPr/>
                <p:nvPr/>
              </p:nvSpPr>
              <p:spPr>
                <a:xfrm>
                  <a:off x="5846249" y="4536234"/>
                  <a:ext cx="154800" cy="1538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4" name="Etiquette - RangeColorLegend - DARK - Number - 8" hidden="1">
                  <a:extLst>
                    <a:ext uri="{FF2B5EF4-FFF2-40B4-BE49-F238E27FC236}">
                      <a16:creationId xmlns:a16="http://schemas.microsoft.com/office/drawing/2014/main" id="{29EE2C41-EEFE-29DE-F341-6553789BA615}"/>
                    </a:ext>
                  </a:extLst>
                </p:cNvPr>
                <p:cNvSpPr/>
                <p:nvPr/>
              </p:nvSpPr>
              <p:spPr>
                <a:xfrm>
                  <a:off x="6001049" y="4536234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&lt; 0.49</a:t>
                  </a:r>
                </a:p>
              </p:txBody>
            </p:sp>
            <p:sp>
              <p:nvSpPr>
                <p:cNvPr id="25" name="Etiquette - RangeColorLegend - DARK - Color - 9" hidden="1">
                  <a:extLst>
                    <a:ext uri="{FF2B5EF4-FFF2-40B4-BE49-F238E27FC236}">
                      <a16:creationId xmlns:a16="http://schemas.microsoft.com/office/drawing/2014/main" id="{8988C9A9-8921-9BA5-E572-5CD6ACF4707D}"/>
                    </a:ext>
                  </a:extLst>
                </p:cNvPr>
                <p:cNvSpPr/>
                <p:nvPr/>
              </p:nvSpPr>
              <p:spPr>
                <a:xfrm>
                  <a:off x="5846249" y="4690122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" name="Etiquette - RangeColorLegend - DARK - Number - 9" hidden="1">
                  <a:extLst>
                    <a:ext uri="{FF2B5EF4-FFF2-40B4-BE49-F238E27FC236}">
                      <a16:creationId xmlns:a16="http://schemas.microsoft.com/office/drawing/2014/main" id="{8376CB96-D01B-65B9-5450-FE3F8F8B8182}"/>
                    </a:ext>
                  </a:extLst>
                </p:cNvPr>
                <p:cNvSpPr/>
                <p:nvPr/>
              </p:nvSpPr>
              <p:spPr>
                <a:xfrm>
                  <a:off x="6001049" y="4690122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400+</a:t>
                  </a:r>
                </a:p>
              </p:txBody>
            </p:sp>
            <p:sp>
              <p:nvSpPr>
                <p:cNvPr id="27" name="Etiquette - RangeColorLegend - DARK - Color - 10" hidden="1">
                  <a:extLst>
                    <a:ext uri="{FF2B5EF4-FFF2-40B4-BE49-F238E27FC236}">
                      <a16:creationId xmlns:a16="http://schemas.microsoft.com/office/drawing/2014/main" id="{853687EC-8E8A-9FB1-812C-B64B133F8A53}"/>
                    </a:ext>
                  </a:extLst>
                </p:cNvPr>
                <p:cNvSpPr/>
                <p:nvPr/>
              </p:nvSpPr>
              <p:spPr>
                <a:xfrm>
                  <a:off x="5846249" y="4844010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ysClr val="windowText" lastClr="000000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8" name="Etiquette - RangeColorLegend - DARK - Number - 10" hidden="1">
                  <a:extLst>
                    <a:ext uri="{FF2B5EF4-FFF2-40B4-BE49-F238E27FC236}">
                      <a16:creationId xmlns:a16="http://schemas.microsoft.com/office/drawing/2014/main" id="{53997FEF-EF7C-4C0D-18B6-05443F3208AD}"/>
                    </a:ext>
                  </a:extLst>
                </p:cNvPr>
                <p:cNvSpPr/>
                <p:nvPr/>
              </p:nvSpPr>
              <p:spPr>
                <a:xfrm>
                  <a:off x="6001049" y="4844010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400+</a:t>
                  </a:r>
                </a:p>
              </p:txBody>
            </p:sp>
          </p:grpSp>
        </p:grpSp>
        <p:sp>
          <p:nvSpPr>
            <p:cNvPr id="4" name="POWER_USER_DATA_MAP_TITLE">
              <a:extLst>
                <a:ext uri="{FF2B5EF4-FFF2-40B4-BE49-F238E27FC236}">
                  <a16:creationId xmlns:a16="http://schemas.microsoft.com/office/drawing/2014/main" id="{72BDB3E8-019F-006D-B603-07DD0CADB11D}"/>
                </a:ext>
              </a:extLst>
            </p:cNvPr>
            <p:cNvSpPr/>
            <p:nvPr/>
          </p:nvSpPr>
          <p:spPr>
            <a:xfrm>
              <a:off x="0" y="-235881"/>
              <a:ext cx="7117049" cy="6350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113760f-107b-463f-bb61-5816ad078c3a}">
                <a14:hiddenFill xmlns:lc="http://schemas.openxmlformats.org/drawingml/2006/lockedCanvas" xmlns:xdr="http://schemas.openxmlformats.org/drawingml/2006/spreadsheetDrawing" xmlns:a14="http://schemas.microsoft.com/office/drawing/2010/main" xmlns:a16="http://schemas.microsoft.com/office/drawing/2014/main" xmlns="">
                  <a:solidFill>
                    <a:schemeClr val="accent1"/>
                  </a:solidFill>
                </a14:hiddenFill>
              </a:ext>
              <a:ext uri="{e7fe881b-69b4-4efc-b71b-2785a480a7fc}">
                <a14:hiddenLine xmlns:lc="http://schemas.openxmlformats.org/drawingml/2006/lockedCanvas" xmlns:xdr="http://schemas.openxmlformats.org/drawingml/2006/spreadsheetDrawing" xmlns:a14="http://schemas.microsoft.com/office/drawing/2010/main" xmlns:a16="http://schemas.microsoft.com/office/drawing/2014/main" xmlns="" w="1270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sz="1500" b="1" dirty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0" name="Table 89">
            <a:extLst>
              <a:ext uri="{FF2B5EF4-FFF2-40B4-BE49-F238E27FC236}">
                <a16:creationId xmlns:a16="http://schemas.microsoft.com/office/drawing/2014/main" id="{BAEFBB98-FEEA-54B3-A83E-8E59016F66DA}"/>
              </a:ext>
            </a:extLst>
          </p:cNvPr>
          <p:cNvGraphicFramePr>
            <a:graphicFrameLocks noGrp="1"/>
          </p:cNvGraphicFramePr>
          <p:nvPr/>
        </p:nvGraphicFramePr>
        <p:xfrm>
          <a:off x="7082261" y="741811"/>
          <a:ext cx="453708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542">
                  <a:extLst>
                    <a:ext uri="{9D8B030D-6E8A-4147-A177-3AD203B41FA5}">
                      <a16:colId xmlns:a16="http://schemas.microsoft.com/office/drawing/2014/main" val="2913309417"/>
                    </a:ext>
                  </a:extLst>
                </a:gridCol>
                <a:gridCol w="2268542">
                  <a:extLst>
                    <a:ext uri="{9D8B030D-6E8A-4147-A177-3AD203B41FA5}">
                      <a16:colId xmlns:a16="http://schemas.microsoft.com/office/drawing/2014/main" val="42486297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Highest Eligible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Lowest Eligible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770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>
                          <a:effectLst/>
                        </a:rPr>
                        <a:t>Neath Port Talbot 73%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>
                          <a:effectLst/>
                        </a:rPr>
                        <a:t>Powys 49%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229494"/>
                  </a:ext>
                </a:extLst>
              </a:tr>
            </a:tbl>
          </a:graphicData>
        </a:graphic>
      </p:graphicFrame>
      <p:graphicFrame>
        <p:nvGraphicFramePr>
          <p:cNvPr id="91" name="Table 90">
            <a:extLst>
              <a:ext uri="{FF2B5EF4-FFF2-40B4-BE49-F238E27FC236}">
                <a16:creationId xmlns:a16="http://schemas.microsoft.com/office/drawing/2014/main" id="{FBC0B8CE-FDDD-C315-096F-A277873D9A9C}"/>
              </a:ext>
            </a:extLst>
          </p:cNvPr>
          <p:cNvGraphicFramePr>
            <a:graphicFrameLocks noGrp="1"/>
          </p:cNvGraphicFramePr>
          <p:nvPr/>
        </p:nvGraphicFramePr>
        <p:xfrm>
          <a:off x="7076301" y="2068076"/>
          <a:ext cx="453708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542">
                  <a:extLst>
                    <a:ext uri="{9D8B030D-6E8A-4147-A177-3AD203B41FA5}">
                      <a16:colId xmlns:a16="http://schemas.microsoft.com/office/drawing/2014/main" val="3629648450"/>
                    </a:ext>
                  </a:extLst>
                </a:gridCol>
                <a:gridCol w="2268542">
                  <a:extLst>
                    <a:ext uri="{9D8B030D-6E8A-4147-A177-3AD203B41FA5}">
                      <a16:colId xmlns:a16="http://schemas.microsoft.com/office/drawing/2014/main" val="1160955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Highest in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Lowest In Payment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416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u="none" strike="noStrike" dirty="0">
                          <a:effectLst/>
                        </a:rPr>
                        <a:t>Neath Port Talbot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>
                          <a:effectLst/>
                        </a:rPr>
                        <a:t>Powys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8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37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78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DE666D-2443-8533-4C56-C0EC24FC9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332656"/>
            <a:ext cx="7425572" cy="546248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FFB25D-A675-7DC4-F854-A4495B7896A5}"/>
              </a:ext>
            </a:extLst>
          </p:cNvPr>
          <p:cNvGraphicFramePr>
            <a:graphicFrameLocks noGrp="1"/>
          </p:cNvGraphicFramePr>
          <p:nvPr/>
        </p:nvGraphicFramePr>
        <p:xfrm>
          <a:off x="7320136" y="620688"/>
          <a:ext cx="464006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0032">
                  <a:extLst>
                    <a:ext uri="{9D8B030D-6E8A-4147-A177-3AD203B41FA5}">
                      <a16:colId xmlns:a16="http://schemas.microsoft.com/office/drawing/2014/main" val="3629648450"/>
                    </a:ext>
                  </a:extLst>
                </a:gridCol>
                <a:gridCol w="2320032">
                  <a:extLst>
                    <a:ext uri="{9D8B030D-6E8A-4147-A177-3AD203B41FA5}">
                      <a16:colId xmlns:a16="http://schemas.microsoft.com/office/drawing/2014/main" val="1160955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Highest Eligible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Lowest Eligible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416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Tower Hamlets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City of 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8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37729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FEDA60E-86D9-B47C-E09A-FACF6965B959}"/>
              </a:ext>
            </a:extLst>
          </p:cNvPr>
          <p:cNvGraphicFramePr>
            <a:graphicFrameLocks noGrp="1"/>
          </p:cNvGraphicFramePr>
          <p:nvPr/>
        </p:nvGraphicFramePr>
        <p:xfrm>
          <a:off x="7320136" y="4486106"/>
          <a:ext cx="464006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0032">
                  <a:extLst>
                    <a:ext uri="{9D8B030D-6E8A-4147-A177-3AD203B41FA5}">
                      <a16:colId xmlns:a16="http://schemas.microsoft.com/office/drawing/2014/main" val="3629648450"/>
                    </a:ext>
                  </a:extLst>
                </a:gridCol>
                <a:gridCol w="2320032">
                  <a:extLst>
                    <a:ext uri="{9D8B030D-6E8A-4147-A177-3AD203B41FA5}">
                      <a16:colId xmlns:a16="http://schemas.microsoft.com/office/drawing/2014/main" val="1160955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Highest in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Lowest In Payment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416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Tower Hamlets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City of 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8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37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24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D29C6-36A1-D3D7-EA8E-2574286CC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hlinkClick r:id="rId2" tooltip="Read Full Post"/>
              </a:rPr>
              <a:t>Changes to notional pension income hitting younger pensioners.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C8788-7CC9-0019-3A59-6552E4E38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GB" dirty="0"/>
              <a:t>An unannounced change in the GAD tables in September</a:t>
            </a:r>
          </a:p>
          <a:p>
            <a:pPr fontAlgn="base"/>
            <a:r>
              <a:rPr lang="en-GB" dirty="0"/>
              <a:t>For most of those between 66 and 72 there have been substantial increases in the amount of notional income assessed, between a 4.5% increase and 0.92%.</a:t>
            </a:r>
          </a:p>
          <a:p>
            <a:pPr fontAlgn="base"/>
            <a:r>
              <a:rPr lang="en-GB" dirty="0"/>
              <a:t>For those 78 or over there is a reduction in the amount of notional income assessed between about 3% and 5%.</a:t>
            </a:r>
          </a:p>
          <a:p>
            <a:pPr fontAlgn="base"/>
            <a:r>
              <a:rPr lang="en-GB" dirty="0"/>
              <a:t>For those between 73 and 78 there is a mix of increases and reductions, depending upon age and the 15-year gilt rate applied.  This ranges from an increase of 1.69% and a decrease of 3.81%.</a:t>
            </a:r>
          </a:p>
          <a:p>
            <a:pPr fontAlgn="base"/>
            <a:r>
              <a:rPr lang="en-GB" dirty="0"/>
              <a:t>At age 75, for example, a gilt rate of 2.25% will increase the notional income by 1.28%, a gilt rate of between 3% and 5.75% has no effect but a gilt rate of 6% means a decrease of 0.93%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69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1AC7D-65C6-42D9-D3B1-476ABAA4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75 year old with £30,000 pension pot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F7D3F-5B65-C571-8D3B-DDE8717B3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notional income will vary by between an increase of £30 a month and a decrease of  £1.81.</a:t>
            </a:r>
          </a:p>
          <a:p>
            <a:r>
              <a:rPr lang="en-GB" dirty="0"/>
              <a:t>The benefit will reduce by £30 a month or increase by £1.81.</a:t>
            </a:r>
          </a:p>
          <a:p>
            <a:r>
              <a:rPr lang="en-GB" dirty="0"/>
              <a:t>Depending upon what the Gilt market is doing that day.</a:t>
            </a:r>
          </a:p>
          <a:p>
            <a:r>
              <a:rPr lang="en-GB" dirty="0"/>
              <a:t>If it’s revalued.</a:t>
            </a:r>
          </a:p>
        </p:txBody>
      </p:sp>
    </p:spTree>
    <p:extLst>
      <p:ext uri="{BB962C8B-B14F-4D97-AF65-F5344CB8AC3E}">
        <p14:creationId xmlns:p14="http://schemas.microsoft.com/office/powerpoint/2010/main" val="197674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7C9F3-ED71-B71C-AECB-784D07F5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Who actually gains from minimum wage increases?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FD9D-E223-1D87-AA21-D380FCF07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See </a:t>
            </a:r>
            <a:r>
              <a:rPr lang="en-GB" dirty="0">
                <a:hlinkClick r:id="rId3"/>
              </a:rPr>
              <a:t>Who actually gains from minimum wage increases? Some pre-budget comments – Benefits in the Future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984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9AF02-D82C-B7F1-4998-564352856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Minimum wage &amp; increases - 1</a:t>
            </a:r>
            <a:endParaRPr lang="en-GB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67818169-50F1-47B6-DBBF-BF412DC69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838" y="16922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2F2F2F"/>
                </a:solidFill>
                <a:effectLst/>
                <a:latin typeface="Lato" panose="020F050202020403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B40F6E2-CD8F-BAE1-D58D-D2D13F02E105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920875"/>
          <a:ext cx="5695950" cy="3708400"/>
        </p:xfrm>
        <a:graphic>
          <a:graphicData uri="http://schemas.openxmlformats.org/drawingml/2006/table">
            <a:tbl>
              <a:tblPr/>
              <a:tblGrid>
                <a:gridCol w="2545676">
                  <a:extLst>
                    <a:ext uri="{9D8B030D-6E8A-4147-A177-3AD203B41FA5}">
                      <a16:colId xmlns:a16="http://schemas.microsoft.com/office/drawing/2014/main" val="3837084621"/>
                    </a:ext>
                  </a:extLst>
                </a:gridCol>
                <a:gridCol w="1575137">
                  <a:extLst>
                    <a:ext uri="{9D8B030D-6E8A-4147-A177-3AD203B41FA5}">
                      <a16:colId xmlns:a16="http://schemas.microsoft.com/office/drawing/2014/main" val="1196188120"/>
                    </a:ext>
                  </a:extLst>
                </a:gridCol>
                <a:gridCol w="1575137">
                  <a:extLst>
                    <a:ext uri="{9D8B030D-6E8A-4147-A177-3AD203B41FA5}">
                      <a16:colId xmlns:a16="http://schemas.microsoft.com/office/drawing/2014/main" val="4760222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endParaRPr lang="en-GB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2025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2026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993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35 hours gross @NLW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£427.35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£444.50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4922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Taxable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£186.11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£203.26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116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NI’able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£186.11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£203.26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9403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Tax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£37.22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£40.65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405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NI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£14.89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£16.26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192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Net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£375.24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£387.59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15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2026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2026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1320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b="1">
                          <a:effectLst/>
                        </a:rPr>
                        <a:t>Gross increase</a:t>
                      </a:r>
                      <a:endParaRPr lang="en-GB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£26.95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£17.15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72069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Net earnings increase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>
                          <a:effectLst/>
                        </a:rPr>
                        <a:t>£22.59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250"/>
                        </a:lnSpc>
                        <a:buNone/>
                      </a:pPr>
                      <a:r>
                        <a:rPr lang="en-GB" dirty="0">
                          <a:effectLst/>
                        </a:rPr>
                        <a:t>£12.35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7479150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39FC17B8-9B32-75EF-60E6-42A5F67A0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21478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0133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19e169fec525f12726c6cd093a44d1388f49f"/>
  <p:tag name="ISPRING_ULTRA_SCORM_SLIDE_COUNT" val="1"/>
  <p:tag name="ISPRING_PRESENTATION_TITLE" val="UC Calc"/>
</p:tagLst>
</file>

<file path=ppt/theme/theme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94691</TotalTime>
  <Words>1302</Words>
  <Application>Microsoft Office PowerPoint</Application>
  <PresentationFormat>Widescreen</PresentationFormat>
  <Paragraphs>333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Georgia</vt:lpstr>
      <vt:lpstr>Lato</vt:lpstr>
      <vt:lpstr>11_Office Theme</vt:lpstr>
      <vt:lpstr>Dabbling into Researc Three examples.</vt:lpstr>
      <vt:lpstr>Differences in Pension Credit take-up - DWP</vt:lpstr>
      <vt:lpstr>A little more detail in the press release</vt:lpstr>
      <vt:lpstr>PowerPoint Presentation</vt:lpstr>
      <vt:lpstr>PowerPoint Presentation</vt:lpstr>
      <vt:lpstr>Changes to notional pension income hitting younger pensioners.</vt:lpstr>
      <vt:lpstr>75 year old with £30,000 pension pot</vt:lpstr>
      <vt:lpstr>Who actually gains from minimum wage increases?</vt:lpstr>
      <vt:lpstr>Minimum wage &amp; increases - 1</vt:lpstr>
      <vt:lpstr>Minimum wage increases - 2</vt:lpstr>
      <vt:lpstr>Minimum wage increases - 3</vt:lpstr>
      <vt:lpstr>London Living Wage</vt:lpstr>
      <vt:lpstr>Noticing these things – Who’s doing it?</vt:lpstr>
      <vt:lpstr>Is there a way of systemising these?</vt:lpstr>
      <vt:lpstr>It’s not just curiosity</vt:lpstr>
      <vt:lpstr>Campaigning</vt:lpstr>
    </vt:vector>
  </TitlesOfParts>
  <Company>Ferret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Pensions</dc:title>
  <dc:creator>G Morgan</dc:creator>
  <dc:description>Pensions, Tax and Benefits</dc:description>
  <cp:lastModifiedBy>Gareth Morgan</cp:lastModifiedBy>
  <cp:revision>1271</cp:revision>
  <cp:lastPrinted>2015-06-09T18:25:26Z</cp:lastPrinted>
  <dcterms:created xsi:type="dcterms:W3CDTF">2006-09-19T09:26:18Z</dcterms:created>
  <dcterms:modified xsi:type="dcterms:W3CDTF">2025-11-21T11:16:12Z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Herefordshire Visioning April 12 45min</vt:lpwstr>
  </property>
  <property fmtid="{D5CDD505-2E9C-101B-9397-08002B2CF9AE}" pid="3" name="SlideDescription">
    <vt:lpwstr>Universal Credit</vt:lpwstr>
  </property>
</Properties>
</file>