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58" r:id="rId7"/>
    <p:sldId id="261" r:id="rId8"/>
    <p:sldId id="259" r:id="rId9"/>
    <p:sldId id="260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87D3B4-B6F4-4E4E-AB84-2A38E4224747}" v="4" dt="2023-11-21T16:13:02.4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39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03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58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7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43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74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13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43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30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33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47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25DFC-3F0B-4C1B-81CD-52DF13170779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33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DEA38-CACF-4356-A7D2-6A8F79131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456" y="2518117"/>
            <a:ext cx="11603736" cy="865164"/>
          </a:xfrm>
        </p:spPr>
        <p:txBody>
          <a:bodyPr>
            <a:normAutofit fontScale="90000"/>
          </a:bodyPr>
          <a:lstStyle/>
          <a:p>
            <a:pPr marL="288290">
              <a:lnSpc>
                <a:spcPct val="106000"/>
              </a:lnSpc>
              <a:spcAft>
                <a:spcPts val="800"/>
              </a:spcAft>
            </a:pPr>
            <a:r>
              <a:rPr lang="en-GB" sz="4000" b="1" u="sng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Standing Committee on Advice Research and Evaluation</a:t>
            </a:r>
            <a:endParaRPr lang="en-GB" sz="4000" u="sng" dirty="0">
              <a:solidFill>
                <a:srgbClr val="5B7EB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5D7AD8-70B3-40B6-8601-A6427E36C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67512" y="3776473"/>
            <a:ext cx="12859512" cy="2779774"/>
          </a:xfrm>
        </p:spPr>
        <p:txBody>
          <a:bodyPr>
            <a:normAutofit/>
          </a:bodyPr>
          <a:lstStyle/>
          <a:p>
            <a:pPr marL="288290">
              <a:lnSpc>
                <a:spcPct val="106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sz="3200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</a:t>
            </a:r>
            <a:r>
              <a:rPr lang="en-GB" sz="3200" baseline="30000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3200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November 2023 start time 10 am</a:t>
            </a:r>
          </a:p>
          <a:p>
            <a:pPr marL="288290">
              <a:lnSpc>
                <a:spcPct val="106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sz="3600" b="1" i="1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Research, Old Problems</a:t>
            </a:r>
          </a:p>
          <a:p>
            <a:pPr marL="288290">
              <a:lnSpc>
                <a:spcPct val="106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sz="3200" b="1" i="1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Ruth Hayes, Chair ASA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C79E8-86DD-4B0A-8846-55373422AD2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604" y="523827"/>
            <a:ext cx="2638791" cy="179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4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1833"/>
            <a:ext cx="9144000" cy="795527"/>
          </a:xfrm>
        </p:spPr>
        <p:txBody>
          <a:bodyPr>
            <a:normAutofit fontScale="90000"/>
          </a:bodyPr>
          <a:lstStyle/>
          <a:p>
            <a:r>
              <a:rPr lang="en-GB" b="1" u="sng" dirty="0"/>
              <a:t>What is SCARE?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1" y="1938528"/>
            <a:ext cx="11020905" cy="4142232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/>
              <a:t>Annual meeting for those who commission, undertake and utilise research in the field of social welfare advice.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/>
              <a:t>For: Advice-friendly researchers and research-engaged advice practitioners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/>
              <a:t>Aim: to do more and better, to learn more and to have greater impact</a:t>
            </a:r>
          </a:p>
        </p:txBody>
      </p:sp>
    </p:spTree>
    <p:extLst>
      <p:ext uri="{BB962C8B-B14F-4D97-AF65-F5344CB8AC3E}">
        <p14:creationId xmlns:p14="http://schemas.microsoft.com/office/powerpoint/2010/main" val="1958460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Themes for the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46104"/>
          </a:xfrm>
        </p:spPr>
        <p:txBody>
          <a:bodyPr>
            <a:normAutofit/>
          </a:bodyPr>
          <a:lstStyle/>
          <a:p>
            <a:r>
              <a:rPr lang="en-GB" dirty="0"/>
              <a:t>Looking at the current areas of major research activity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Round up of other developments and useful research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Discussion on the methodologies and quality of research in the sector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Opportunities to discuss and breaks</a:t>
            </a:r>
          </a:p>
        </p:txBody>
      </p:sp>
    </p:spTree>
    <p:extLst>
      <p:ext uri="{BB962C8B-B14F-4D97-AF65-F5344CB8AC3E}">
        <p14:creationId xmlns:p14="http://schemas.microsoft.com/office/powerpoint/2010/main" val="4117623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72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Assessing the impact of the 2012 LASPO on access to social welfare advice.</a:t>
            </a:r>
            <a:r>
              <a:rPr lang="en-GB" sz="72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7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Juliet-Nil </a:t>
            </a:r>
            <a:r>
              <a:rPr lang="en-GB" sz="7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Uraz</a:t>
            </a:r>
            <a:endParaRPr lang="en-GB" sz="7200" b="1" i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72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years of PIP: a decade long mistake? </a:t>
            </a:r>
            <a:r>
              <a:rPr lang="en-GB" sz="7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Abby King</a:t>
            </a:r>
            <a:endParaRPr lang="en-GB" sz="7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7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with and about local communities: </a:t>
            </a:r>
            <a:r>
              <a:rPr lang="en-GB" sz="7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Tara Mulqueen,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7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Early thoughts from Social Welfare Legal Advice and Stronger Communities: </a:t>
            </a:r>
            <a:r>
              <a:rPr lang="en-GB" sz="7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Sarah Nason</a:t>
            </a:r>
            <a:endParaRPr lang="en-GB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7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 on Consumer Research</a:t>
            </a:r>
            <a:r>
              <a:rPr lang="en-GB" sz="72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7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 May</a:t>
            </a:r>
            <a:endParaRPr lang="en-GB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7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Mapping advice need and provision across the UK</a:t>
            </a:r>
            <a:r>
              <a:rPr lang="en-GB" sz="72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7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 Wilding, </a:t>
            </a:r>
            <a:endParaRPr lang="en-GB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7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Problems with measuring the outcomes of advice from different stakeholders </a:t>
            </a:r>
            <a:r>
              <a:rPr lang="en-GB" sz="7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Lindsey Poole and Paul Neave </a:t>
            </a:r>
            <a:endParaRPr lang="en-GB" sz="72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7200" u="sng" dirty="0">
                <a:solidFill>
                  <a:srgbClr val="2424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Reflections on measuring outcome in an advice context and use of </a:t>
            </a:r>
            <a:r>
              <a:rPr lang="en-GB" sz="7200" u="sng" dirty="0" err="1">
                <a:solidFill>
                  <a:srgbClr val="2424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OutNav</a:t>
            </a:r>
            <a:r>
              <a:rPr lang="en-GB" sz="72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7200" b="1" i="1" dirty="0">
                <a:solidFill>
                  <a:srgbClr val="2424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Ailsa Cook, Matter of Focus</a:t>
            </a:r>
            <a:endParaRPr lang="en-GB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99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What the ASA is currently doing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Understanding Communities, Co-Investigators for Hackney case study</a:t>
            </a:r>
          </a:p>
          <a:p>
            <a:r>
              <a:rPr lang="en-GB" dirty="0"/>
              <a:t>Learning and Support for the Advice Workforce Development Fund (London)</a:t>
            </a:r>
          </a:p>
          <a:p>
            <a:r>
              <a:rPr lang="en-GB" dirty="0"/>
              <a:t>Sit on research advisory groups, including for the MoJ </a:t>
            </a:r>
          </a:p>
          <a:p>
            <a:r>
              <a:rPr lang="en-GB" dirty="0"/>
              <a:t>Campaign for better research- see the final session today!</a:t>
            </a:r>
          </a:p>
          <a:p>
            <a:r>
              <a:rPr lang="en-GB" dirty="0"/>
              <a:t>Work with research funders to promote research in the sector</a:t>
            </a:r>
          </a:p>
          <a:p>
            <a:r>
              <a:rPr lang="en-GB" dirty="0"/>
              <a:t>Facilitate access for researchers/academics and disseminate reports </a:t>
            </a:r>
          </a:p>
          <a:p>
            <a:r>
              <a:rPr lang="en-GB" dirty="0"/>
              <a:t>Identify advice practitioners research needs and barriers doing research</a:t>
            </a:r>
          </a:p>
          <a:p>
            <a:r>
              <a:rPr lang="en-GB" dirty="0"/>
              <a:t>Peer review reports and occasionally write articles for publication</a:t>
            </a:r>
          </a:p>
          <a:p>
            <a:r>
              <a:rPr lang="en-GB" dirty="0"/>
              <a:t>Link people together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2951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Current sector research interests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0443"/>
            <a:ext cx="10515600" cy="4616520"/>
          </a:xfrm>
        </p:spPr>
        <p:txBody>
          <a:bodyPr>
            <a:normAutofit/>
          </a:bodyPr>
          <a:lstStyle/>
          <a:p>
            <a:r>
              <a:rPr lang="en-GB" dirty="0"/>
              <a:t>‘Cost of Living Crisis’ and impact on services and clients</a:t>
            </a:r>
          </a:p>
          <a:p>
            <a:r>
              <a:rPr lang="en-GB" dirty="0"/>
              <a:t>Digitalisation of services and access to services</a:t>
            </a:r>
          </a:p>
          <a:p>
            <a:r>
              <a:rPr lang="en-GB" dirty="0"/>
              <a:t>Impact of AI on both advice needs and delivery of advice</a:t>
            </a:r>
          </a:p>
          <a:p>
            <a:r>
              <a:rPr lang="en-GB" dirty="0"/>
              <a:t>Mapping services and where people go (for advice/when none)</a:t>
            </a:r>
          </a:p>
          <a:p>
            <a:r>
              <a:rPr lang="en-GB" dirty="0"/>
              <a:t>Role of ‘trusted intermediaries’ and community anchor organisations</a:t>
            </a:r>
          </a:p>
          <a:p>
            <a:r>
              <a:rPr lang="en-GB" dirty="0"/>
              <a:t>Mental health of clients and unequal outcomes</a:t>
            </a:r>
          </a:p>
          <a:p>
            <a:r>
              <a:rPr lang="en-GB" dirty="0"/>
              <a:t>Seeking evidence acceptable to the HM Treasury</a:t>
            </a:r>
          </a:p>
          <a:p>
            <a:r>
              <a:rPr lang="en-GB" dirty="0"/>
              <a:t>Data, particularly in relation to courts and tribunals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353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FB110-6D59-3DA1-9CC8-B99D408F4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Ministry of Justice Reports Published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4EF43-6FCD-207F-5ED8-E235FFFD9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solidFill>
                  <a:srgbClr val="242424"/>
                </a:solidFill>
                <a:latin typeface="Arial" panose="020B0604020202020204" pitchFamily="34" charset="0"/>
              </a:rPr>
              <a:t>Released on 17</a:t>
            </a:r>
            <a:r>
              <a:rPr lang="en-GB" baseline="30000" dirty="0">
                <a:solidFill>
                  <a:srgbClr val="242424"/>
                </a:solidFill>
                <a:latin typeface="Arial" panose="020B0604020202020204" pitchFamily="34" charset="0"/>
              </a:rPr>
              <a:t>th</a:t>
            </a:r>
            <a:r>
              <a:rPr lang="en-GB" dirty="0">
                <a:solidFill>
                  <a:srgbClr val="242424"/>
                </a:solidFill>
                <a:latin typeface="Arial" panose="020B0604020202020204" pitchFamily="34" charset="0"/>
              </a:rPr>
              <a:t> November 2023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42424"/>
                </a:solidFill>
                <a:effectLst/>
                <a:latin typeface="Arial" panose="020B0604020202020204" pitchFamily="34" charset="0"/>
              </a:rPr>
              <a:t>The Legal Support Litigants in Person grant</a:t>
            </a:r>
            <a:endParaRPr lang="en-GB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42424"/>
                </a:solidFill>
                <a:effectLst/>
                <a:latin typeface="Arial" panose="020B0604020202020204" pitchFamily="34" charset="0"/>
              </a:rPr>
              <a:t>The Housing Disrepair Online Signposting Tool</a:t>
            </a:r>
            <a:endParaRPr lang="en-GB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42424"/>
                </a:solidFill>
                <a:effectLst/>
                <a:latin typeface="Arial" panose="020B0604020202020204" pitchFamily="34" charset="0"/>
              </a:rPr>
              <a:t>The Flourish report (Establishment and Early Implementation of the Flourish Wellbeing Hub)</a:t>
            </a:r>
            <a:endParaRPr lang="en-GB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42424"/>
                </a:solidFill>
                <a:effectLst/>
                <a:latin typeface="Arial" panose="020B0604020202020204" pitchFamily="34" charset="0"/>
              </a:rPr>
              <a:t>The IFF report (Evaluation of integrated advice hubs in primary healthcare settings: Progress Report)</a:t>
            </a:r>
            <a:endParaRPr lang="en-GB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1130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C2EC6895424E438A216350A03DEE0D" ma:contentTypeVersion="8" ma:contentTypeDescription="Create a new document." ma:contentTypeScope="" ma:versionID="0fe0834aced69b60f90e8f19a92743f6">
  <xsd:schema xmlns:xsd="http://www.w3.org/2001/XMLSchema" xmlns:xs="http://www.w3.org/2001/XMLSchema" xmlns:p="http://schemas.microsoft.com/office/2006/metadata/properties" xmlns:ns2="dc253bf0-be9c-4d91-a8da-806b039279ba" targetNamespace="http://schemas.microsoft.com/office/2006/metadata/properties" ma:root="true" ma:fieldsID="50cfb3b4d4789e98889e49ec7bac0598" ns2:_="">
    <xsd:import namespace="dc253bf0-be9c-4d91-a8da-806b039279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53bf0-be9c-4d91-a8da-806b039279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A1965B-1A9F-43F7-9402-164B22F8F7E2}"/>
</file>

<file path=customXml/itemProps2.xml><?xml version="1.0" encoding="utf-8"?>
<ds:datastoreItem xmlns:ds="http://schemas.openxmlformats.org/officeDocument/2006/customXml" ds:itemID="{3BFA89E4-AEBB-4CDB-9065-664D598089C8}">
  <ds:schemaRefs>
    <ds:schemaRef ds:uri="http://schemas.microsoft.com/office/2006/metadata/properties"/>
    <ds:schemaRef ds:uri="http://schemas.microsoft.com/office/infopath/2007/PartnerControls"/>
    <ds:schemaRef ds:uri="14f8d196-3025-43d4-af6e-d867561f4f9b"/>
    <ds:schemaRef ds:uri="3a12c76c-1cc9-4d11-9959-b0c08bcc9398"/>
  </ds:schemaRefs>
</ds:datastoreItem>
</file>

<file path=customXml/itemProps3.xml><?xml version="1.0" encoding="utf-8"?>
<ds:datastoreItem xmlns:ds="http://schemas.openxmlformats.org/officeDocument/2006/customXml" ds:itemID="{F06697D9-074F-4FAD-8816-F2B557D8ED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431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Standing Committee on Advice Research and Evaluation</vt:lpstr>
      <vt:lpstr>What is SCARE?</vt:lpstr>
      <vt:lpstr>Themes for the meeting</vt:lpstr>
      <vt:lpstr>Agenda</vt:lpstr>
      <vt:lpstr>What the ASA is currently doing</vt:lpstr>
      <vt:lpstr>Current sector research interests</vt:lpstr>
      <vt:lpstr>Ministry of Justice Reports Published</vt:lpstr>
    </vt:vector>
  </TitlesOfParts>
  <Company>Advice Services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Standing Committee on Advice Research and Evaluation</dc:title>
  <dc:creator>Lindsey Poole</dc:creator>
  <cp:lastModifiedBy>Lindsey Poole</cp:lastModifiedBy>
  <cp:revision>18</cp:revision>
  <dcterms:created xsi:type="dcterms:W3CDTF">2021-11-23T16:12:58Z</dcterms:created>
  <dcterms:modified xsi:type="dcterms:W3CDTF">2023-11-24T09:30:38Z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0x010100F1C2EC6895424E438A216350A03DEE0D</vt:lpwstr>
  </property>
  <property fmtid="{D5CDD505-2E9C-101B-9397-08002B2CF9AE}" pid="3" name="MediaServiceImageTags">
    <vt:lpwstr/>
  </property>
  <property fmtid="{D5CDD505-2E9C-101B-9397-08002B2CF9AE}" pid="4" name="Order">
    <vt:r8>2875300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_ExtendedDescription">
    <vt:lpwstr/>
  </property>
</Properties>
</file>