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8" r:id="rId1"/>
  </p:sldMasterIdLst>
  <p:sldIdLst>
    <p:sldId id="256" r:id="rId2"/>
    <p:sldId id="260" r:id="rId3"/>
    <p:sldId id="257" r:id="rId4"/>
    <p:sldId id="258" r:id="rId5"/>
    <p:sldId id="259" r:id="rId6"/>
    <p:sldId id="261" r:id="rId7"/>
    <p:sldId id="262" r:id="rId8"/>
    <p:sldId id="274" r:id="rId9"/>
    <p:sldId id="263" r:id="rId10"/>
    <p:sldId id="271" r:id="rId11"/>
    <p:sldId id="272" r:id="rId12"/>
    <p:sldId id="273" r:id="rId13"/>
    <p:sldId id="264" r:id="rId14"/>
    <p:sldId id="265" r:id="rId15"/>
    <p:sldId id="270" r:id="rId16"/>
    <p:sldId id="266" r:id="rId17"/>
    <p:sldId id="269" r:id="rId18"/>
    <p:sldId id="267" r:id="rId19"/>
    <p:sldId id="268" r:id="rId20"/>
    <p:sldId id="275" r:id="rId21"/>
    <p:sldId id="276" r:id="rId22"/>
    <p:sldId id="27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B1D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26"/>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Users\joetomlinson\Desktop\Book1.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Users\joetomlinson\Desktop\Book1.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Sheet1!$E$29</c:f>
              <c:strCache>
                <c:ptCount val="1"/>
                <c:pt idx="0">
                  <c:v>Referrals</c:v>
                </c:pt>
              </c:strCache>
            </c:strRef>
          </c:tx>
          <c:spPr>
            <a:ln w="31750" cap="rnd">
              <a:solidFill>
                <a:srgbClr val="D2B1D6"/>
              </a:solidFill>
              <a:round/>
            </a:ln>
            <a:effectLst>
              <a:outerShdw blurRad="50800" dist="38100" dir="2700000" algn="tl" rotWithShape="0">
                <a:prstClr val="black">
                  <a:alpha val="40000"/>
                </a:prstClr>
              </a:outerShdw>
            </a:effectLst>
          </c:spPr>
          <c:marker>
            <c:symbol val="none"/>
          </c:marker>
          <c:cat>
            <c:numRef>
              <c:f>Sheet1!$D$30:$D$46</c:f>
              <c:numCache>
                <c:formatCode>General</c:formatCode>
                <c:ptCount val="17"/>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numCache>
            </c:numRef>
          </c:cat>
          <c:val>
            <c:numRef>
              <c:f>Sheet1!$E$30:$E$46</c:f>
              <c:numCache>
                <c:formatCode>General</c:formatCode>
                <c:ptCount val="17"/>
                <c:pt idx="0">
                  <c:v>512</c:v>
                </c:pt>
                <c:pt idx="1">
                  <c:v>392</c:v>
                </c:pt>
                <c:pt idx="2">
                  <c:v>629</c:v>
                </c:pt>
                <c:pt idx="3">
                  <c:v>542</c:v>
                </c:pt>
                <c:pt idx="4">
                  <c:v>649</c:v>
                </c:pt>
                <c:pt idx="5">
                  <c:v>841</c:v>
                </c:pt>
                <c:pt idx="6">
                  <c:v>972</c:v>
                </c:pt>
                <c:pt idx="7">
                  <c:v>732</c:v>
                </c:pt>
                <c:pt idx="8">
                  <c:v>850</c:v>
                </c:pt>
                <c:pt idx="9">
                  <c:v>1225</c:v>
                </c:pt>
                <c:pt idx="10">
                  <c:v>1082</c:v>
                </c:pt>
                <c:pt idx="11">
                  <c:v>1095</c:v>
                </c:pt>
                <c:pt idx="12">
                  <c:v>890</c:v>
                </c:pt>
                <c:pt idx="13">
                  <c:v>176</c:v>
                </c:pt>
                <c:pt idx="14">
                  <c:v>129</c:v>
                </c:pt>
                <c:pt idx="15">
                  <c:v>214</c:v>
                </c:pt>
                <c:pt idx="16">
                  <c:v>209</c:v>
                </c:pt>
              </c:numCache>
            </c:numRef>
          </c:val>
          <c:smooth val="0"/>
          <c:extLst>
            <c:ext xmlns:c16="http://schemas.microsoft.com/office/drawing/2014/chart" uri="{C3380CC4-5D6E-409C-BE32-E72D297353CC}">
              <c16:uniqueId val="{00000000-E257-1E41-A0AD-A1C277B0E5DA}"/>
            </c:ext>
          </c:extLst>
        </c:ser>
        <c:dLbls>
          <c:showLegendKey val="0"/>
          <c:showVal val="0"/>
          <c:showCatName val="0"/>
          <c:showSerName val="0"/>
          <c:showPercent val="0"/>
          <c:showBubbleSize val="0"/>
        </c:dLbls>
        <c:smooth val="0"/>
        <c:axId val="1280898335"/>
        <c:axId val="1280900047"/>
      </c:lineChart>
      <c:catAx>
        <c:axId val="1280898335"/>
        <c:scaling>
          <c:orientation val="minMax"/>
        </c:scaling>
        <c:delete val="0"/>
        <c:axPos val="b"/>
        <c:numFmt formatCode="General" sourceLinked="1"/>
        <c:majorTickMark val="out"/>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1280900047"/>
        <c:crosses val="autoZero"/>
        <c:auto val="1"/>
        <c:lblAlgn val="ctr"/>
        <c:lblOffset val="100"/>
        <c:noMultiLvlLbl val="0"/>
      </c:catAx>
      <c:valAx>
        <c:axId val="1280900047"/>
        <c:scaling>
          <c:orientation val="minMax"/>
        </c:scaling>
        <c:delete val="0"/>
        <c:axPos val="l"/>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1280898335"/>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lineChart>
        <c:grouping val="standard"/>
        <c:varyColors val="0"/>
        <c:ser>
          <c:idx val="0"/>
          <c:order val="0"/>
          <c:tx>
            <c:strRef>
              <c:f>Sheet1!$C$4</c:f>
              <c:strCache>
                <c:ptCount val="1"/>
                <c:pt idx="0">
                  <c:v>Number of appeals in Social Security and Child Support</c:v>
                </c:pt>
              </c:strCache>
            </c:strRef>
          </c:tx>
          <c:spPr>
            <a:ln w="34925" cap="rnd">
              <a:solidFill>
                <a:schemeClr val="accent6"/>
              </a:solidFill>
              <a:round/>
            </a:ln>
            <a:effectLst>
              <a:outerShdw blurRad="57150" dist="19050" dir="5400000" algn="ctr" rotWithShape="0">
                <a:srgbClr val="000000">
                  <a:alpha val="63000"/>
                </a:srgbClr>
              </a:outerShdw>
            </a:effectLst>
          </c:spPr>
          <c:marker>
            <c:symbol val="none"/>
          </c:marker>
          <c:cat>
            <c:strRef>
              <c:f>Sheet1!$B$5:$B$19</c:f>
              <c:strCache>
                <c:ptCount val="15"/>
                <c:pt idx="0">
                  <c:v>2009/10</c:v>
                </c:pt>
                <c:pt idx="1">
                  <c:v>2010/11</c:v>
                </c:pt>
                <c:pt idx="2">
                  <c:v>2011/12</c:v>
                </c:pt>
                <c:pt idx="3">
                  <c:v>2012/13</c:v>
                </c:pt>
                <c:pt idx="4">
                  <c:v>2013/14</c:v>
                </c:pt>
                <c:pt idx="5">
                  <c:v>2014/15</c:v>
                </c:pt>
                <c:pt idx="6">
                  <c:v>2015/16</c:v>
                </c:pt>
                <c:pt idx="7">
                  <c:v>2016/17</c:v>
                </c:pt>
                <c:pt idx="8">
                  <c:v>2017/18</c:v>
                </c:pt>
                <c:pt idx="9">
                  <c:v>2018/19</c:v>
                </c:pt>
                <c:pt idx="10">
                  <c:v>2019/20</c:v>
                </c:pt>
                <c:pt idx="11">
                  <c:v>2020/21</c:v>
                </c:pt>
                <c:pt idx="12">
                  <c:v>2021/22</c:v>
                </c:pt>
                <c:pt idx="13">
                  <c:v>2022/23</c:v>
                </c:pt>
                <c:pt idx="14">
                  <c:v>2023/24</c:v>
                </c:pt>
              </c:strCache>
            </c:strRef>
          </c:cat>
          <c:val>
            <c:numRef>
              <c:f>Sheet1!$C$5:$C$19</c:f>
              <c:numCache>
                <c:formatCode>" "#,##0" ";" ("#,##0")";" - ";" "@" "</c:formatCode>
                <c:ptCount val="15"/>
                <c:pt idx="0">
                  <c:v>339213</c:v>
                </c:pt>
                <c:pt idx="1">
                  <c:v>418476</c:v>
                </c:pt>
                <c:pt idx="2">
                  <c:v>370797</c:v>
                </c:pt>
                <c:pt idx="3">
                  <c:v>507131</c:v>
                </c:pt>
                <c:pt idx="4">
                  <c:v>401896</c:v>
                </c:pt>
                <c:pt idx="5">
                  <c:v>112082</c:v>
                </c:pt>
                <c:pt idx="6">
                  <c:v>157145</c:v>
                </c:pt>
                <c:pt idx="7">
                  <c:v>228604</c:v>
                </c:pt>
                <c:pt idx="8">
                  <c:v>238803</c:v>
                </c:pt>
                <c:pt idx="9">
                  <c:v>195506</c:v>
                </c:pt>
                <c:pt idx="10">
                  <c:v>162101</c:v>
                </c:pt>
                <c:pt idx="11">
                  <c:v>93303</c:v>
                </c:pt>
                <c:pt idx="12">
                  <c:v>95058</c:v>
                </c:pt>
                <c:pt idx="13">
                  <c:v>137212</c:v>
                </c:pt>
                <c:pt idx="14">
                  <c:v>136887</c:v>
                </c:pt>
              </c:numCache>
            </c:numRef>
          </c:val>
          <c:smooth val="0"/>
          <c:extLst>
            <c:ext xmlns:c16="http://schemas.microsoft.com/office/drawing/2014/chart" uri="{C3380CC4-5D6E-409C-BE32-E72D297353CC}">
              <c16:uniqueId val="{00000000-08E4-D946-AA90-1F566B0A58B7}"/>
            </c:ext>
          </c:extLst>
        </c:ser>
        <c:dLbls>
          <c:showLegendKey val="0"/>
          <c:showVal val="0"/>
          <c:showCatName val="0"/>
          <c:showSerName val="0"/>
          <c:showPercent val="0"/>
          <c:showBubbleSize val="0"/>
        </c:dLbls>
        <c:smooth val="0"/>
        <c:axId val="905389680"/>
        <c:axId val="905393312"/>
      </c:lineChart>
      <c:catAx>
        <c:axId val="905389680"/>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j-lt"/>
                <a:ea typeface="+mn-ea"/>
                <a:cs typeface="+mn-cs"/>
              </a:defRPr>
            </a:pPr>
            <a:endParaRPr lang="en-US"/>
          </a:p>
        </c:txPr>
        <c:crossAx val="905393312"/>
        <c:crosses val="autoZero"/>
        <c:auto val="1"/>
        <c:lblAlgn val="ctr"/>
        <c:lblOffset val="100"/>
        <c:noMultiLvlLbl val="0"/>
      </c:catAx>
      <c:valAx>
        <c:axId val="905393312"/>
        <c:scaling>
          <c:orientation val="minMax"/>
        </c:scaling>
        <c:delete val="0"/>
        <c:axPos val="l"/>
        <c:majorGridlines>
          <c:spPr>
            <a:ln w="9525" cap="flat" cmpd="sng" algn="ctr">
              <a:solidFill>
                <a:schemeClr val="tx1">
                  <a:lumMod val="15000"/>
                  <a:lumOff val="85000"/>
                </a:schemeClr>
              </a:solidFill>
              <a:round/>
            </a:ln>
            <a:effectLst/>
          </c:spPr>
        </c:majorGridlines>
        <c:numFmt formatCode="&quot; &quot;#,##0&quot; &quot;;&quot; (&quot;#,##0&quot;)&quot;;&quot; - &quot;;&quot; &quot;@&quot; &quot;"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j-lt"/>
                <a:ea typeface="+mn-ea"/>
                <a:cs typeface="+mn-cs"/>
              </a:defRPr>
            </a:pPr>
            <a:endParaRPr lang="en-US"/>
          </a:p>
        </c:txPr>
        <c:crossAx val="90538968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mj-lt"/>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lineChart>
        <c:grouping val="standard"/>
        <c:varyColors val="0"/>
        <c:ser>
          <c:idx val="0"/>
          <c:order val="0"/>
          <c:tx>
            <c:strRef>
              <c:f>Sheet2!$K$35</c:f>
              <c:strCache>
                <c:ptCount val="1"/>
                <c:pt idx="0">
                  <c:v>Disposals at hearing (%)</c:v>
                </c:pt>
              </c:strCache>
            </c:strRef>
          </c:tx>
          <c:spPr>
            <a:ln w="34925" cap="rnd">
              <a:solidFill>
                <a:srgbClr val="D2B1D6"/>
              </a:solidFill>
              <a:round/>
            </a:ln>
            <a:effectLst>
              <a:outerShdw blurRad="57150" dist="19050" dir="5400000" algn="ctr" rotWithShape="0">
                <a:srgbClr val="000000">
                  <a:alpha val="63000"/>
                </a:srgbClr>
              </a:outerShdw>
            </a:effectLst>
          </c:spPr>
          <c:marker>
            <c:symbol val="none"/>
          </c:marker>
          <c:cat>
            <c:strRef>
              <c:f>Sheet2!$J$36:$J$50</c:f>
              <c:strCache>
                <c:ptCount val="15"/>
                <c:pt idx="0">
                  <c:v>2009/10</c:v>
                </c:pt>
                <c:pt idx="1">
                  <c:v>2010/11</c:v>
                </c:pt>
                <c:pt idx="2">
                  <c:v>2011/12</c:v>
                </c:pt>
                <c:pt idx="3">
                  <c:v>2012/13</c:v>
                </c:pt>
                <c:pt idx="4">
                  <c:v>2013/14</c:v>
                </c:pt>
                <c:pt idx="5">
                  <c:v>2014/15</c:v>
                </c:pt>
                <c:pt idx="6">
                  <c:v>2015/16</c:v>
                </c:pt>
                <c:pt idx="7">
                  <c:v>2016/17</c:v>
                </c:pt>
                <c:pt idx="8">
                  <c:v>2017/18</c:v>
                </c:pt>
                <c:pt idx="9">
                  <c:v>2018/19</c:v>
                </c:pt>
                <c:pt idx="10">
                  <c:v>2019/20</c:v>
                </c:pt>
                <c:pt idx="11">
                  <c:v>2020/21</c:v>
                </c:pt>
                <c:pt idx="12">
                  <c:v>2021/22</c:v>
                </c:pt>
                <c:pt idx="13">
                  <c:v>2022/23</c:v>
                </c:pt>
                <c:pt idx="14">
                  <c:v>2023/24</c:v>
                </c:pt>
              </c:strCache>
            </c:strRef>
          </c:cat>
          <c:val>
            <c:numRef>
              <c:f>Sheet2!$K$36:$K$50</c:f>
              <c:numCache>
                <c:formatCode>0%</c:formatCode>
                <c:ptCount val="15"/>
                <c:pt idx="0">
                  <c:v>0.74690202531554606</c:v>
                </c:pt>
                <c:pt idx="1">
                  <c:v>0.72944843353224564</c:v>
                </c:pt>
                <c:pt idx="2">
                  <c:v>0.78837485501559235</c:v>
                </c:pt>
                <c:pt idx="3">
                  <c:v>0.80744255636569029</c:v>
                </c:pt>
                <c:pt idx="4">
                  <c:v>0.83434049105147268</c:v>
                </c:pt>
                <c:pt idx="5">
                  <c:v>0.8252990501927433</c:v>
                </c:pt>
                <c:pt idx="6">
                  <c:v>0.83891142555977893</c:v>
                </c:pt>
                <c:pt idx="7">
                  <c:v>0.85425446280600403</c:v>
                </c:pt>
                <c:pt idx="8">
                  <c:v>0.83388039798953739</c:v>
                </c:pt>
                <c:pt idx="9">
                  <c:v>0.80904739295161865</c:v>
                </c:pt>
                <c:pt idx="10">
                  <c:v>0.72843016968890373</c:v>
                </c:pt>
                <c:pt idx="11">
                  <c:v>0.6687316284538507</c:v>
                </c:pt>
                <c:pt idx="12">
                  <c:v>0.61887970655342195</c:v>
                </c:pt>
                <c:pt idx="13">
                  <c:v>0.67999076378376988</c:v>
                </c:pt>
                <c:pt idx="14">
                  <c:v>0.62</c:v>
                </c:pt>
              </c:numCache>
            </c:numRef>
          </c:val>
          <c:smooth val="0"/>
          <c:extLst>
            <c:ext xmlns:c16="http://schemas.microsoft.com/office/drawing/2014/chart" uri="{C3380CC4-5D6E-409C-BE32-E72D297353CC}">
              <c16:uniqueId val="{00000000-2EBE-2E42-BD84-E27C04608249}"/>
            </c:ext>
          </c:extLst>
        </c:ser>
        <c:ser>
          <c:idx val="1"/>
          <c:order val="1"/>
          <c:tx>
            <c:strRef>
              <c:f>Sheet2!$L$35</c:f>
              <c:strCache>
                <c:ptCount val="1"/>
                <c:pt idx="0">
                  <c:v>Disposals without hearing (%)</c:v>
                </c:pt>
              </c:strCache>
            </c:strRef>
          </c:tx>
          <c:spPr>
            <a:ln w="34925" cap="rnd">
              <a:solidFill>
                <a:schemeClr val="accent6">
                  <a:shade val="76000"/>
                </a:schemeClr>
              </a:solidFill>
              <a:round/>
            </a:ln>
            <a:effectLst>
              <a:outerShdw blurRad="57150" dist="19050" dir="5400000" algn="ctr" rotWithShape="0">
                <a:srgbClr val="000000">
                  <a:alpha val="63000"/>
                </a:srgbClr>
              </a:outerShdw>
            </a:effectLst>
          </c:spPr>
          <c:marker>
            <c:symbol val="none"/>
          </c:marker>
          <c:cat>
            <c:strRef>
              <c:f>Sheet2!$J$36:$J$50</c:f>
              <c:strCache>
                <c:ptCount val="15"/>
                <c:pt idx="0">
                  <c:v>2009/10</c:v>
                </c:pt>
                <c:pt idx="1">
                  <c:v>2010/11</c:v>
                </c:pt>
                <c:pt idx="2">
                  <c:v>2011/12</c:v>
                </c:pt>
                <c:pt idx="3">
                  <c:v>2012/13</c:v>
                </c:pt>
                <c:pt idx="4">
                  <c:v>2013/14</c:v>
                </c:pt>
                <c:pt idx="5">
                  <c:v>2014/15</c:v>
                </c:pt>
                <c:pt idx="6">
                  <c:v>2015/16</c:v>
                </c:pt>
                <c:pt idx="7">
                  <c:v>2016/17</c:v>
                </c:pt>
                <c:pt idx="8">
                  <c:v>2017/18</c:v>
                </c:pt>
                <c:pt idx="9">
                  <c:v>2018/19</c:v>
                </c:pt>
                <c:pt idx="10">
                  <c:v>2019/20</c:v>
                </c:pt>
                <c:pt idx="11">
                  <c:v>2020/21</c:v>
                </c:pt>
                <c:pt idx="12">
                  <c:v>2021/22</c:v>
                </c:pt>
                <c:pt idx="13">
                  <c:v>2022/23</c:v>
                </c:pt>
                <c:pt idx="14">
                  <c:v>2023/24</c:v>
                </c:pt>
              </c:strCache>
            </c:strRef>
          </c:cat>
          <c:val>
            <c:numRef>
              <c:f>Sheet2!$L$36:$L$50</c:f>
              <c:numCache>
                <c:formatCode>0%</c:formatCode>
                <c:ptCount val="15"/>
                <c:pt idx="0">
                  <c:v>0.25309797468445389</c:v>
                </c:pt>
                <c:pt idx="1">
                  <c:v>0.2705515664677543</c:v>
                </c:pt>
                <c:pt idx="2">
                  <c:v>0.21162514498440765</c:v>
                </c:pt>
                <c:pt idx="3">
                  <c:v>0.19255744363430966</c:v>
                </c:pt>
                <c:pt idx="4">
                  <c:v>0.16565950894852735</c:v>
                </c:pt>
                <c:pt idx="5">
                  <c:v>0.1747009498072567</c:v>
                </c:pt>
                <c:pt idx="6">
                  <c:v>0.16108857444022104</c:v>
                </c:pt>
                <c:pt idx="7">
                  <c:v>0.14574553719399594</c:v>
                </c:pt>
                <c:pt idx="8">
                  <c:v>0.16611960201046261</c:v>
                </c:pt>
                <c:pt idx="9">
                  <c:v>0.19095260704838132</c:v>
                </c:pt>
                <c:pt idx="10">
                  <c:v>0.27156983031109633</c:v>
                </c:pt>
                <c:pt idx="11">
                  <c:v>0.3312683715461493</c:v>
                </c:pt>
                <c:pt idx="12">
                  <c:v>0.38112029344657811</c:v>
                </c:pt>
                <c:pt idx="13">
                  <c:v>0.32000923621623006</c:v>
                </c:pt>
                <c:pt idx="14">
                  <c:v>0.38</c:v>
                </c:pt>
              </c:numCache>
            </c:numRef>
          </c:val>
          <c:smooth val="0"/>
          <c:extLst>
            <c:ext xmlns:c16="http://schemas.microsoft.com/office/drawing/2014/chart" uri="{C3380CC4-5D6E-409C-BE32-E72D297353CC}">
              <c16:uniqueId val="{00000001-2EBE-2E42-BD84-E27C04608249}"/>
            </c:ext>
          </c:extLst>
        </c:ser>
        <c:dLbls>
          <c:showLegendKey val="0"/>
          <c:showVal val="0"/>
          <c:showCatName val="0"/>
          <c:showSerName val="0"/>
          <c:showPercent val="0"/>
          <c:showBubbleSize val="0"/>
        </c:dLbls>
        <c:smooth val="0"/>
        <c:axId val="908012416"/>
        <c:axId val="908014128"/>
      </c:lineChart>
      <c:catAx>
        <c:axId val="90801241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j-lt"/>
                <a:ea typeface="+mn-ea"/>
                <a:cs typeface="+mn-cs"/>
              </a:defRPr>
            </a:pPr>
            <a:endParaRPr lang="en-US"/>
          </a:p>
        </c:txPr>
        <c:crossAx val="908014128"/>
        <c:crosses val="autoZero"/>
        <c:auto val="1"/>
        <c:lblAlgn val="ctr"/>
        <c:lblOffset val="100"/>
        <c:noMultiLvlLbl val="0"/>
      </c:catAx>
      <c:valAx>
        <c:axId val="90801412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j-lt"/>
                <a:ea typeface="+mn-ea"/>
                <a:cs typeface="+mn-cs"/>
              </a:defRPr>
            </a:pPr>
            <a:endParaRPr lang="en-US"/>
          </a:p>
        </c:txPr>
        <c:crossAx val="9080124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j-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mj-lt"/>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lineChart>
        <c:grouping val="standard"/>
        <c:varyColors val="0"/>
        <c:ser>
          <c:idx val="1"/>
          <c:order val="0"/>
          <c:tx>
            <c:strRef>
              <c:f>Sheet2!$L$54</c:f>
              <c:strCache>
                <c:ptCount val="1"/>
                <c:pt idx="0">
                  <c:v>Disposals at hearing</c:v>
                </c:pt>
              </c:strCache>
            </c:strRef>
          </c:tx>
          <c:spPr>
            <a:ln w="34925" cap="rnd">
              <a:solidFill>
                <a:schemeClr val="accent6"/>
              </a:solidFill>
              <a:round/>
            </a:ln>
            <a:effectLst>
              <a:outerShdw blurRad="57150" dist="19050" dir="5400000" algn="ctr" rotWithShape="0">
                <a:srgbClr val="000000">
                  <a:alpha val="63000"/>
                </a:srgbClr>
              </a:outerShdw>
            </a:effectLst>
          </c:spPr>
          <c:marker>
            <c:symbol val="none"/>
          </c:marker>
          <c:cat>
            <c:strRef>
              <c:f>Sheet2!$J$55:$J$63</c:f>
              <c:strCache>
                <c:ptCount val="9"/>
                <c:pt idx="0">
                  <c:v>2015/16</c:v>
                </c:pt>
                <c:pt idx="1">
                  <c:v>2016/17</c:v>
                </c:pt>
                <c:pt idx="2">
                  <c:v>2017/18</c:v>
                </c:pt>
                <c:pt idx="3">
                  <c:v>2018/19</c:v>
                </c:pt>
                <c:pt idx="4">
                  <c:v>2019/20</c:v>
                </c:pt>
                <c:pt idx="5">
                  <c:v>2020/21</c:v>
                </c:pt>
                <c:pt idx="6">
                  <c:v>2021/22</c:v>
                </c:pt>
                <c:pt idx="7">
                  <c:v>2022/23</c:v>
                </c:pt>
                <c:pt idx="8">
                  <c:v>2023/24</c:v>
                </c:pt>
              </c:strCache>
            </c:strRef>
          </c:cat>
          <c:val>
            <c:numRef>
              <c:f>Sheet2!$L$55:$L$63</c:f>
              <c:numCache>
                <c:formatCode>" "#,##0" ";" ("#,##0")";" - ";" "@" "</c:formatCode>
                <c:ptCount val="9"/>
                <c:pt idx="0">
                  <c:v>131319</c:v>
                </c:pt>
                <c:pt idx="1">
                  <c:v>162369</c:v>
                </c:pt>
                <c:pt idx="2">
                  <c:v>178849</c:v>
                </c:pt>
                <c:pt idx="3">
                  <c:v>166989</c:v>
                </c:pt>
                <c:pt idx="4">
                  <c:v>140115</c:v>
                </c:pt>
                <c:pt idx="5">
                  <c:v>91001</c:v>
                </c:pt>
                <c:pt idx="6">
                  <c:v>56690</c:v>
                </c:pt>
                <c:pt idx="7">
                  <c:v>79512</c:v>
                </c:pt>
                <c:pt idx="8">
                  <c:v>74105</c:v>
                </c:pt>
              </c:numCache>
            </c:numRef>
          </c:val>
          <c:smooth val="0"/>
          <c:extLst>
            <c:ext xmlns:c16="http://schemas.microsoft.com/office/drawing/2014/chart" uri="{C3380CC4-5D6E-409C-BE32-E72D297353CC}">
              <c16:uniqueId val="{00000000-624C-F145-AB1E-A88F620F8D42}"/>
            </c:ext>
          </c:extLst>
        </c:ser>
        <c:ser>
          <c:idx val="2"/>
          <c:order val="1"/>
          <c:tx>
            <c:strRef>
              <c:f>Sheet2!$M$54</c:f>
              <c:strCache>
                <c:ptCount val="1"/>
                <c:pt idx="0">
                  <c:v>Disposals without hearing</c:v>
                </c:pt>
              </c:strCache>
            </c:strRef>
          </c:tx>
          <c:spPr>
            <a:ln w="34925" cap="rnd">
              <a:solidFill>
                <a:srgbClr val="D2B1D6"/>
              </a:solidFill>
              <a:round/>
            </a:ln>
            <a:effectLst>
              <a:outerShdw blurRad="57150" dist="19050" dir="5400000" algn="ctr" rotWithShape="0">
                <a:srgbClr val="000000">
                  <a:alpha val="63000"/>
                </a:srgbClr>
              </a:outerShdw>
            </a:effectLst>
          </c:spPr>
          <c:marker>
            <c:symbol val="none"/>
          </c:marker>
          <c:cat>
            <c:strRef>
              <c:f>Sheet2!$J$55:$J$63</c:f>
              <c:strCache>
                <c:ptCount val="9"/>
                <c:pt idx="0">
                  <c:v>2015/16</c:v>
                </c:pt>
                <c:pt idx="1">
                  <c:v>2016/17</c:v>
                </c:pt>
                <c:pt idx="2">
                  <c:v>2017/18</c:v>
                </c:pt>
                <c:pt idx="3">
                  <c:v>2018/19</c:v>
                </c:pt>
                <c:pt idx="4">
                  <c:v>2019/20</c:v>
                </c:pt>
                <c:pt idx="5">
                  <c:v>2020/21</c:v>
                </c:pt>
                <c:pt idx="6">
                  <c:v>2021/22</c:v>
                </c:pt>
                <c:pt idx="7">
                  <c:v>2022/23</c:v>
                </c:pt>
                <c:pt idx="8">
                  <c:v>2023/24</c:v>
                </c:pt>
              </c:strCache>
            </c:strRef>
          </c:cat>
          <c:val>
            <c:numRef>
              <c:f>Sheet2!$M$55:$M$63</c:f>
              <c:numCache>
                <c:formatCode>" "#,##0" ";" ("#,##0")";" - ";" "@" "</c:formatCode>
                <c:ptCount val="9"/>
                <c:pt idx="0">
                  <c:v>25216</c:v>
                </c:pt>
                <c:pt idx="1">
                  <c:v>27702</c:v>
                </c:pt>
                <c:pt idx="2">
                  <c:v>35629</c:v>
                </c:pt>
                <c:pt idx="3">
                  <c:v>39413</c:v>
                </c:pt>
                <c:pt idx="4">
                  <c:v>52237</c:v>
                </c:pt>
                <c:pt idx="5">
                  <c:v>45079</c:v>
                </c:pt>
                <c:pt idx="6">
                  <c:v>34911</c:v>
                </c:pt>
                <c:pt idx="7">
                  <c:v>37419</c:v>
                </c:pt>
                <c:pt idx="8">
                  <c:v>46083</c:v>
                </c:pt>
              </c:numCache>
            </c:numRef>
          </c:val>
          <c:smooth val="0"/>
          <c:extLst>
            <c:ext xmlns:c16="http://schemas.microsoft.com/office/drawing/2014/chart" uri="{C3380CC4-5D6E-409C-BE32-E72D297353CC}">
              <c16:uniqueId val="{00000001-624C-F145-AB1E-A88F620F8D42}"/>
            </c:ext>
          </c:extLst>
        </c:ser>
        <c:dLbls>
          <c:showLegendKey val="0"/>
          <c:showVal val="0"/>
          <c:showCatName val="0"/>
          <c:showSerName val="0"/>
          <c:showPercent val="0"/>
          <c:showBubbleSize val="0"/>
        </c:dLbls>
        <c:smooth val="0"/>
        <c:axId val="906589936"/>
        <c:axId val="906592448"/>
      </c:lineChart>
      <c:catAx>
        <c:axId val="90658993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j-lt"/>
                <a:ea typeface="+mn-ea"/>
                <a:cs typeface="+mn-cs"/>
              </a:defRPr>
            </a:pPr>
            <a:endParaRPr lang="en-US"/>
          </a:p>
        </c:txPr>
        <c:crossAx val="906592448"/>
        <c:crosses val="autoZero"/>
        <c:auto val="1"/>
        <c:lblAlgn val="ctr"/>
        <c:lblOffset val="100"/>
        <c:noMultiLvlLbl val="0"/>
      </c:catAx>
      <c:valAx>
        <c:axId val="906592448"/>
        <c:scaling>
          <c:orientation val="minMax"/>
        </c:scaling>
        <c:delete val="0"/>
        <c:axPos val="l"/>
        <c:majorGridlines>
          <c:spPr>
            <a:ln w="9525" cap="flat" cmpd="sng" algn="ctr">
              <a:solidFill>
                <a:schemeClr val="tx1">
                  <a:lumMod val="15000"/>
                  <a:lumOff val="85000"/>
                </a:schemeClr>
              </a:solidFill>
              <a:round/>
            </a:ln>
            <a:effectLst/>
          </c:spPr>
        </c:majorGridlines>
        <c:numFmt formatCode="&quot; &quot;#,##0&quot; &quot;;&quot; (&quot;#,##0&quot;)&quot;;&quot; - &quot;;&quot; &quot;@&quot; &quot;"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j-lt"/>
                <a:ea typeface="+mn-ea"/>
                <a:cs typeface="+mn-cs"/>
              </a:defRPr>
            </a:pPr>
            <a:endParaRPr lang="en-US"/>
          </a:p>
        </c:txPr>
        <c:crossAx val="9065899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j-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mj-lt"/>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Reversed" id="26">
  <a:schemeClr val="accent6"/>
</cs:colorStyle>
</file>

<file path=ppt/charts/colors3.xml><?xml version="1.0" encoding="utf-8"?>
<cs:colorStyle xmlns:cs="http://schemas.microsoft.com/office/drawing/2012/chartStyle" xmlns:a="http://schemas.openxmlformats.org/drawingml/2006/main" meth="withinLinearReversed" id="26">
  <a:schemeClr val="accent6"/>
</cs:colorStyle>
</file>

<file path=ppt/charts/colors4.xml><?xml version="1.0" encoding="utf-8"?>
<cs:colorStyle xmlns:cs="http://schemas.microsoft.com/office/drawing/2012/chartStyle" xmlns:a="http://schemas.openxmlformats.org/drawingml/2006/main" meth="withinLinearReversed" id="26">
  <a:schemeClr val="accent6"/>
</cs:colorStyle>
</file>

<file path=ppt/charts/style1.xml><?xml version="1.0" encoding="utf-8"?>
<cs:chartStyle xmlns:cs="http://schemas.microsoft.com/office/drawing/2012/chartStyle" xmlns:a="http://schemas.openxmlformats.org/drawingml/2006/main" id="231">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342">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342">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342">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D8E5E-745C-407D-B425-C78EBF08DF96}"/>
              </a:ext>
            </a:extLst>
          </p:cNvPr>
          <p:cNvSpPr>
            <a:spLocks noGrp="1"/>
          </p:cNvSpPr>
          <p:nvPr>
            <p:ph type="ctrTitle"/>
          </p:nvPr>
        </p:nvSpPr>
        <p:spPr>
          <a:xfrm>
            <a:off x="571501" y="822960"/>
            <a:ext cx="6057899" cy="5015169"/>
          </a:xfrm>
        </p:spPr>
        <p:txBody>
          <a:bodyPr anchor="t">
            <a:normAutofit/>
          </a:bodyPr>
          <a:lstStyle>
            <a:lvl1pPr algn="l">
              <a:defRPr sz="4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FD07A4D5-56F4-4287-B174-56C55B18FD68}"/>
              </a:ext>
            </a:extLst>
          </p:cNvPr>
          <p:cNvSpPr>
            <a:spLocks noGrp="1"/>
          </p:cNvSpPr>
          <p:nvPr>
            <p:ph type="subTitle" idx="1"/>
          </p:nvPr>
        </p:nvSpPr>
        <p:spPr>
          <a:xfrm>
            <a:off x="8109113" y="3003642"/>
            <a:ext cx="3522199" cy="2900274"/>
          </a:xfrm>
        </p:spPr>
        <p:txBody>
          <a:bodyPr anchor="b">
            <a:normAutofit/>
          </a:bodyPr>
          <a:lstStyle>
            <a:lvl1pPr marL="0" indent="0" algn="l">
              <a:lnSpc>
                <a:spcPct val="130000"/>
              </a:lnSpc>
              <a:buNone/>
              <a:defRPr sz="1400"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DAEB9C19-FEE0-4852-B181-14A0DD77F40D}"/>
              </a:ext>
            </a:extLst>
          </p:cNvPr>
          <p:cNvSpPr>
            <a:spLocks noGrp="1"/>
          </p:cNvSpPr>
          <p:nvPr>
            <p:ph type="dt" sz="half" idx="10"/>
          </p:nvPr>
        </p:nvSpPr>
        <p:spPr/>
        <p:txBody>
          <a:bodyPr/>
          <a:lstStyle/>
          <a:p>
            <a:fld id="{1C8322F6-1C60-46CF-968C-BC20E470F443}" type="datetimeFigureOut">
              <a:rPr lang="en-US" smtClean="0"/>
              <a:t>2/5/2025</a:t>
            </a:fld>
            <a:endParaRPr lang="en-US"/>
          </a:p>
        </p:txBody>
      </p:sp>
      <p:sp>
        <p:nvSpPr>
          <p:cNvPr id="5" name="Footer Placeholder 4">
            <a:extLst>
              <a:ext uri="{FF2B5EF4-FFF2-40B4-BE49-F238E27FC236}">
                <a16:creationId xmlns:a16="http://schemas.microsoft.com/office/drawing/2014/main" id="{11127DDF-01B7-463C-82BC-BBF4296182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B2056A-C3EE-4809-B1F3-1CEEEA266F7B}"/>
              </a:ext>
            </a:extLst>
          </p:cNvPr>
          <p:cNvSpPr>
            <a:spLocks noGrp="1"/>
          </p:cNvSpPr>
          <p:nvPr>
            <p:ph type="sldNum" sz="quarter" idx="12"/>
          </p:nvPr>
        </p:nvSpPr>
        <p:spPr/>
        <p:txBody>
          <a:bodyPr/>
          <a:lstStyle/>
          <a:p>
            <a:fld id="{5EEB83C2-341F-4C28-A243-1C56DDDA54D3}" type="slidenum">
              <a:rPr lang="en-US" smtClean="0"/>
              <a:t>‹#›</a:t>
            </a:fld>
            <a:endParaRPr lang="en-US"/>
          </a:p>
        </p:txBody>
      </p:sp>
      <p:cxnSp>
        <p:nvCxnSpPr>
          <p:cNvPr id="9" name="Straight Connector 8">
            <a:extLst>
              <a:ext uri="{FF2B5EF4-FFF2-40B4-BE49-F238E27FC236}">
                <a16:creationId xmlns:a16="http://schemas.microsoft.com/office/drawing/2014/main" id="{A240FCEE-B6E2-46D0-9BB0-F45F79545E9D}"/>
              </a:ext>
            </a:extLst>
          </p:cNvPr>
          <p:cNvCxnSpPr>
            <a:cxnSpLocks/>
          </p:cNvCxnSpPr>
          <p:nvPr/>
        </p:nvCxnSpPr>
        <p:spPr>
          <a:xfrm flipH="1">
            <a:off x="571501" y="571500"/>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3BD2FB83-3783-4477-80B5-DA5BF10BAF57}"/>
              </a:ext>
            </a:extLst>
          </p:cNvPr>
          <p:cNvCxnSpPr>
            <a:cxnSpLocks/>
          </p:cNvCxnSpPr>
          <p:nvPr/>
        </p:nvCxnSpPr>
        <p:spPr>
          <a:xfrm>
            <a:off x="7742482" y="571500"/>
            <a:ext cx="0" cy="5715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83EA203-71D5-49C0-9626-FFA8E46787B0}"/>
              </a:ext>
            </a:extLst>
          </p:cNvPr>
          <p:cNvCxnSpPr>
            <a:cxnSpLocks/>
          </p:cNvCxnSpPr>
          <p:nvPr/>
        </p:nvCxnSpPr>
        <p:spPr>
          <a:xfrm flipH="1">
            <a:off x="577485" y="6283518"/>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17028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99A0A-70FC-426A-8B3B-60FAF9806EB0}"/>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8EF47EC6-9753-4ABC-BB66-64CCC8BA0808}"/>
              </a:ext>
            </a:extLst>
          </p:cNvPr>
          <p:cNvSpPr>
            <a:spLocks noGrp="1"/>
          </p:cNvSpPr>
          <p:nvPr>
            <p:ph type="body" orient="vert" idx="1"/>
          </p:nvPr>
        </p:nvSpPr>
        <p:spPr>
          <a:xfrm>
            <a:off x="571499" y="2036363"/>
            <a:ext cx="11059811" cy="387077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8884D9F-DC99-4B4C-98CF-178BBBB76646}"/>
              </a:ext>
            </a:extLst>
          </p:cNvPr>
          <p:cNvSpPr>
            <a:spLocks noGrp="1"/>
          </p:cNvSpPr>
          <p:nvPr>
            <p:ph type="dt" sz="half" idx="10"/>
          </p:nvPr>
        </p:nvSpPr>
        <p:spPr/>
        <p:txBody>
          <a:bodyPr/>
          <a:lstStyle/>
          <a:p>
            <a:fld id="{1C8322F6-1C60-46CF-968C-BC20E470F443}" type="datetimeFigureOut">
              <a:rPr lang="en-US" smtClean="0"/>
              <a:t>2/5/2025</a:t>
            </a:fld>
            <a:endParaRPr lang="en-US"/>
          </a:p>
        </p:txBody>
      </p:sp>
      <p:sp>
        <p:nvSpPr>
          <p:cNvPr id="5" name="Footer Placeholder 4">
            <a:extLst>
              <a:ext uri="{FF2B5EF4-FFF2-40B4-BE49-F238E27FC236}">
                <a16:creationId xmlns:a16="http://schemas.microsoft.com/office/drawing/2014/main" id="{1A7A6840-AC0B-4260-8368-08E0A22D22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A5DAB8-EC07-4CCF-96EA-5D8ACDAE6E48}"/>
              </a:ext>
            </a:extLst>
          </p:cNvPr>
          <p:cNvSpPr>
            <a:spLocks noGrp="1"/>
          </p:cNvSpPr>
          <p:nvPr>
            <p:ph type="sldNum" sz="quarter" idx="12"/>
          </p:nvPr>
        </p:nvSpPr>
        <p:spPr/>
        <p:txBody>
          <a:bodyPr/>
          <a:lstStyle/>
          <a:p>
            <a:fld id="{5EEB83C2-341F-4C28-A243-1C56DDDA54D3}" type="slidenum">
              <a:rPr lang="en-US" smtClean="0"/>
              <a:t>‹#›</a:t>
            </a:fld>
            <a:endParaRPr lang="en-US"/>
          </a:p>
        </p:txBody>
      </p:sp>
      <p:cxnSp>
        <p:nvCxnSpPr>
          <p:cNvPr id="7" name="Straight Connector 6">
            <a:extLst>
              <a:ext uri="{FF2B5EF4-FFF2-40B4-BE49-F238E27FC236}">
                <a16:creationId xmlns:a16="http://schemas.microsoft.com/office/drawing/2014/main" id="{0438F1AC-9961-4786-A189-20863DD97F68}"/>
              </a:ext>
            </a:extLst>
          </p:cNvPr>
          <p:cNvCxnSpPr>
            <a:cxnSpLocks/>
          </p:cNvCxnSpPr>
          <p:nvPr/>
        </p:nvCxnSpPr>
        <p:spPr>
          <a:xfrm flipH="1">
            <a:off x="571500" y="1780979"/>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20998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C75F678-EC03-4845-A51B-C90FA6A15491}"/>
              </a:ext>
            </a:extLst>
          </p:cNvPr>
          <p:cNvSpPr>
            <a:spLocks noGrp="1"/>
          </p:cNvSpPr>
          <p:nvPr>
            <p:ph type="title" orient="vert"/>
          </p:nvPr>
        </p:nvSpPr>
        <p:spPr>
          <a:xfrm>
            <a:off x="9177953" y="797251"/>
            <a:ext cx="2483929" cy="5283785"/>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B74A8B4D-A39F-4528-975A-9C84BEE778DF}"/>
              </a:ext>
            </a:extLst>
          </p:cNvPr>
          <p:cNvSpPr>
            <a:spLocks noGrp="1"/>
          </p:cNvSpPr>
          <p:nvPr>
            <p:ph type="body" orient="vert" idx="1"/>
          </p:nvPr>
        </p:nvSpPr>
        <p:spPr>
          <a:xfrm>
            <a:off x="566094" y="797251"/>
            <a:ext cx="8101072" cy="528378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15E4A23-6984-4AD1-A51D-600EDC263543}"/>
              </a:ext>
            </a:extLst>
          </p:cNvPr>
          <p:cNvSpPr>
            <a:spLocks noGrp="1"/>
          </p:cNvSpPr>
          <p:nvPr>
            <p:ph type="dt" sz="half" idx="10"/>
          </p:nvPr>
        </p:nvSpPr>
        <p:spPr/>
        <p:txBody>
          <a:bodyPr/>
          <a:lstStyle/>
          <a:p>
            <a:fld id="{1C8322F6-1C60-46CF-968C-BC20E470F443}" type="datetimeFigureOut">
              <a:rPr lang="en-US" smtClean="0"/>
              <a:t>2/5/2025</a:t>
            </a:fld>
            <a:endParaRPr lang="en-US"/>
          </a:p>
        </p:txBody>
      </p:sp>
      <p:sp>
        <p:nvSpPr>
          <p:cNvPr id="5" name="Footer Placeholder 4">
            <a:extLst>
              <a:ext uri="{FF2B5EF4-FFF2-40B4-BE49-F238E27FC236}">
                <a16:creationId xmlns:a16="http://schemas.microsoft.com/office/drawing/2014/main" id="{A9273E28-C341-49CC-BAAB-0C0D198212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26D54A-8E86-4026-8DD0-5B0979BB8C78}"/>
              </a:ext>
            </a:extLst>
          </p:cNvPr>
          <p:cNvSpPr>
            <a:spLocks noGrp="1"/>
          </p:cNvSpPr>
          <p:nvPr>
            <p:ph type="sldNum" sz="quarter" idx="12"/>
          </p:nvPr>
        </p:nvSpPr>
        <p:spPr/>
        <p:txBody>
          <a:bodyPr/>
          <a:lstStyle/>
          <a:p>
            <a:fld id="{5EEB83C2-341F-4C28-A243-1C56DDDA54D3}" type="slidenum">
              <a:rPr lang="en-US" smtClean="0"/>
              <a:t>‹#›</a:t>
            </a:fld>
            <a:endParaRPr lang="en-US"/>
          </a:p>
        </p:txBody>
      </p:sp>
      <p:cxnSp>
        <p:nvCxnSpPr>
          <p:cNvPr id="7" name="Straight Connector 6">
            <a:extLst>
              <a:ext uri="{FF2B5EF4-FFF2-40B4-BE49-F238E27FC236}">
                <a16:creationId xmlns:a16="http://schemas.microsoft.com/office/drawing/2014/main" id="{1CB05DA4-DF32-4D7A-9E4D-36309C90C5BB}"/>
              </a:ext>
            </a:extLst>
          </p:cNvPr>
          <p:cNvCxnSpPr>
            <a:cxnSpLocks/>
          </p:cNvCxnSpPr>
          <p:nvPr/>
        </p:nvCxnSpPr>
        <p:spPr>
          <a:xfrm flipH="1">
            <a:off x="566094" y="577110"/>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D7CC7262-4997-41E4-976D-BA82E148280F}"/>
              </a:ext>
            </a:extLst>
          </p:cNvPr>
          <p:cNvCxnSpPr>
            <a:cxnSpLocks/>
          </p:cNvCxnSpPr>
          <p:nvPr/>
        </p:nvCxnSpPr>
        <p:spPr>
          <a:xfrm flipV="1">
            <a:off x="8875226" y="571500"/>
            <a:ext cx="0" cy="571149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F5063B5-E478-4C41-AD40-49A39AE07429}"/>
              </a:ext>
            </a:extLst>
          </p:cNvPr>
          <p:cNvCxnSpPr>
            <a:cxnSpLocks/>
          </p:cNvCxnSpPr>
          <p:nvPr/>
        </p:nvCxnSpPr>
        <p:spPr>
          <a:xfrm flipH="1">
            <a:off x="577485" y="6283518"/>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9673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B2ED8-7F53-4C03-A740-493E50798497}"/>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5611087-99A9-4100-B5F7-520880DE322E}"/>
              </a:ext>
            </a:extLst>
          </p:cNvPr>
          <p:cNvSpPr>
            <a:spLocks noGrp="1"/>
          </p:cNvSpPr>
          <p:nvPr>
            <p:ph idx="1"/>
          </p:nvPr>
        </p:nvSpPr>
        <p:spPr>
          <a:xfrm>
            <a:off x="571499" y="2075688"/>
            <a:ext cx="11059811" cy="39109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67B4B20-1A65-4A26-B11E-6095083A1645}"/>
              </a:ext>
            </a:extLst>
          </p:cNvPr>
          <p:cNvSpPr>
            <a:spLocks noGrp="1"/>
          </p:cNvSpPr>
          <p:nvPr>
            <p:ph type="dt" sz="half" idx="10"/>
          </p:nvPr>
        </p:nvSpPr>
        <p:spPr/>
        <p:txBody>
          <a:bodyPr/>
          <a:lstStyle/>
          <a:p>
            <a:fld id="{1C8322F6-1C60-46CF-968C-BC20E470F443}" type="datetimeFigureOut">
              <a:rPr lang="en-US" smtClean="0"/>
              <a:t>2/5/2025</a:t>
            </a:fld>
            <a:endParaRPr lang="en-US"/>
          </a:p>
        </p:txBody>
      </p:sp>
      <p:sp>
        <p:nvSpPr>
          <p:cNvPr id="5" name="Footer Placeholder 4">
            <a:extLst>
              <a:ext uri="{FF2B5EF4-FFF2-40B4-BE49-F238E27FC236}">
                <a16:creationId xmlns:a16="http://schemas.microsoft.com/office/drawing/2014/main" id="{FB0D52D3-E985-4FEB-89B9-57C754711C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EA751A-C72D-47C1-A7A6-E8510A40CE9A}"/>
              </a:ext>
            </a:extLst>
          </p:cNvPr>
          <p:cNvSpPr>
            <a:spLocks noGrp="1"/>
          </p:cNvSpPr>
          <p:nvPr>
            <p:ph type="sldNum" sz="quarter" idx="12"/>
          </p:nvPr>
        </p:nvSpPr>
        <p:spPr/>
        <p:txBody>
          <a:bodyPr/>
          <a:lstStyle/>
          <a:p>
            <a:fld id="{5EEB83C2-341F-4C28-A243-1C56DDDA54D3}" type="slidenum">
              <a:rPr lang="en-US" smtClean="0"/>
              <a:t>‹#›</a:t>
            </a:fld>
            <a:endParaRPr lang="en-US"/>
          </a:p>
        </p:txBody>
      </p:sp>
    </p:spTree>
    <p:extLst>
      <p:ext uri="{BB962C8B-B14F-4D97-AF65-F5344CB8AC3E}">
        <p14:creationId xmlns:p14="http://schemas.microsoft.com/office/powerpoint/2010/main" val="2526234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81F78-07BF-45A9-92D4-E4E0A1E88D7A}"/>
              </a:ext>
            </a:extLst>
          </p:cNvPr>
          <p:cNvSpPr>
            <a:spLocks noGrp="1"/>
          </p:cNvSpPr>
          <p:nvPr>
            <p:ph type="title"/>
          </p:nvPr>
        </p:nvSpPr>
        <p:spPr>
          <a:xfrm>
            <a:off x="571500" y="914255"/>
            <a:ext cx="6867115" cy="5009471"/>
          </a:xfrm>
        </p:spPr>
        <p:txBody>
          <a:bodyPr anchor="b">
            <a:normAutofit/>
          </a:bodyPr>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ECC2A83-A380-4828-BC68-C065C8BC5AD5}"/>
              </a:ext>
            </a:extLst>
          </p:cNvPr>
          <p:cNvSpPr>
            <a:spLocks noGrp="1"/>
          </p:cNvSpPr>
          <p:nvPr>
            <p:ph type="body" idx="1"/>
          </p:nvPr>
        </p:nvSpPr>
        <p:spPr>
          <a:xfrm>
            <a:off x="9239817" y="914399"/>
            <a:ext cx="2370268" cy="2670273"/>
          </a:xfrm>
        </p:spPr>
        <p:txBody>
          <a:bodyPr anchor="t">
            <a:normAutofit/>
          </a:bodyPr>
          <a:lstStyle>
            <a:lvl1pPr marL="0" indent="0">
              <a:lnSpc>
                <a:spcPct val="130000"/>
              </a:lnSpc>
              <a:buNone/>
              <a:defRPr sz="1400" cap="all" spc="30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FF92B2F-8804-4195-A779-F5C67C25CBBE}"/>
              </a:ext>
            </a:extLst>
          </p:cNvPr>
          <p:cNvSpPr>
            <a:spLocks noGrp="1"/>
          </p:cNvSpPr>
          <p:nvPr>
            <p:ph type="dt" sz="half" idx="10"/>
          </p:nvPr>
        </p:nvSpPr>
        <p:spPr/>
        <p:txBody>
          <a:bodyPr/>
          <a:lstStyle/>
          <a:p>
            <a:fld id="{1C8322F6-1C60-46CF-968C-BC20E470F443}" type="datetimeFigureOut">
              <a:rPr lang="en-US" smtClean="0"/>
              <a:t>2/5/2025</a:t>
            </a:fld>
            <a:endParaRPr lang="en-US"/>
          </a:p>
        </p:txBody>
      </p:sp>
      <p:sp>
        <p:nvSpPr>
          <p:cNvPr id="5" name="Footer Placeholder 4">
            <a:extLst>
              <a:ext uri="{FF2B5EF4-FFF2-40B4-BE49-F238E27FC236}">
                <a16:creationId xmlns:a16="http://schemas.microsoft.com/office/drawing/2014/main" id="{25099C26-4411-4833-A917-A45E62D56A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68C7C7-F862-434D-A87A-DECE9FD2E1E9}"/>
              </a:ext>
            </a:extLst>
          </p:cNvPr>
          <p:cNvSpPr>
            <a:spLocks noGrp="1"/>
          </p:cNvSpPr>
          <p:nvPr>
            <p:ph type="sldNum" sz="quarter" idx="12"/>
          </p:nvPr>
        </p:nvSpPr>
        <p:spPr/>
        <p:txBody>
          <a:bodyPr/>
          <a:lstStyle/>
          <a:p>
            <a:fld id="{5EEB83C2-341F-4C28-A243-1C56DDDA54D3}" type="slidenum">
              <a:rPr lang="en-US" smtClean="0"/>
              <a:t>‹#›</a:t>
            </a:fld>
            <a:endParaRPr lang="en-US"/>
          </a:p>
        </p:txBody>
      </p:sp>
      <p:cxnSp>
        <p:nvCxnSpPr>
          <p:cNvPr id="7" name="Straight Connector 6">
            <a:extLst>
              <a:ext uri="{FF2B5EF4-FFF2-40B4-BE49-F238E27FC236}">
                <a16:creationId xmlns:a16="http://schemas.microsoft.com/office/drawing/2014/main" id="{A40BAA4B-C4C0-40C1-8DC8-B4E2F8A68E12}"/>
              </a:ext>
            </a:extLst>
          </p:cNvPr>
          <p:cNvCxnSpPr>
            <a:cxnSpLocks/>
          </p:cNvCxnSpPr>
          <p:nvPr/>
        </p:nvCxnSpPr>
        <p:spPr>
          <a:xfrm>
            <a:off x="8872625" y="571500"/>
            <a:ext cx="0" cy="5715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C0A2259-2540-4B32-A999-2B46A6790E3D}"/>
              </a:ext>
            </a:extLst>
          </p:cNvPr>
          <p:cNvCxnSpPr>
            <a:cxnSpLocks/>
          </p:cNvCxnSpPr>
          <p:nvPr/>
        </p:nvCxnSpPr>
        <p:spPr>
          <a:xfrm flipH="1">
            <a:off x="566094" y="571500"/>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CEFB0ED-3F76-4403-AD0B-E738DD9D8CB6}"/>
              </a:ext>
            </a:extLst>
          </p:cNvPr>
          <p:cNvCxnSpPr>
            <a:cxnSpLocks/>
          </p:cNvCxnSpPr>
          <p:nvPr/>
        </p:nvCxnSpPr>
        <p:spPr>
          <a:xfrm flipH="1">
            <a:off x="577485" y="6283518"/>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1272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6BD5F-CF53-4DD5-B8C5-27BBA2BB8860}"/>
              </a:ext>
            </a:extLst>
          </p:cNvPr>
          <p:cNvSpPr>
            <a:spLocks noGrp="1"/>
          </p:cNvSpPr>
          <p:nvPr>
            <p:ph type="title"/>
          </p:nvPr>
        </p:nvSpPr>
        <p:spPr>
          <a:xfrm>
            <a:off x="571500" y="709684"/>
            <a:ext cx="11049000" cy="1057160"/>
          </a:xfrm>
        </p:spPr>
        <p:txBody>
          <a:bodyPr anchor="ct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576C2E1-5D5E-409F-BEE8-F48CE86F55C9}"/>
              </a:ext>
            </a:extLst>
          </p:cNvPr>
          <p:cNvSpPr>
            <a:spLocks noGrp="1"/>
          </p:cNvSpPr>
          <p:nvPr>
            <p:ph sz="half" idx="1"/>
          </p:nvPr>
        </p:nvSpPr>
        <p:spPr>
          <a:xfrm>
            <a:off x="579447" y="2074990"/>
            <a:ext cx="5181600" cy="41019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AFBBF823-1BFB-4CF0-BAF4-D660C8F1AFC0}"/>
              </a:ext>
            </a:extLst>
          </p:cNvPr>
          <p:cNvSpPr>
            <a:spLocks noGrp="1"/>
          </p:cNvSpPr>
          <p:nvPr>
            <p:ph sz="half" idx="2"/>
          </p:nvPr>
        </p:nvSpPr>
        <p:spPr>
          <a:xfrm>
            <a:off x="6447082" y="2074990"/>
            <a:ext cx="5181600" cy="41019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46FF816E-EE02-44A4-8B81-B324ECFD74DF}"/>
              </a:ext>
            </a:extLst>
          </p:cNvPr>
          <p:cNvSpPr>
            <a:spLocks noGrp="1"/>
          </p:cNvSpPr>
          <p:nvPr>
            <p:ph type="dt" sz="half" idx="10"/>
          </p:nvPr>
        </p:nvSpPr>
        <p:spPr/>
        <p:txBody>
          <a:bodyPr/>
          <a:lstStyle/>
          <a:p>
            <a:fld id="{1C8322F6-1C60-46CF-968C-BC20E470F443}" type="datetimeFigureOut">
              <a:rPr lang="en-US" smtClean="0"/>
              <a:t>2/5/2025</a:t>
            </a:fld>
            <a:endParaRPr lang="en-US"/>
          </a:p>
        </p:txBody>
      </p:sp>
      <p:sp>
        <p:nvSpPr>
          <p:cNvPr id="6" name="Footer Placeholder 5">
            <a:extLst>
              <a:ext uri="{FF2B5EF4-FFF2-40B4-BE49-F238E27FC236}">
                <a16:creationId xmlns:a16="http://schemas.microsoft.com/office/drawing/2014/main" id="{F134D9E4-A693-44D2-A3E8-E3AABC9052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54F669F-4B8E-415D-A9BF-AD451F452C6B}"/>
              </a:ext>
            </a:extLst>
          </p:cNvPr>
          <p:cNvSpPr>
            <a:spLocks noGrp="1"/>
          </p:cNvSpPr>
          <p:nvPr>
            <p:ph type="sldNum" sz="quarter" idx="12"/>
          </p:nvPr>
        </p:nvSpPr>
        <p:spPr/>
        <p:txBody>
          <a:bodyPr/>
          <a:lstStyle/>
          <a:p>
            <a:fld id="{5EEB83C2-341F-4C28-A243-1C56DDDA54D3}" type="slidenum">
              <a:rPr lang="en-US" smtClean="0"/>
              <a:t>‹#›</a:t>
            </a:fld>
            <a:endParaRPr lang="en-US"/>
          </a:p>
        </p:txBody>
      </p:sp>
      <p:cxnSp>
        <p:nvCxnSpPr>
          <p:cNvPr id="11" name="Straight Connector 10">
            <a:extLst>
              <a:ext uri="{FF2B5EF4-FFF2-40B4-BE49-F238E27FC236}">
                <a16:creationId xmlns:a16="http://schemas.microsoft.com/office/drawing/2014/main" id="{720AF959-FCDC-4B92-9324-06A06C0D56F2}"/>
              </a:ext>
            </a:extLst>
          </p:cNvPr>
          <p:cNvCxnSpPr>
            <a:cxnSpLocks/>
          </p:cNvCxnSpPr>
          <p:nvPr/>
        </p:nvCxnSpPr>
        <p:spPr>
          <a:xfrm flipV="1">
            <a:off x="6101405" y="1883336"/>
            <a:ext cx="0" cy="439965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20662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F85E5-82C4-4BAE-B2B0-A078ABD6C69C}"/>
              </a:ext>
            </a:extLst>
          </p:cNvPr>
          <p:cNvSpPr>
            <a:spLocks noGrp="1"/>
          </p:cNvSpPr>
          <p:nvPr>
            <p:ph type="title"/>
          </p:nvPr>
        </p:nvSpPr>
        <p:spPr>
          <a:xfrm>
            <a:off x="583469" y="699118"/>
            <a:ext cx="11025062" cy="1063601"/>
          </a:xfrm>
        </p:spPr>
        <p:txBody>
          <a:bodyPr anchor="ct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12D15C7-F445-40F7-88F6-FD6526269CD7}"/>
              </a:ext>
            </a:extLst>
          </p:cNvPr>
          <p:cNvSpPr>
            <a:spLocks noGrp="1"/>
          </p:cNvSpPr>
          <p:nvPr>
            <p:ph type="body" idx="1"/>
          </p:nvPr>
        </p:nvSpPr>
        <p:spPr>
          <a:xfrm>
            <a:off x="583468" y="2022883"/>
            <a:ext cx="5230469" cy="564079"/>
          </a:xfrm>
        </p:spPr>
        <p:txBody>
          <a:bodyPr anchor="ctr">
            <a:normAutofit/>
          </a:bodyPr>
          <a:lstStyle>
            <a:lvl1pPr marL="0" indent="0">
              <a:buNone/>
              <a:defRPr sz="16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B652C35-AA8E-4154-8A78-7DE9590E1F38}"/>
              </a:ext>
            </a:extLst>
          </p:cNvPr>
          <p:cNvSpPr>
            <a:spLocks noGrp="1"/>
          </p:cNvSpPr>
          <p:nvPr>
            <p:ph sz="half" idx="2"/>
          </p:nvPr>
        </p:nvSpPr>
        <p:spPr>
          <a:xfrm>
            <a:off x="583469" y="2866031"/>
            <a:ext cx="5157787" cy="32276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F557EAC6-567C-4A4A-BB10-57EC14B97DDF}"/>
              </a:ext>
            </a:extLst>
          </p:cNvPr>
          <p:cNvSpPr>
            <a:spLocks noGrp="1"/>
          </p:cNvSpPr>
          <p:nvPr>
            <p:ph type="body" sz="quarter" idx="3"/>
          </p:nvPr>
        </p:nvSpPr>
        <p:spPr>
          <a:xfrm>
            <a:off x="6441470" y="2022883"/>
            <a:ext cx="5183188" cy="564080"/>
          </a:xfrm>
        </p:spPr>
        <p:txBody>
          <a:bodyPr anchor="ctr">
            <a:normAutofit/>
          </a:bodyPr>
          <a:lstStyle>
            <a:lvl1pPr marL="0" indent="0">
              <a:buNone/>
              <a:defRPr sz="16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19A083F-AD60-4437-B32A-44035D78AF63}"/>
              </a:ext>
            </a:extLst>
          </p:cNvPr>
          <p:cNvSpPr>
            <a:spLocks noGrp="1"/>
          </p:cNvSpPr>
          <p:nvPr>
            <p:ph sz="quarter" idx="4"/>
          </p:nvPr>
        </p:nvSpPr>
        <p:spPr>
          <a:xfrm>
            <a:off x="6441470" y="2866031"/>
            <a:ext cx="5183188" cy="32276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9DBF86F-3266-4551-B680-06F401FFE665}"/>
              </a:ext>
            </a:extLst>
          </p:cNvPr>
          <p:cNvSpPr>
            <a:spLocks noGrp="1"/>
          </p:cNvSpPr>
          <p:nvPr>
            <p:ph type="dt" sz="half" idx="10"/>
          </p:nvPr>
        </p:nvSpPr>
        <p:spPr/>
        <p:txBody>
          <a:bodyPr/>
          <a:lstStyle/>
          <a:p>
            <a:fld id="{1C8322F6-1C60-46CF-968C-BC20E470F443}" type="datetimeFigureOut">
              <a:rPr lang="en-US" smtClean="0"/>
              <a:t>2/5/2025</a:t>
            </a:fld>
            <a:endParaRPr lang="en-US"/>
          </a:p>
        </p:txBody>
      </p:sp>
      <p:sp>
        <p:nvSpPr>
          <p:cNvPr id="8" name="Footer Placeholder 7">
            <a:extLst>
              <a:ext uri="{FF2B5EF4-FFF2-40B4-BE49-F238E27FC236}">
                <a16:creationId xmlns:a16="http://schemas.microsoft.com/office/drawing/2014/main" id="{755B38FE-80F9-4582-B2E1-B067C288DE8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47BEF32-F637-47A1-9ED3-AFC4F79F3739}"/>
              </a:ext>
            </a:extLst>
          </p:cNvPr>
          <p:cNvSpPr>
            <a:spLocks noGrp="1"/>
          </p:cNvSpPr>
          <p:nvPr>
            <p:ph type="sldNum" sz="quarter" idx="12"/>
          </p:nvPr>
        </p:nvSpPr>
        <p:spPr/>
        <p:txBody>
          <a:bodyPr/>
          <a:lstStyle/>
          <a:p>
            <a:fld id="{5EEB83C2-341F-4C28-A243-1C56DDDA54D3}" type="slidenum">
              <a:rPr lang="en-US" smtClean="0"/>
              <a:t>‹#›</a:t>
            </a:fld>
            <a:endParaRPr lang="en-US"/>
          </a:p>
        </p:txBody>
      </p:sp>
      <p:cxnSp>
        <p:nvCxnSpPr>
          <p:cNvPr id="11" name="Straight Connector 10">
            <a:extLst>
              <a:ext uri="{FF2B5EF4-FFF2-40B4-BE49-F238E27FC236}">
                <a16:creationId xmlns:a16="http://schemas.microsoft.com/office/drawing/2014/main" id="{E0C508D4-7C99-4B8D-BCDE-F0001BD345D9}"/>
              </a:ext>
            </a:extLst>
          </p:cNvPr>
          <p:cNvCxnSpPr>
            <a:cxnSpLocks/>
          </p:cNvCxnSpPr>
          <p:nvPr/>
        </p:nvCxnSpPr>
        <p:spPr>
          <a:xfrm flipV="1">
            <a:off x="6101405" y="1883336"/>
            <a:ext cx="0" cy="439966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49BF61B-7951-48F4-982B-9401A483FFBF}"/>
              </a:ext>
            </a:extLst>
          </p:cNvPr>
          <p:cNvCxnSpPr>
            <a:cxnSpLocks/>
          </p:cNvCxnSpPr>
          <p:nvPr/>
        </p:nvCxnSpPr>
        <p:spPr>
          <a:xfrm flipH="1">
            <a:off x="577485" y="2738598"/>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26195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A94CB-6BE5-4B9E-B0A6-54F83B201A64}"/>
              </a:ext>
            </a:extLst>
          </p:cNvPr>
          <p:cNvSpPr>
            <a:spLocks noGrp="1"/>
          </p:cNvSpPr>
          <p:nvPr>
            <p:ph type="title"/>
          </p:nvPr>
        </p:nvSpPr>
        <p:spPr>
          <a:xfrm>
            <a:off x="571500" y="717452"/>
            <a:ext cx="11049000" cy="1161836"/>
          </a:xfrm>
        </p:spPr>
        <p:txBody>
          <a:bodyPr anchor="t"/>
          <a:lstStyle/>
          <a:p>
            <a:r>
              <a:rPr lang="en-US"/>
              <a:t>Click to edit Master title style</a:t>
            </a:r>
            <a:endParaRPr lang="en-US" dirty="0"/>
          </a:p>
        </p:txBody>
      </p:sp>
      <p:sp>
        <p:nvSpPr>
          <p:cNvPr id="3" name="Date Placeholder 2">
            <a:extLst>
              <a:ext uri="{FF2B5EF4-FFF2-40B4-BE49-F238E27FC236}">
                <a16:creationId xmlns:a16="http://schemas.microsoft.com/office/drawing/2014/main" id="{75E8643C-1A5D-4F23-B0D7-5B46F5E456B4}"/>
              </a:ext>
            </a:extLst>
          </p:cNvPr>
          <p:cNvSpPr>
            <a:spLocks noGrp="1"/>
          </p:cNvSpPr>
          <p:nvPr>
            <p:ph type="dt" sz="half" idx="10"/>
          </p:nvPr>
        </p:nvSpPr>
        <p:spPr/>
        <p:txBody>
          <a:bodyPr/>
          <a:lstStyle/>
          <a:p>
            <a:fld id="{1C8322F6-1C60-46CF-968C-BC20E470F443}" type="datetimeFigureOut">
              <a:rPr lang="en-US" smtClean="0"/>
              <a:t>2/5/2025</a:t>
            </a:fld>
            <a:endParaRPr lang="en-US"/>
          </a:p>
        </p:txBody>
      </p:sp>
      <p:sp>
        <p:nvSpPr>
          <p:cNvPr id="4" name="Footer Placeholder 3">
            <a:extLst>
              <a:ext uri="{FF2B5EF4-FFF2-40B4-BE49-F238E27FC236}">
                <a16:creationId xmlns:a16="http://schemas.microsoft.com/office/drawing/2014/main" id="{0C1A3394-78CC-43B0-9762-5E826F8BBFD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C347F0A-1980-4E13-AB22-AE3B8AA44058}"/>
              </a:ext>
            </a:extLst>
          </p:cNvPr>
          <p:cNvSpPr>
            <a:spLocks noGrp="1"/>
          </p:cNvSpPr>
          <p:nvPr>
            <p:ph type="sldNum" sz="quarter" idx="12"/>
          </p:nvPr>
        </p:nvSpPr>
        <p:spPr/>
        <p:txBody>
          <a:bodyPr/>
          <a:lstStyle/>
          <a:p>
            <a:fld id="{5EEB83C2-341F-4C28-A243-1C56DDDA54D3}" type="slidenum">
              <a:rPr lang="en-US" smtClean="0"/>
              <a:t>‹#›</a:t>
            </a:fld>
            <a:endParaRPr lang="en-US"/>
          </a:p>
        </p:txBody>
      </p:sp>
      <p:cxnSp>
        <p:nvCxnSpPr>
          <p:cNvPr id="7" name="Straight Connector 6">
            <a:extLst>
              <a:ext uri="{FF2B5EF4-FFF2-40B4-BE49-F238E27FC236}">
                <a16:creationId xmlns:a16="http://schemas.microsoft.com/office/drawing/2014/main" id="{4E9D858B-8A9C-4235-B151-81C99A3D20D2}"/>
              </a:ext>
            </a:extLst>
          </p:cNvPr>
          <p:cNvCxnSpPr>
            <a:cxnSpLocks/>
          </p:cNvCxnSpPr>
          <p:nvPr/>
        </p:nvCxnSpPr>
        <p:spPr>
          <a:xfrm flipH="1">
            <a:off x="577485" y="571500"/>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6C7798B-3ECB-4076-8955-A82116BB0D25}"/>
              </a:ext>
            </a:extLst>
          </p:cNvPr>
          <p:cNvCxnSpPr>
            <a:cxnSpLocks/>
          </p:cNvCxnSpPr>
          <p:nvPr/>
        </p:nvCxnSpPr>
        <p:spPr>
          <a:xfrm flipH="1">
            <a:off x="577485" y="6283518"/>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8129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5C61D85-3E72-406F-AB26-B4ED94918442}"/>
              </a:ext>
            </a:extLst>
          </p:cNvPr>
          <p:cNvSpPr>
            <a:spLocks noGrp="1"/>
          </p:cNvSpPr>
          <p:nvPr>
            <p:ph type="dt" sz="half" idx="10"/>
          </p:nvPr>
        </p:nvSpPr>
        <p:spPr/>
        <p:txBody>
          <a:bodyPr/>
          <a:lstStyle/>
          <a:p>
            <a:fld id="{1C8322F6-1C60-46CF-968C-BC20E470F443}" type="datetimeFigureOut">
              <a:rPr lang="en-US" smtClean="0"/>
              <a:t>2/5/2025</a:t>
            </a:fld>
            <a:endParaRPr lang="en-US"/>
          </a:p>
        </p:txBody>
      </p:sp>
      <p:sp>
        <p:nvSpPr>
          <p:cNvPr id="3" name="Footer Placeholder 2">
            <a:extLst>
              <a:ext uri="{FF2B5EF4-FFF2-40B4-BE49-F238E27FC236}">
                <a16:creationId xmlns:a16="http://schemas.microsoft.com/office/drawing/2014/main" id="{499C831E-4321-467E-9090-C89C48CF2F5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68A9556-B3D8-4403-835F-11AE2D4098E9}"/>
              </a:ext>
            </a:extLst>
          </p:cNvPr>
          <p:cNvSpPr>
            <a:spLocks noGrp="1"/>
          </p:cNvSpPr>
          <p:nvPr>
            <p:ph type="sldNum" sz="quarter" idx="12"/>
          </p:nvPr>
        </p:nvSpPr>
        <p:spPr/>
        <p:txBody>
          <a:bodyPr/>
          <a:lstStyle/>
          <a:p>
            <a:fld id="{5EEB83C2-341F-4C28-A243-1C56DDDA54D3}" type="slidenum">
              <a:rPr lang="en-US" smtClean="0"/>
              <a:t>‹#›</a:t>
            </a:fld>
            <a:endParaRPr lang="en-US"/>
          </a:p>
        </p:txBody>
      </p:sp>
    </p:spTree>
    <p:extLst>
      <p:ext uri="{BB962C8B-B14F-4D97-AF65-F5344CB8AC3E}">
        <p14:creationId xmlns:p14="http://schemas.microsoft.com/office/powerpoint/2010/main" val="2658231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0AA48-D521-423D-B185-6490EF57B935}"/>
              </a:ext>
            </a:extLst>
          </p:cNvPr>
          <p:cNvSpPr>
            <a:spLocks noGrp="1"/>
          </p:cNvSpPr>
          <p:nvPr>
            <p:ph type="title"/>
          </p:nvPr>
        </p:nvSpPr>
        <p:spPr>
          <a:xfrm>
            <a:off x="572201" y="810344"/>
            <a:ext cx="3478084" cy="1408062"/>
          </a:xfrm>
        </p:spPr>
        <p:txBody>
          <a:bodyPr anchor="t"/>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B64E6DD-DDD2-4ED6-B8A9-A8B6D7656549}"/>
              </a:ext>
            </a:extLst>
          </p:cNvPr>
          <p:cNvSpPr>
            <a:spLocks noGrp="1"/>
          </p:cNvSpPr>
          <p:nvPr>
            <p:ph idx="1"/>
          </p:nvPr>
        </p:nvSpPr>
        <p:spPr>
          <a:xfrm>
            <a:off x="4919809" y="931232"/>
            <a:ext cx="6700679" cy="507936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A3F08F5E-AD33-4ACF-84C9-78B0FF6BE3AC}"/>
              </a:ext>
            </a:extLst>
          </p:cNvPr>
          <p:cNvSpPr>
            <a:spLocks noGrp="1"/>
          </p:cNvSpPr>
          <p:nvPr>
            <p:ph type="body" sz="half" idx="2"/>
          </p:nvPr>
        </p:nvSpPr>
        <p:spPr>
          <a:xfrm>
            <a:off x="571500" y="2578608"/>
            <a:ext cx="3478783" cy="341724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8D7604E-7DD4-4497-B325-74F899E8ACC6}"/>
              </a:ext>
            </a:extLst>
          </p:cNvPr>
          <p:cNvSpPr>
            <a:spLocks noGrp="1"/>
          </p:cNvSpPr>
          <p:nvPr>
            <p:ph type="dt" sz="half" idx="10"/>
          </p:nvPr>
        </p:nvSpPr>
        <p:spPr/>
        <p:txBody>
          <a:bodyPr/>
          <a:lstStyle/>
          <a:p>
            <a:fld id="{1C8322F6-1C60-46CF-968C-BC20E470F443}" type="datetimeFigureOut">
              <a:rPr lang="en-US" smtClean="0"/>
              <a:t>2/5/2025</a:t>
            </a:fld>
            <a:endParaRPr lang="en-US"/>
          </a:p>
        </p:txBody>
      </p:sp>
      <p:sp>
        <p:nvSpPr>
          <p:cNvPr id="6" name="Footer Placeholder 5">
            <a:extLst>
              <a:ext uri="{FF2B5EF4-FFF2-40B4-BE49-F238E27FC236}">
                <a16:creationId xmlns:a16="http://schemas.microsoft.com/office/drawing/2014/main" id="{3F02BEED-A8F6-4256-9539-4434694AA1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5EA1AA6-EE0B-48FD-A7DE-6CEE6A8C7DEB}"/>
              </a:ext>
            </a:extLst>
          </p:cNvPr>
          <p:cNvSpPr>
            <a:spLocks noGrp="1"/>
          </p:cNvSpPr>
          <p:nvPr>
            <p:ph type="sldNum" sz="quarter" idx="12"/>
          </p:nvPr>
        </p:nvSpPr>
        <p:spPr/>
        <p:txBody>
          <a:bodyPr/>
          <a:lstStyle/>
          <a:p>
            <a:fld id="{5EEB83C2-341F-4C28-A243-1C56DDDA54D3}" type="slidenum">
              <a:rPr lang="en-US" smtClean="0"/>
              <a:t>‹#›</a:t>
            </a:fld>
            <a:endParaRPr lang="en-US"/>
          </a:p>
        </p:txBody>
      </p:sp>
      <p:cxnSp>
        <p:nvCxnSpPr>
          <p:cNvPr id="8" name="Straight Connector 7">
            <a:extLst>
              <a:ext uri="{FF2B5EF4-FFF2-40B4-BE49-F238E27FC236}">
                <a16:creationId xmlns:a16="http://schemas.microsoft.com/office/drawing/2014/main" id="{B3F35B32-9A23-4805-94A6-96826D202139}"/>
              </a:ext>
            </a:extLst>
          </p:cNvPr>
          <p:cNvCxnSpPr>
            <a:cxnSpLocks/>
          </p:cNvCxnSpPr>
          <p:nvPr/>
        </p:nvCxnSpPr>
        <p:spPr>
          <a:xfrm flipH="1">
            <a:off x="571500" y="571500"/>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762BA7DA-3944-40D4-91CD-40CA24DBB79B}"/>
              </a:ext>
            </a:extLst>
          </p:cNvPr>
          <p:cNvCxnSpPr>
            <a:cxnSpLocks/>
          </p:cNvCxnSpPr>
          <p:nvPr/>
        </p:nvCxnSpPr>
        <p:spPr>
          <a:xfrm flipV="1">
            <a:off x="4419601" y="571500"/>
            <a:ext cx="0" cy="5715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BEA0B78-39E7-4039-B8BE-4F425688C6DF}"/>
              </a:ext>
            </a:extLst>
          </p:cNvPr>
          <p:cNvCxnSpPr>
            <a:cxnSpLocks/>
          </p:cNvCxnSpPr>
          <p:nvPr/>
        </p:nvCxnSpPr>
        <p:spPr>
          <a:xfrm flipH="1">
            <a:off x="571501" y="2406845"/>
            <a:ext cx="38481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DD68B99C-0744-42EE-9713-AB0CEC3F5D85}"/>
              </a:ext>
            </a:extLst>
          </p:cNvPr>
          <p:cNvCxnSpPr>
            <a:cxnSpLocks/>
          </p:cNvCxnSpPr>
          <p:nvPr/>
        </p:nvCxnSpPr>
        <p:spPr>
          <a:xfrm flipH="1">
            <a:off x="577485" y="6283518"/>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5859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12732-5D39-4B30-A499-D51BABC882EF}"/>
              </a:ext>
            </a:extLst>
          </p:cNvPr>
          <p:cNvSpPr>
            <a:spLocks noGrp="1"/>
          </p:cNvSpPr>
          <p:nvPr>
            <p:ph type="title"/>
          </p:nvPr>
        </p:nvSpPr>
        <p:spPr>
          <a:xfrm>
            <a:off x="571499" y="802204"/>
            <a:ext cx="3478787" cy="1408062"/>
          </a:xfrm>
        </p:spPr>
        <p:txBody>
          <a:bodyPr anchor="t"/>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23AF5AEC-77BC-4A52-8A56-C6479CA6A29D}"/>
              </a:ext>
            </a:extLst>
          </p:cNvPr>
          <p:cNvSpPr>
            <a:spLocks noGrp="1"/>
          </p:cNvSpPr>
          <p:nvPr>
            <p:ph type="pic" idx="1"/>
          </p:nvPr>
        </p:nvSpPr>
        <p:spPr>
          <a:xfrm>
            <a:off x="4723467" y="847384"/>
            <a:ext cx="6907844" cy="52168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60A9240-8762-4C7D-AF22-A844CB2EC871}"/>
              </a:ext>
            </a:extLst>
          </p:cNvPr>
          <p:cNvSpPr>
            <a:spLocks noGrp="1"/>
          </p:cNvSpPr>
          <p:nvPr>
            <p:ph type="body" sz="half" idx="2"/>
          </p:nvPr>
        </p:nvSpPr>
        <p:spPr>
          <a:xfrm>
            <a:off x="571498" y="2574906"/>
            <a:ext cx="3478787" cy="343571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9995685-E45D-4E74-8B78-D3B8E85C434D}"/>
              </a:ext>
            </a:extLst>
          </p:cNvPr>
          <p:cNvSpPr>
            <a:spLocks noGrp="1"/>
          </p:cNvSpPr>
          <p:nvPr>
            <p:ph type="dt" sz="half" idx="10"/>
          </p:nvPr>
        </p:nvSpPr>
        <p:spPr/>
        <p:txBody>
          <a:bodyPr/>
          <a:lstStyle/>
          <a:p>
            <a:fld id="{1C8322F6-1C60-46CF-968C-BC20E470F443}" type="datetimeFigureOut">
              <a:rPr lang="en-US" smtClean="0"/>
              <a:t>2/5/2025</a:t>
            </a:fld>
            <a:endParaRPr lang="en-US"/>
          </a:p>
        </p:txBody>
      </p:sp>
      <p:sp>
        <p:nvSpPr>
          <p:cNvPr id="6" name="Footer Placeholder 5">
            <a:extLst>
              <a:ext uri="{FF2B5EF4-FFF2-40B4-BE49-F238E27FC236}">
                <a16:creationId xmlns:a16="http://schemas.microsoft.com/office/drawing/2014/main" id="{321FCBA3-0FF5-47C2-901A-645F6185D2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B030381-5320-46AD-A0B9-7C04B3E5A202}"/>
              </a:ext>
            </a:extLst>
          </p:cNvPr>
          <p:cNvSpPr>
            <a:spLocks noGrp="1"/>
          </p:cNvSpPr>
          <p:nvPr>
            <p:ph type="sldNum" sz="quarter" idx="12"/>
          </p:nvPr>
        </p:nvSpPr>
        <p:spPr/>
        <p:txBody>
          <a:bodyPr/>
          <a:lstStyle/>
          <a:p>
            <a:fld id="{5EEB83C2-341F-4C28-A243-1C56DDDA54D3}" type="slidenum">
              <a:rPr lang="en-US" smtClean="0"/>
              <a:t>‹#›</a:t>
            </a:fld>
            <a:endParaRPr lang="en-US"/>
          </a:p>
        </p:txBody>
      </p:sp>
      <p:cxnSp>
        <p:nvCxnSpPr>
          <p:cNvPr id="8" name="Straight Connector 7">
            <a:extLst>
              <a:ext uri="{FF2B5EF4-FFF2-40B4-BE49-F238E27FC236}">
                <a16:creationId xmlns:a16="http://schemas.microsoft.com/office/drawing/2014/main" id="{5357A432-D933-402A-8657-216EE20450EE}"/>
              </a:ext>
            </a:extLst>
          </p:cNvPr>
          <p:cNvCxnSpPr>
            <a:cxnSpLocks/>
          </p:cNvCxnSpPr>
          <p:nvPr/>
        </p:nvCxnSpPr>
        <p:spPr>
          <a:xfrm flipH="1">
            <a:off x="571500" y="571500"/>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1B1E0F3-D71B-436F-A10B-B6EA7125F684}"/>
              </a:ext>
            </a:extLst>
          </p:cNvPr>
          <p:cNvCxnSpPr>
            <a:cxnSpLocks/>
          </p:cNvCxnSpPr>
          <p:nvPr/>
        </p:nvCxnSpPr>
        <p:spPr>
          <a:xfrm flipV="1">
            <a:off x="4419601" y="571500"/>
            <a:ext cx="0" cy="5715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DEE64F5-2B48-4A2E-BA5E-1D37F1A7C9A3}"/>
              </a:ext>
            </a:extLst>
          </p:cNvPr>
          <p:cNvCxnSpPr>
            <a:cxnSpLocks/>
          </p:cNvCxnSpPr>
          <p:nvPr/>
        </p:nvCxnSpPr>
        <p:spPr>
          <a:xfrm flipH="1">
            <a:off x="571501" y="2406845"/>
            <a:ext cx="38481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99BF9AA-A2C8-4233-B597-EB11C6D6A0E0}"/>
              </a:ext>
            </a:extLst>
          </p:cNvPr>
          <p:cNvCxnSpPr>
            <a:cxnSpLocks/>
          </p:cNvCxnSpPr>
          <p:nvPr/>
        </p:nvCxnSpPr>
        <p:spPr>
          <a:xfrm flipH="1">
            <a:off x="577485" y="6283518"/>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36431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9E1467D-9ED1-4211-A71E-41C91C755C9D}"/>
              </a:ext>
            </a:extLst>
          </p:cNvPr>
          <p:cNvSpPr>
            <a:spLocks noGrp="1"/>
          </p:cNvSpPr>
          <p:nvPr>
            <p:ph type="title"/>
          </p:nvPr>
        </p:nvSpPr>
        <p:spPr>
          <a:xfrm>
            <a:off x="571500" y="689289"/>
            <a:ext cx="11049000" cy="108410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1F8A6A1-C9C7-4FDF-B4DA-1E86B6A355F8}"/>
              </a:ext>
            </a:extLst>
          </p:cNvPr>
          <p:cNvSpPr>
            <a:spLocks noGrp="1"/>
          </p:cNvSpPr>
          <p:nvPr>
            <p:ph type="body" idx="1"/>
          </p:nvPr>
        </p:nvSpPr>
        <p:spPr>
          <a:xfrm>
            <a:off x="571499" y="2075688"/>
            <a:ext cx="11059811" cy="381808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AACC44A-C635-4CD0-90E9-D9503AF4CCF2}"/>
              </a:ext>
            </a:extLst>
          </p:cNvPr>
          <p:cNvSpPr>
            <a:spLocks noGrp="1"/>
          </p:cNvSpPr>
          <p:nvPr>
            <p:ph type="dt" sz="half" idx="2"/>
          </p:nvPr>
        </p:nvSpPr>
        <p:spPr>
          <a:xfrm>
            <a:off x="8036732" y="6397103"/>
            <a:ext cx="3091928" cy="365125"/>
          </a:xfrm>
          <a:prstGeom prst="rect">
            <a:avLst/>
          </a:prstGeom>
        </p:spPr>
        <p:txBody>
          <a:bodyPr vert="horz" lIns="91440" tIns="45720" rIns="91440" bIns="45720" rtlCol="0" anchor="ctr"/>
          <a:lstStyle>
            <a:lvl1pPr algn="r">
              <a:defRPr sz="800" cap="all" spc="200" baseline="0">
                <a:solidFill>
                  <a:schemeClr val="tx1"/>
                </a:solidFill>
              </a:defRPr>
            </a:lvl1pPr>
          </a:lstStyle>
          <a:p>
            <a:fld id="{1C8322F6-1C60-46CF-968C-BC20E470F443}" type="datetimeFigureOut">
              <a:rPr lang="en-US" smtClean="0"/>
              <a:t>2/5/2025</a:t>
            </a:fld>
            <a:endParaRPr lang="en-US"/>
          </a:p>
        </p:txBody>
      </p:sp>
      <p:sp>
        <p:nvSpPr>
          <p:cNvPr id="5" name="Footer Placeholder 4">
            <a:extLst>
              <a:ext uri="{FF2B5EF4-FFF2-40B4-BE49-F238E27FC236}">
                <a16:creationId xmlns:a16="http://schemas.microsoft.com/office/drawing/2014/main" id="{58ABF682-1A47-492C-81E3-9DB0A50ECB1F}"/>
              </a:ext>
            </a:extLst>
          </p:cNvPr>
          <p:cNvSpPr>
            <a:spLocks noGrp="1"/>
          </p:cNvSpPr>
          <p:nvPr>
            <p:ph type="ftr" sz="quarter" idx="3"/>
          </p:nvPr>
        </p:nvSpPr>
        <p:spPr>
          <a:xfrm>
            <a:off x="475782" y="6397103"/>
            <a:ext cx="4114800" cy="365125"/>
          </a:xfrm>
          <a:prstGeom prst="rect">
            <a:avLst/>
          </a:prstGeom>
        </p:spPr>
        <p:txBody>
          <a:bodyPr vert="horz" lIns="91440" tIns="45720" rIns="91440" bIns="45720" rtlCol="0" anchor="ctr"/>
          <a:lstStyle>
            <a:lvl1pPr algn="l">
              <a:defRPr sz="800" cap="all" spc="200" baseline="0">
                <a:solidFill>
                  <a:schemeClr val="tx1"/>
                </a:solidFill>
              </a:defRPr>
            </a:lvl1pPr>
          </a:lstStyle>
          <a:p>
            <a:endParaRPr lang="en-US"/>
          </a:p>
        </p:txBody>
      </p:sp>
      <p:sp>
        <p:nvSpPr>
          <p:cNvPr id="6" name="Slide Number Placeholder 5">
            <a:extLst>
              <a:ext uri="{FF2B5EF4-FFF2-40B4-BE49-F238E27FC236}">
                <a16:creationId xmlns:a16="http://schemas.microsoft.com/office/drawing/2014/main" id="{6CCC814B-9105-44ED-98A9-D326B2E2605C}"/>
              </a:ext>
            </a:extLst>
          </p:cNvPr>
          <p:cNvSpPr>
            <a:spLocks noGrp="1"/>
          </p:cNvSpPr>
          <p:nvPr>
            <p:ph type="sldNum" sz="quarter" idx="4"/>
          </p:nvPr>
        </p:nvSpPr>
        <p:spPr>
          <a:xfrm>
            <a:off x="11024553" y="6397103"/>
            <a:ext cx="700775" cy="365125"/>
          </a:xfrm>
          <a:prstGeom prst="rect">
            <a:avLst/>
          </a:prstGeom>
        </p:spPr>
        <p:txBody>
          <a:bodyPr vert="horz" lIns="91440" tIns="45720" rIns="91440" bIns="45720" rtlCol="0" anchor="ctr"/>
          <a:lstStyle>
            <a:lvl1pPr algn="r">
              <a:defRPr sz="800">
                <a:solidFill>
                  <a:schemeClr val="tx1"/>
                </a:solidFill>
              </a:defRPr>
            </a:lvl1pPr>
          </a:lstStyle>
          <a:p>
            <a:fld id="{5EEB83C2-341F-4C28-A243-1C56DDDA54D3}" type="slidenum">
              <a:rPr lang="en-US" smtClean="0"/>
              <a:t>‹#›</a:t>
            </a:fld>
            <a:endParaRPr lang="en-US"/>
          </a:p>
        </p:txBody>
      </p:sp>
      <p:cxnSp>
        <p:nvCxnSpPr>
          <p:cNvPr id="20" name="Straight Connector 19">
            <a:extLst>
              <a:ext uri="{FF2B5EF4-FFF2-40B4-BE49-F238E27FC236}">
                <a16:creationId xmlns:a16="http://schemas.microsoft.com/office/drawing/2014/main" id="{A6814345-41DE-42C5-8657-66C1417DF81A}"/>
              </a:ext>
            </a:extLst>
          </p:cNvPr>
          <p:cNvCxnSpPr>
            <a:cxnSpLocks/>
          </p:cNvCxnSpPr>
          <p:nvPr/>
        </p:nvCxnSpPr>
        <p:spPr>
          <a:xfrm flipH="1">
            <a:off x="566094" y="6286347"/>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7E68E419-3727-4F5E-8840-AF149B33B0B7}"/>
              </a:ext>
            </a:extLst>
          </p:cNvPr>
          <p:cNvCxnSpPr>
            <a:cxnSpLocks/>
          </p:cNvCxnSpPr>
          <p:nvPr/>
        </p:nvCxnSpPr>
        <p:spPr>
          <a:xfrm flipH="1">
            <a:off x="577485" y="1883336"/>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519B6EC-D7AE-452F-8D0C-D11BD3377F3E}"/>
              </a:ext>
            </a:extLst>
          </p:cNvPr>
          <p:cNvCxnSpPr>
            <a:cxnSpLocks/>
          </p:cNvCxnSpPr>
          <p:nvPr/>
        </p:nvCxnSpPr>
        <p:spPr>
          <a:xfrm flipH="1">
            <a:off x="577485" y="571500"/>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8430053"/>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l" defTabSz="914400" rtl="0" eaLnBrk="1" latinLnBrk="0" hangingPunct="1">
        <a:lnSpc>
          <a:spcPct val="90000"/>
        </a:lnSpc>
        <a:spcBef>
          <a:spcPct val="0"/>
        </a:spcBef>
        <a:buNone/>
        <a:defRPr sz="4000" kern="1200" spc="-100" baseline="0">
          <a:solidFill>
            <a:schemeClr val="tx1"/>
          </a:solidFill>
          <a:latin typeface="Batang" panose="02030600000101010101" pitchFamily="18" charset="-127"/>
          <a:ea typeface="Batang" panose="02030600000101010101" pitchFamily="18" charset="-127"/>
          <a:cs typeface="+mj-cs"/>
        </a:defRPr>
      </a:lvl1pPr>
    </p:titleStyle>
    <p:bodyStyle>
      <a:lvl1pPr marL="228600" indent="-228600" algn="l" defTabSz="914400" rtl="0" eaLnBrk="1" latinLnBrk="0" hangingPunct="1">
        <a:lnSpc>
          <a:spcPct val="120000"/>
        </a:lnSpc>
        <a:spcBef>
          <a:spcPts val="1000"/>
        </a:spcBef>
        <a:buSzPct val="80000"/>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SzPct val="80000"/>
        <a:buFont typeface="Avenir Next LT Pro Light" panose="020B03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0000"/>
        <a:buFont typeface="Arial" panose="020B0604020202020204" pitchFamily="34" charset="0"/>
        <a:buChar char="•"/>
        <a:defRPr sz="1600" kern="1200">
          <a:solidFill>
            <a:schemeClr val="tx1"/>
          </a:solidFill>
          <a:latin typeface="+mn-lt"/>
          <a:ea typeface="+mn-ea"/>
          <a:cs typeface="+mn-cs"/>
        </a:defRPr>
      </a:lvl3pPr>
      <a:lvl4pPr marL="1005840" indent="-228600" algn="l" defTabSz="914400" rtl="0" eaLnBrk="1" latinLnBrk="0" hangingPunct="1">
        <a:lnSpc>
          <a:spcPct val="120000"/>
        </a:lnSpc>
        <a:spcBef>
          <a:spcPts val="500"/>
        </a:spcBef>
        <a:buSzPct val="80000"/>
        <a:buFont typeface="Avenir Next LT Pro Light" panose="020B0304020202020204" pitchFamily="34" charset="0"/>
        <a:buChar char="–"/>
        <a:defRPr sz="1400" kern="1200">
          <a:solidFill>
            <a:schemeClr val="tx1"/>
          </a:solidFill>
          <a:latin typeface="+mn-lt"/>
          <a:ea typeface="+mn-ea"/>
          <a:cs typeface="+mn-cs"/>
        </a:defRPr>
      </a:lvl4pPr>
      <a:lvl5pPr marL="1280160" indent="-228600" algn="l" defTabSz="914400" rtl="0" eaLnBrk="1" latinLnBrk="0" hangingPunct="1">
        <a:lnSpc>
          <a:spcPct val="120000"/>
        </a:lnSpc>
        <a:spcBef>
          <a:spcPts val="500"/>
        </a:spcBef>
        <a:buSzPct val="80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63AB9E1-499E-41EB-A74E-905920CCDF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82" y="0"/>
            <a:ext cx="1219878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04321E1-9628-B2B2-405C-396511E2B819}"/>
              </a:ext>
            </a:extLst>
          </p:cNvPr>
          <p:cNvSpPr>
            <a:spLocks noGrp="1"/>
          </p:cNvSpPr>
          <p:nvPr>
            <p:ph type="ctrTitle"/>
          </p:nvPr>
        </p:nvSpPr>
        <p:spPr>
          <a:xfrm>
            <a:off x="520601" y="4840264"/>
            <a:ext cx="8044280" cy="1215547"/>
          </a:xfrm>
        </p:spPr>
        <p:txBody>
          <a:bodyPr anchor="ctr">
            <a:noAutofit/>
          </a:bodyPr>
          <a:lstStyle/>
          <a:p>
            <a:r>
              <a:rPr lang="en-US" sz="3600" dirty="0"/>
              <a:t>An analysis of access to free representation in social security appeals</a:t>
            </a:r>
          </a:p>
        </p:txBody>
      </p:sp>
      <p:sp>
        <p:nvSpPr>
          <p:cNvPr id="3" name="Subtitle 2">
            <a:extLst>
              <a:ext uri="{FF2B5EF4-FFF2-40B4-BE49-F238E27FC236}">
                <a16:creationId xmlns:a16="http://schemas.microsoft.com/office/drawing/2014/main" id="{BC39BE64-947D-95C1-53DE-52D847784C51}"/>
              </a:ext>
            </a:extLst>
          </p:cNvPr>
          <p:cNvSpPr>
            <a:spLocks noGrp="1"/>
          </p:cNvSpPr>
          <p:nvPr>
            <p:ph type="subTitle" idx="1"/>
          </p:nvPr>
        </p:nvSpPr>
        <p:spPr>
          <a:xfrm>
            <a:off x="9189720" y="4753342"/>
            <a:ext cx="2519973" cy="1389390"/>
          </a:xfrm>
        </p:spPr>
        <p:txBody>
          <a:bodyPr anchor="ctr">
            <a:normAutofit/>
          </a:bodyPr>
          <a:lstStyle/>
          <a:p>
            <a:r>
              <a:rPr lang="en-US" sz="1600" dirty="0"/>
              <a:t>Joe Tomlinson</a:t>
            </a:r>
          </a:p>
        </p:txBody>
      </p:sp>
      <p:pic>
        <p:nvPicPr>
          <p:cNvPr id="4" name="Picture 3" descr="A colorful lines and dots&#10;&#10;Description automatically generated">
            <a:extLst>
              <a:ext uri="{FF2B5EF4-FFF2-40B4-BE49-F238E27FC236}">
                <a16:creationId xmlns:a16="http://schemas.microsoft.com/office/drawing/2014/main" id="{A45CC013-F20B-86FE-101C-3332E1238742}"/>
              </a:ext>
            </a:extLst>
          </p:cNvPr>
          <p:cNvPicPr>
            <a:picLocks noChangeAspect="1"/>
          </p:cNvPicPr>
          <p:nvPr/>
        </p:nvPicPr>
        <p:blipFill>
          <a:blip r:embed="rId2"/>
          <a:srcRect t="20965" b="32035"/>
          <a:stretch/>
        </p:blipFill>
        <p:spPr>
          <a:xfrm>
            <a:off x="-6781" y="1"/>
            <a:ext cx="12198782" cy="4042122"/>
          </a:xfrm>
          <a:prstGeom prst="rect">
            <a:avLst/>
          </a:prstGeom>
          <a:solidFill>
            <a:srgbClr val="D2B1D6"/>
          </a:solidFill>
        </p:spPr>
      </p:pic>
      <p:cxnSp>
        <p:nvCxnSpPr>
          <p:cNvPr id="11" name="Straight Connector 10">
            <a:extLst>
              <a:ext uri="{FF2B5EF4-FFF2-40B4-BE49-F238E27FC236}">
                <a16:creationId xmlns:a16="http://schemas.microsoft.com/office/drawing/2014/main" id="{CEEA40C4-6B9E-4B9E-8CDF-A0C572462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65869" y="4610607"/>
            <a:ext cx="1105479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A54810C-5CC0-45D3-BD8F-C4407F92F56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877300" y="4610607"/>
            <a:ext cx="0" cy="16748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E458AAC-F667-498F-A263-A8C7AB4FC96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61819" y="6289514"/>
            <a:ext cx="1105479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09078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1B9E4-D1F8-0FE6-96E3-4D6E6950EB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85C1ED-62BD-F111-67AE-108C21D319A5}"/>
              </a:ext>
            </a:extLst>
          </p:cNvPr>
          <p:cNvSpPr>
            <a:spLocks noGrp="1"/>
          </p:cNvSpPr>
          <p:nvPr>
            <p:ph type="title"/>
          </p:nvPr>
        </p:nvSpPr>
        <p:spPr/>
        <p:txBody>
          <a:bodyPr/>
          <a:lstStyle/>
          <a:p>
            <a:r>
              <a:rPr lang="en-US" dirty="0"/>
              <a:t>(2) Changes in DWP </a:t>
            </a:r>
            <a:r>
              <a:rPr lang="en-US" dirty="0" err="1"/>
              <a:t>behaviour</a:t>
            </a:r>
            <a:endParaRPr lang="en-US" dirty="0"/>
          </a:p>
        </p:txBody>
      </p:sp>
      <p:sp>
        <p:nvSpPr>
          <p:cNvPr id="3" name="Content Placeholder 2">
            <a:extLst>
              <a:ext uri="{FF2B5EF4-FFF2-40B4-BE49-F238E27FC236}">
                <a16:creationId xmlns:a16="http://schemas.microsoft.com/office/drawing/2014/main" id="{DABAA6C7-AA17-1F68-2D80-13E236B63263}"/>
              </a:ext>
            </a:extLst>
          </p:cNvPr>
          <p:cNvSpPr>
            <a:spLocks noGrp="1"/>
          </p:cNvSpPr>
          <p:nvPr>
            <p:ph idx="1"/>
          </p:nvPr>
        </p:nvSpPr>
        <p:spPr/>
        <p:txBody>
          <a:bodyPr>
            <a:normAutofit/>
          </a:bodyPr>
          <a:lstStyle/>
          <a:p>
            <a:pPr marL="228600" lvl="1" indent="0" algn="ctr">
              <a:buNone/>
            </a:pPr>
            <a:endParaRPr lang="en-US" sz="3200" i="1" dirty="0"/>
          </a:p>
          <a:p>
            <a:pPr marL="228600" lvl="1" indent="0" algn="ctr">
              <a:buNone/>
            </a:pPr>
            <a:r>
              <a:rPr lang="en-US" sz="3200" i="1" dirty="0"/>
              <a:t>“Right. Well, you were asking for enhanced disability enhanced daily living. Well, we'll offer you standard daily living. Will you accept it? And the client is just thinking, ‘I don't know, you know, what am I supposed to do?’”</a:t>
            </a:r>
          </a:p>
        </p:txBody>
      </p:sp>
      <p:sp>
        <p:nvSpPr>
          <p:cNvPr id="4" name="TextBox 3">
            <a:extLst>
              <a:ext uri="{FF2B5EF4-FFF2-40B4-BE49-F238E27FC236}">
                <a16:creationId xmlns:a16="http://schemas.microsoft.com/office/drawing/2014/main" id="{DCB5549E-A4C5-F029-1E52-3C41DC1554E0}"/>
              </a:ext>
            </a:extLst>
          </p:cNvPr>
          <p:cNvSpPr txBox="1"/>
          <p:nvPr/>
        </p:nvSpPr>
        <p:spPr>
          <a:xfrm>
            <a:off x="1393902" y="2453268"/>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6131773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7776C8-5693-CF99-BF15-BFE5061D9F3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FB258B7-812E-97F4-DFAB-692AFF4E6EA3}"/>
              </a:ext>
            </a:extLst>
          </p:cNvPr>
          <p:cNvSpPr txBox="1"/>
          <p:nvPr/>
        </p:nvSpPr>
        <p:spPr>
          <a:xfrm>
            <a:off x="427354" y="6137513"/>
            <a:ext cx="11292577" cy="646331"/>
          </a:xfrm>
          <a:prstGeom prst="rect">
            <a:avLst/>
          </a:prstGeom>
          <a:noFill/>
        </p:spPr>
        <p:txBody>
          <a:bodyPr wrap="square">
            <a:spAutoFit/>
          </a:bodyPr>
          <a:lstStyle/>
          <a:p>
            <a:r>
              <a:rPr lang="en-GB" b="1" dirty="0">
                <a:solidFill>
                  <a:srgbClr val="501549"/>
                </a:solidFill>
                <a:effectLst/>
                <a:latin typeface="+mj-lt"/>
                <a:ea typeface="Aptos" panose="020B0004020202020204" pitchFamily="34" charset="0"/>
                <a:cs typeface="Times New Roman" panose="02020603050405020304" pitchFamily="18" charset="0"/>
              </a:rPr>
              <a:t>Figure:</a:t>
            </a:r>
            <a:r>
              <a:rPr lang="en-GB" dirty="0">
                <a:solidFill>
                  <a:srgbClr val="501549"/>
                </a:solidFill>
                <a:effectLst/>
                <a:latin typeface="+mj-lt"/>
                <a:ea typeface="Aptos" panose="020B0004020202020204" pitchFamily="34" charset="0"/>
                <a:cs typeface="Times New Roman" panose="02020603050405020304" pitchFamily="18" charset="0"/>
              </a:rPr>
              <a:t> </a:t>
            </a:r>
            <a:r>
              <a:rPr lang="en-GB" dirty="0">
                <a:effectLst/>
                <a:latin typeface="+mj-lt"/>
                <a:ea typeface="Aptos" panose="020B0004020202020204" pitchFamily="34" charset="0"/>
                <a:cs typeface="Times New Roman" panose="02020603050405020304" pitchFamily="18" charset="0"/>
              </a:rPr>
              <a:t>Appeals disposed of at and before hearing in the Social Security and Child Support Tribunal as % (2009 – 2024) </a:t>
            </a:r>
            <a:endParaRPr lang="en-US" dirty="0">
              <a:latin typeface="+mj-lt"/>
            </a:endParaRPr>
          </a:p>
        </p:txBody>
      </p:sp>
      <p:graphicFrame>
        <p:nvGraphicFramePr>
          <p:cNvPr id="3" name="Chart 2">
            <a:extLst>
              <a:ext uri="{FF2B5EF4-FFF2-40B4-BE49-F238E27FC236}">
                <a16:creationId xmlns:a16="http://schemas.microsoft.com/office/drawing/2014/main" id="{AAE7291F-476D-5A81-2448-6C0AA9EF1893}"/>
              </a:ext>
            </a:extLst>
          </p:cNvPr>
          <p:cNvGraphicFramePr/>
          <p:nvPr>
            <p:extLst>
              <p:ext uri="{D42A27DB-BD31-4B8C-83A1-F6EECF244321}">
                <p14:modId xmlns:p14="http://schemas.microsoft.com/office/powerpoint/2010/main" val="2743106596"/>
              </p:ext>
            </p:extLst>
          </p:nvPr>
        </p:nvGraphicFramePr>
        <p:xfrm>
          <a:off x="481330" y="490654"/>
          <a:ext cx="11238602" cy="556144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519753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E90A0A-5664-5F52-A2C6-4C199BF76A25}"/>
            </a:ext>
          </a:extLst>
        </p:cNvPr>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782ED01B-C4BA-6EC7-56BC-E80575EFB140}"/>
              </a:ext>
            </a:extLst>
          </p:cNvPr>
          <p:cNvGraphicFramePr/>
          <p:nvPr>
            <p:extLst>
              <p:ext uri="{D42A27DB-BD31-4B8C-83A1-F6EECF244321}">
                <p14:modId xmlns:p14="http://schemas.microsoft.com/office/powerpoint/2010/main" val="4009765339"/>
              </p:ext>
            </p:extLst>
          </p:nvPr>
        </p:nvGraphicFramePr>
        <p:xfrm>
          <a:off x="472069" y="512956"/>
          <a:ext cx="11292577" cy="5624557"/>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7B2BBC96-70F2-9E96-03EE-CE260CCF50B2}"/>
              </a:ext>
            </a:extLst>
          </p:cNvPr>
          <p:cNvSpPr txBox="1"/>
          <p:nvPr/>
        </p:nvSpPr>
        <p:spPr>
          <a:xfrm>
            <a:off x="427354" y="6137513"/>
            <a:ext cx="11292577" cy="646331"/>
          </a:xfrm>
          <a:prstGeom prst="rect">
            <a:avLst/>
          </a:prstGeom>
          <a:noFill/>
        </p:spPr>
        <p:txBody>
          <a:bodyPr wrap="square">
            <a:spAutoFit/>
          </a:bodyPr>
          <a:lstStyle/>
          <a:p>
            <a:r>
              <a:rPr lang="en-GB" b="1" dirty="0">
                <a:solidFill>
                  <a:srgbClr val="501549"/>
                </a:solidFill>
                <a:effectLst/>
                <a:latin typeface="+mj-lt"/>
                <a:ea typeface="Aptos" panose="020B0004020202020204" pitchFamily="34" charset="0"/>
                <a:cs typeface="Times New Roman" panose="02020603050405020304" pitchFamily="18" charset="0"/>
              </a:rPr>
              <a:t>Figure:</a:t>
            </a:r>
            <a:r>
              <a:rPr lang="en-GB" dirty="0">
                <a:solidFill>
                  <a:srgbClr val="501549"/>
                </a:solidFill>
                <a:effectLst/>
                <a:latin typeface="+mj-lt"/>
                <a:ea typeface="Aptos" panose="020B0004020202020204" pitchFamily="34" charset="0"/>
                <a:cs typeface="Times New Roman" panose="02020603050405020304" pitchFamily="18" charset="0"/>
              </a:rPr>
              <a:t> </a:t>
            </a:r>
            <a:r>
              <a:rPr lang="en-GB" dirty="0">
                <a:effectLst/>
                <a:latin typeface="+mj-lt"/>
                <a:ea typeface="Aptos" panose="020B0004020202020204" pitchFamily="34" charset="0"/>
                <a:cs typeface="Times New Roman" panose="02020603050405020304" pitchFamily="18" charset="0"/>
              </a:rPr>
              <a:t>Appeals disposed of at and before hearing in the Social Security and Child Support Tribunal (2009 – 2024) </a:t>
            </a:r>
            <a:endParaRPr lang="en-US" dirty="0">
              <a:latin typeface="+mj-lt"/>
            </a:endParaRPr>
          </a:p>
        </p:txBody>
      </p:sp>
    </p:spTree>
    <p:extLst>
      <p:ext uri="{BB962C8B-B14F-4D97-AF65-F5344CB8AC3E}">
        <p14:creationId xmlns:p14="http://schemas.microsoft.com/office/powerpoint/2010/main" val="25000495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35F9F5-3811-5610-2879-1F9B9D2FE9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16525C-F7B0-16B5-1552-F7D07370B885}"/>
              </a:ext>
            </a:extLst>
          </p:cNvPr>
          <p:cNvSpPr>
            <a:spLocks noGrp="1"/>
          </p:cNvSpPr>
          <p:nvPr>
            <p:ph type="title"/>
          </p:nvPr>
        </p:nvSpPr>
        <p:spPr/>
        <p:txBody>
          <a:bodyPr>
            <a:normAutofit/>
          </a:bodyPr>
          <a:lstStyle/>
          <a:p>
            <a:r>
              <a:rPr lang="en-US" dirty="0"/>
              <a:t>(3) Appellant circumstances and vulnerabilities</a:t>
            </a:r>
          </a:p>
        </p:txBody>
      </p:sp>
      <p:sp>
        <p:nvSpPr>
          <p:cNvPr id="3" name="Content Placeholder 2">
            <a:extLst>
              <a:ext uri="{FF2B5EF4-FFF2-40B4-BE49-F238E27FC236}">
                <a16:creationId xmlns:a16="http://schemas.microsoft.com/office/drawing/2014/main" id="{41E9C380-4F73-83D0-DC86-D380CA2CCB4E}"/>
              </a:ext>
            </a:extLst>
          </p:cNvPr>
          <p:cNvSpPr>
            <a:spLocks noGrp="1"/>
          </p:cNvSpPr>
          <p:nvPr>
            <p:ph idx="1"/>
          </p:nvPr>
        </p:nvSpPr>
        <p:spPr/>
        <p:txBody>
          <a:bodyPr/>
          <a:lstStyle/>
          <a:p>
            <a:pPr marL="0" indent="0" algn="ctr">
              <a:buNone/>
            </a:pPr>
            <a:r>
              <a:rPr lang="en-GB" sz="2800" i="1" dirty="0"/>
              <a:t>“…remind ourselves that a lot of these are disability claims. So there's often going to be maybe a cognitive issue that could just be they're drowsy, they're really tired because they're in pain or they've not been able to sleep. It could be that their disability does include a cognitive deficit of some sort. And then you're relying on carers who might also be tired because they're carers, you know.”</a:t>
            </a:r>
            <a:endParaRPr lang="en-US" i="1" dirty="0"/>
          </a:p>
        </p:txBody>
      </p:sp>
    </p:spTree>
    <p:extLst>
      <p:ext uri="{BB962C8B-B14F-4D97-AF65-F5344CB8AC3E}">
        <p14:creationId xmlns:p14="http://schemas.microsoft.com/office/powerpoint/2010/main" val="19448578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1CE16-B8F8-58B3-7A5C-C8C33D18B4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A9E8E6-0DD0-D0A9-B832-A1105C64FEDB}"/>
              </a:ext>
            </a:extLst>
          </p:cNvPr>
          <p:cNvSpPr>
            <a:spLocks noGrp="1"/>
          </p:cNvSpPr>
          <p:nvPr>
            <p:ph type="title"/>
          </p:nvPr>
        </p:nvSpPr>
        <p:spPr/>
        <p:txBody>
          <a:bodyPr>
            <a:normAutofit/>
          </a:bodyPr>
          <a:lstStyle/>
          <a:p>
            <a:r>
              <a:rPr lang="en-US" dirty="0"/>
              <a:t>(4) Views on value of representation</a:t>
            </a:r>
          </a:p>
        </p:txBody>
      </p:sp>
      <p:sp>
        <p:nvSpPr>
          <p:cNvPr id="3" name="Content Placeholder 2">
            <a:extLst>
              <a:ext uri="{FF2B5EF4-FFF2-40B4-BE49-F238E27FC236}">
                <a16:creationId xmlns:a16="http://schemas.microsoft.com/office/drawing/2014/main" id="{F5B55DE4-907A-2246-CADF-649B45ADBAE5}"/>
              </a:ext>
            </a:extLst>
          </p:cNvPr>
          <p:cNvSpPr>
            <a:spLocks noGrp="1"/>
          </p:cNvSpPr>
          <p:nvPr>
            <p:ph idx="1"/>
          </p:nvPr>
        </p:nvSpPr>
        <p:spPr/>
        <p:txBody>
          <a:bodyPr>
            <a:normAutofit fontScale="92500"/>
          </a:bodyPr>
          <a:lstStyle/>
          <a:p>
            <a:pPr marL="228600" lvl="1" indent="0" algn="ctr">
              <a:buNone/>
            </a:pPr>
            <a:r>
              <a:rPr lang="en-US" sz="2800" i="1" dirty="0"/>
              <a:t>“I do think it makes a difference. Somebody going in even, you know, even sometimes if you didn't say something, it gave people confidence or it just making sure it's somebody else knowing the client's story because you've talked beforehand… it's knowing the story and knowing to prompt them to provide more additional information where they've forgotten or they, you know, it's overlooked or they haven't been given the opportunity or they don't think it's relevant. So I think all of those things makes representation quite invaluable, really.”</a:t>
            </a:r>
          </a:p>
        </p:txBody>
      </p:sp>
    </p:spTree>
    <p:extLst>
      <p:ext uri="{BB962C8B-B14F-4D97-AF65-F5344CB8AC3E}">
        <p14:creationId xmlns:p14="http://schemas.microsoft.com/office/powerpoint/2010/main" val="32817505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E052B9-39B5-A111-C6FB-E9B46B2343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67F3A0-22FB-B55F-FC91-13D56E2741B1}"/>
              </a:ext>
            </a:extLst>
          </p:cNvPr>
          <p:cNvSpPr>
            <a:spLocks noGrp="1"/>
          </p:cNvSpPr>
          <p:nvPr>
            <p:ph type="title"/>
          </p:nvPr>
        </p:nvSpPr>
        <p:spPr/>
        <p:txBody>
          <a:bodyPr>
            <a:normAutofit/>
          </a:bodyPr>
          <a:lstStyle/>
          <a:p>
            <a:r>
              <a:rPr lang="en-US" dirty="0"/>
              <a:t>(4) Views on value of representation</a:t>
            </a:r>
          </a:p>
        </p:txBody>
      </p:sp>
      <p:sp>
        <p:nvSpPr>
          <p:cNvPr id="3" name="Content Placeholder 2">
            <a:extLst>
              <a:ext uri="{FF2B5EF4-FFF2-40B4-BE49-F238E27FC236}">
                <a16:creationId xmlns:a16="http://schemas.microsoft.com/office/drawing/2014/main" id="{924F3CF1-90C6-3BE7-F918-EAA15878A01B}"/>
              </a:ext>
            </a:extLst>
          </p:cNvPr>
          <p:cNvSpPr>
            <a:spLocks noGrp="1"/>
          </p:cNvSpPr>
          <p:nvPr>
            <p:ph idx="1"/>
          </p:nvPr>
        </p:nvSpPr>
        <p:spPr/>
        <p:txBody>
          <a:bodyPr>
            <a:normAutofit fontScale="92500" lnSpcReduction="20000"/>
          </a:bodyPr>
          <a:lstStyle/>
          <a:p>
            <a:pPr marL="228600" lvl="1" indent="0" algn="ctr">
              <a:buNone/>
            </a:pPr>
            <a:r>
              <a:rPr lang="en-US" sz="2800" i="1" dirty="0"/>
              <a:t>“To be honest, in a lot of cases we will tell people actually,  your chances are better with you if you represent yourself. Because if you are struggling in a courtroom. Yeah, if you're struggling and it's very obvious that you're struggling, it's uncomfortable. You know, the decision maker, the judge or whatever is seeing that you are struggling, that actually has more of an impact. If you are very articulate person expressing your case and they don't actually get to see, you know, how you are behaving. Yeah, it's you know, it's when it comes out of the horse's mouth, basically.”</a:t>
            </a:r>
          </a:p>
        </p:txBody>
      </p:sp>
    </p:spTree>
    <p:extLst>
      <p:ext uri="{BB962C8B-B14F-4D97-AF65-F5344CB8AC3E}">
        <p14:creationId xmlns:p14="http://schemas.microsoft.com/office/powerpoint/2010/main" val="21121234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C46B3C-C09A-F05B-B29D-FEDDFD7EA6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42910B-706A-3664-ECE8-A9FA980FB31D}"/>
              </a:ext>
            </a:extLst>
          </p:cNvPr>
          <p:cNvSpPr>
            <a:spLocks noGrp="1"/>
          </p:cNvSpPr>
          <p:nvPr>
            <p:ph type="title"/>
          </p:nvPr>
        </p:nvSpPr>
        <p:spPr/>
        <p:txBody>
          <a:bodyPr>
            <a:normAutofit/>
          </a:bodyPr>
          <a:lstStyle/>
          <a:p>
            <a:r>
              <a:rPr lang="en-US" dirty="0"/>
              <a:t>(5) Changes to referral agency practice</a:t>
            </a:r>
          </a:p>
        </p:txBody>
      </p:sp>
      <p:sp>
        <p:nvSpPr>
          <p:cNvPr id="3" name="Content Placeholder 2">
            <a:extLst>
              <a:ext uri="{FF2B5EF4-FFF2-40B4-BE49-F238E27FC236}">
                <a16:creationId xmlns:a16="http://schemas.microsoft.com/office/drawing/2014/main" id="{100838B4-FE69-83B1-C2CE-E64075D60CE9}"/>
              </a:ext>
            </a:extLst>
          </p:cNvPr>
          <p:cNvSpPr>
            <a:spLocks noGrp="1"/>
          </p:cNvSpPr>
          <p:nvPr>
            <p:ph idx="1"/>
          </p:nvPr>
        </p:nvSpPr>
        <p:spPr/>
        <p:txBody>
          <a:bodyPr>
            <a:normAutofit/>
          </a:bodyPr>
          <a:lstStyle/>
          <a:p>
            <a:pPr marL="0" indent="0" algn="ctr">
              <a:buNone/>
            </a:pPr>
            <a:endParaRPr lang="en-US" sz="2800" dirty="0"/>
          </a:p>
          <a:p>
            <a:pPr marL="0" indent="0" algn="ctr">
              <a:buNone/>
            </a:pPr>
            <a:endParaRPr lang="en-US" sz="2800" dirty="0"/>
          </a:p>
          <a:p>
            <a:pPr marL="0" indent="0" algn="ctr">
              <a:buNone/>
            </a:pPr>
            <a:r>
              <a:rPr lang="en-US" sz="2800" i="1" dirty="0"/>
              <a:t>“…drop in volunteers during the pandemic.”</a:t>
            </a:r>
          </a:p>
        </p:txBody>
      </p:sp>
    </p:spTree>
    <p:extLst>
      <p:ext uri="{BB962C8B-B14F-4D97-AF65-F5344CB8AC3E}">
        <p14:creationId xmlns:p14="http://schemas.microsoft.com/office/powerpoint/2010/main" val="2301910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EFDBD-4D2E-4E06-8FBF-2A8C5B5FC1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25B6C6-277E-7F0E-A503-561943A64CF7}"/>
              </a:ext>
            </a:extLst>
          </p:cNvPr>
          <p:cNvSpPr>
            <a:spLocks noGrp="1"/>
          </p:cNvSpPr>
          <p:nvPr>
            <p:ph type="title"/>
          </p:nvPr>
        </p:nvSpPr>
        <p:spPr/>
        <p:txBody>
          <a:bodyPr>
            <a:normAutofit/>
          </a:bodyPr>
          <a:lstStyle/>
          <a:p>
            <a:r>
              <a:rPr lang="en-US" dirty="0"/>
              <a:t>(5) Changes to referral agency practice</a:t>
            </a:r>
          </a:p>
        </p:txBody>
      </p:sp>
      <p:sp>
        <p:nvSpPr>
          <p:cNvPr id="3" name="Content Placeholder 2">
            <a:extLst>
              <a:ext uri="{FF2B5EF4-FFF2-40B4-BE49-F238E27FC236}">
                <a16:creationId xmlns:a16="http://schemas.microsoft.com/office/drawing/2014/main" id="{7C50BABD-F466-3078-C023-E82B7A78ACBE}"/>
              </a:ext>
            </a:extLst>
          </p:cNvPr>
          <p:cNvSpPr>
            <a:spLocks noGrp="1"/>
          </p:cNvSpPr>
          <p:nvPr>
            <p:ph idx="1"/>
          </p:nvPr>
        </p:nvSpPr>
        <p:spPr/>
        <p:txBody>
          <a:bodyPr>
            <a:normAutofit fontScale="92500" lnSpcReduction="10000"/>
          </a:bodyPr>
          <a:lstStyle/>
          <a:p>
            <a:pPr marL="0" indent="0" algn="ctr">
              <a:buNone/>
            </a:pPr>
            <a:r>
              <a:rPr lang="en-US" sz="2400" i="1" dirty="0"/>
              <a:t>“Generally within the advice sector there's less and less people doing casework. So therefore cases never get to the point where they're going to be referred to [FRU] because you know, people are just given kind of general advice on the phone and not taking on casework to an extent where it would result in a referral… it's also the direction, like lots of other things that, you know, people are, you know, directed to websites, self-help… And if that core funding is reduced, I think they tend to then concentrate on keeping the advice line funded because then they can reach more people. If you're doing casework you're kind of doing really good in-depth work and getting really good outcomes, but you can't actually see that many people just because of the complex nature of the work.”</a:t>
            </a:r>
          </a:p>
        </p:txBody>
      </p:sp>
    </p:spTree>
    <p:extLst>
      <p:ext uri="{BB962C8B-B14F-4D97-AF65-F5344CB8AC3E}">
        <p14:creationId xmlns:p14="http://schemas.microsoft.com/office/powerpoint/2010/main" val="27434241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E32D24-2E39-CEEC-0199-EC64F38AC8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04F374-8806-03AB-F874-C6B60C1F4A9F}"/>
              </a:ext>
            </a:extLst>
          </p:cNvPr>
          <p:cNvSpPr>
            <a:spLocks noGrp="1"/>
          </p:cNvSpPr>
          <p:nvPr>
            <p:ph type="title"/>
          </p:nvPr>
        </p:nvSpPr>
        <p:spPr/>
        <p:txBody>
          <a:bodyPr>
            <a:normAutofit/>
          </a:bodyPr>
          <a:lstStyle/>
          <a:p>
            <a:r>
              <a:rPr lang="en-US" dirty="0"/>
              <a:t>(6) Referral processes</a:t>
            </a:r>
          </a:p>
        </p:txBody>
      </p:sp>
      <p:sp>
        <p:nvSpPr>
          <p:cNvPr id="3" name="Content Placeholder 2">
            <a:extLst>
              <a:ext uri="{FF2B5EF4-FFF2-40B4-BE49-F238E27FC236}">
                <a16:creationId xmlns:a16="http://schemas.microsoft.com/office/drawing/2014/main" id="{910A03D7-AE73-DAD1-11D9-0CF8C75ED088}"/>
              </a:ext>
            </a:extLst>
          </p:cNvPr>
          <p:cNvSpPr>
            <a:spLocks noGrp="1"/>
          </p:cNvSpPr>
          <p:nvPr>
            <p:ph idx="1"/>
          </p:nvPr>
        </p:nvSpPr>
        <p:spPr/>
        <p:txBody>
          <a:bodyPr/>
          <a:lstStyle/>
          <a:p>
            <a:pPr marL="0" indent="0" algn="ctr">
              <a:buNone/>
            </a:pPr>
            <a:endParaRPr lang="en-GB" sz="2800" i="1" dirty="0"/>
          </a:p>
          <a:p>
            <a:pPr marL="0" indent="0" algn="ctr">
              <a:buNone/>
            </a:pPr>
            <a:r>
              <a:rPr lang="en-GB" sz="2800" i="1" dirty="0"/>
              <a:t>“Every case I will get that I think has got merit will be referred to the Free Representation Unit. And I think that's the case with all the people who are doing casework in our organisation.”</a:t>
            </a:r>
            <a:endParaRPr lang="en-US" sz="2800" i="1" dirty="0"/>
          </a:p>
          <a:p>
            <a:pPr lvl="1"/>
            <a:endParaRPr lang="en-US" dirty="0"/>
          </a:p>
        </p:txBody>
      </p:sp>
    </p:spTree>
    <p:extLst>
      <p:ext uri="{BB962C8B-B14F-4D97-AF65-F5344CB8AC3E}">
        <p14:creationId xmlns:p14="http://schemas.microsoft.com/office/powerpoint/2010/main" val="37939691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E8B242-C6A7-238F-90A9-B7F227B03F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BDE4EE-B1DA-205A-E482-FC5E5E17FEDE}"/>
              </a:ext>
            </a:extLst>
          </p:cNvPr>
          <p:cNvSpPr>
            <a:spLocks noGrp="1"/>
          </p:cNvSpPr>
          <p:nvPr>
            <p:ph type="title"/>
          </p:nvPr>
        </p:nvSpPr>
        <p:spPr/>
        <p:txBody>
          <a:bodyPr>
            <a:normAutofit/>
          </a:bodyPr>
          <a:lstStyle/>
          <a:p>
            <a:r>
              <a:rPr lang="en-US" dirty="0"/>
              <a:t>(6) Referral processes</a:t>
            </a:r>
          </a:p>
        </p:txBody>
      </p:sp>
      <p:sp>
        <p:nvSpPr>
          <p:cNvPr id="3" name="Content Placeholder 2">
            <a:extLst>
              <a:ext uri="{FF2B5EF4-FFF2-40B4-BE49-F238E27FC236}">
                <a16:creationId xmlns:a16="http://schemas.microsoft.com/office/drawing/2014/main" id="{229CC4B1-2EAC-30F1-39DB-F89708D8F673}"/>
              </a:ext>
            </a:extLst>
          </p:cNvPr>
          <p:cNvSpPr>
            <a:spLocks noGrp="1"/>
          </p:cNvSpPr>
          <p:nvPr>
            <p:ph idx="1"/>
          </p:nvPr>
        </p:nvSpPr>
        <p:spPr/>
        <p:txBody>
          <a:bodyPr/>
          <a:lstStyle/>
          <a:p>
            <a:pPr marL="0" indent="0" algn="ctr">
              <a:buNone/>
            </a:pPr>
            <a:endParaRPr lang="en-GB" sz="2800" i="1" dirty="0"/>
          </a:p>
          <a:p>
            <a:pPr marL="0" indent="0" algn="ctr">
              <a:buNone/>
            </a:pPr>
            <a:r>
              <a:rPr lang="en-GB" sz="2800" i="1" dirty="0"/>
              <a:t>“So we are looking to refer and we've traditionally always referred to FRU. But yeah we do have issues with referrals to through because it's due to kind of, in terms of reliability of the outcome.”</a:t>
            </a:r>
            <a:endParaRPr lang="en-US" dirty="0"/>
          </a:p>
        </p:txBody>
      </p:sp>
    </p:spTree>
    <p:extLst>
      <p:ext uri="{BB962C8B-B14F-4D97-AF65-F5344CB8AC3E}">
        <p14:creationId xmlns:p14="http://schemas.microsoft.com/office/powerpoint/2010/main" val="21071293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33C95BF9-2BBD-4260-A118-8F51580360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B801B50-A103-0BE8-3A63-77BE0A3841BB}"/>
              </a:ext>
            </a:extLst>
          </p:cNvPr>
          <p:cNvSpPr>
            <a:spLocks noGrp="1"/>
          </p:cNvSpPr>
          <p:nvPr>
            <p:ph type="ctrTitle"/>
          </p:nvPr>
        </p:nvSpPr>
        <p:spPr>
          <a:xfrm>
            <a:off x="521207" y="886968"/>
            <a:ext cx="7213093" cy="3866029"/>
          </a:xfrm>
        </p:spPr>
        <p:txBody>
          <a:bodyPr>
            <a:normAutofit/>
          </a:bodyPr>
          <a:lstStyle/>
          <a:p>
            <a:r>
              <a:rPr lang="en-US" sz="6000" dirty="0"/>
              <a:t>Context, methods, and data</a:t>
            </a:r>
          </a:p>
        </p:txBody>
      </p:sp>
      <p:cxnSp>
        <p:nvCxnSpPr>
          <p:cNvPr id="9" name="Straight Connector 8">
            <a:extLst>
              <a:ext uri="{FF2B5EF4-FFF2-40B4-BE49-F238E27FC236}">
                <a16:creationId xmlns:a16="http://schemas.microsoft.com/office/drawing/2014/main" id="{7FA398C7-3FA4-4D8D-8392-B6CD2F434D5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71500" y="571500"/>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7D19053-F48D-4B66-AF7B-A06FA6D26E0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75529" y="6287281"/>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00529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D0E99583-E9A0-7965-957C-9BE72C9853C6}"/>
            </a:ext>
          </a:extLst>
        </p:cNvPr>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3BA00707-9BDA-A688-643D-0C1D3CC0A3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7845FD-71F8-18D6-8909-F8346588FAB9}"/>
              </a:ext>
            </a:extLst>
          </p:cNvPr>
          <p:cNvSpPr>
            <a:spLocks noGrp="1"/>
          </p:cNvSpPr>
          <p:nvPr>
            <p:ph type="ctrTitle"/>
          </p:nvPr>
        </p:nvSpPr>
        <p:spPr>
          <a:xfrm>
            <a:off x="521207" y="886968"/>
            <a:ext cx="7213093" cy="3866029"/>
          </a:xfrm>
        </p:spPr>
        <p:txBody>
          <a:bodyPr>
            <a:normAutofit/>
          </a:bodyPr>
          <a:lstStyle/>
          <a:p>
            <a:r>
              <a:rPr lang="en-US" sz="6000" dirty="0"/>
              <a:t>Looking forwards</a:t>
            </a:r>
          </a:p>
        </p:txBody>
      </p:sp>
      <p:cxnSp>
        <p:nvCxnSpPr>
          <p:cNvPr id="9" name="Straight Connector 8">
            <a:extLst>
              <a:ext uri="{FF2B5EF4-FFF2-40B4-BE49-F238E27FC236}">
                <a16:creationId xmlns:a16="http://schemas.microsoft.com/office/drawing/2014/main" id="{5E0AD2EC-3939-D15C-121D-68E0C91D74F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71500" y="571500"/>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9A14056-417F-1987-656C-5C40BDDB94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75529" y="6287281"/>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72776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3C549-47CE-4002-7817-DD86C0C2AF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35AEB5-86A8-441F-C4EF-3950D78DCD2A}"/>
              </a:ext>
            </a:extLst>
          </p:cNvPr>
          <p:cNvSpPr>
            <a:spLocks noGrp="1"/>
          </p:cNvSpPr>
          <p:nvPr>
            <p:ph type="title"/>
          </p:nvPr>
        </p:nvSpPr>
        <p:spPr/>
        <p:txBody>
          <a:bodyPr/>
          <a:lstStyle/>
          <a:p>
            <a:r>
              <a:rPr lang="en-US" dirty="0"/>
              <a:t>Looking forwards</a:t>
            </a:r>
          </a:p>
        </p:txBody>
      </p:sp>
      <p:sp>
        <p:nvSpPr>
          <p:cNvPr id="3" name="Content Placeholder 2">
            <a:extLst>
              <a:ext uri="{FF2B5EF4-FFF2-40B4-BE49-F238E27FC236}">
                <a16:creationId xmlns:a16="http://schemas.microsoft.com/office/drawing/2014/main" id="{1263648E-4B26-0C8E-D642-465AE5C71A19}"/>
              </a:ext>
            </a:extLst>
          </p:cNvPr>
          <p:cNvSpPr>
            <a:spLocks noGrp="1"/>
          </p:cNvSpPr>
          <p:nvPr>
            <p:ph idx="1"/>
          </p:nvPr>
        </p:nvSpPr>
        <p:spPr/>
        <p:txBody>
          <a:bodyPr/>
          <a:lstStyle/>
          <a:p>
            <a:r>
              <a:rPr lang="en-GB" sz="2800" dirty="0"/>
              <a:t>Better administrative data</a:t>
            </a:r>
          </a:p>
          <a:p>
            <a:r>
              <a:rPr lang="en-GB" sz="2800" dirty="0"/>
              <a:t>Communication of the value of representation</a:t>
            </a:r>
          </a:p>
          <a:p>
            <a:r>
              <a:rPr lang="en-US" sz="2800" dirty="0"/>
              <a:t>Effective engagement of free representation services with changes in frontline provision (including service delivery)</a:t>
            </a:r>
          </a:p>
          <a:p>
            <a:endParaRPr lang="en-US" sz="2800" dirty="0"/>
          </a:p>
          <a:p>
            <a:pPr lvl="1"/>
            <a:endParaRPr lang="en-US" dirty="0"/>
          </a:p>
        </p:txBody>
      </p:sp>
    </p:spTree>
    <p:extLst>
      <p:ext uri="{BB962C8B-B14F-4D97-AF65-F5344CB8AC3E}">
        <p14:creationId xmlns:p14="http://schemas.microsoft.com/office/powerpoint/2010/main" val="31366043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29FB7-4850-25EC-BCAA-DF24EAA1C5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C7DF7D-44DC-70DE-A33B-67BF5453D62B}"/>
              </a:ext>
            </a:extLst>
          </p:cNvPr>
          <p:cNvSpPr>
            <a:spLocks noGrp="1"/>
          </p:cNvSpPr>
          <p:nvPr>
            <p:ph type="title"/>
          </p:nvPr>
        </p:nvSpPr>
        <p:spPr/>
        <p:txBody>
          <a:bodyPr>
            <a:normAutofit/>
          </a:bodyPr>
          <a:lstStyle/>
          <a:p>
            <a:r>
              <a:rPr lang="en-US" dirty="0"/>
              <a:t>Other related streams of work</a:t>
            </a:r>
          </a:p>
        </p:txBody>
      </p:sp>
      <p:sp>
        <p:nvSpPr>
          <p:cNvPr id="3" name="Content Placeholder 2">
            <a:extLst>
              <a:ext uri="{FF2B5EF4-FFF2-40B4-BE49-F238E27FC236}">
                <a16:creationId xmlns:a16="http://schemas.microsoft.com/office/drawing/2014/main" id="{CB2A7E38-FB7E-B47B-41BB-60786176B803}"/>
              </a:ext>
            </a:extLst>
          </p:cNvPr>
          <p:cNvSpPr>
            <a:spLocks noGrp="1"/>
          </p:cNvSpPr>
          <p:nvPr>
            <p:ph idx="1"/>
          </p:nvPr>
        </p:nvSpPr>
        <p:spPr/>
        <p:txBody>
          <a:bodyPr/>
          <a:lstStyle/>
          <a:p>
            <a:r>
              <a:rPr lang="en-GB" sz="2800" dirty="0"/>
              <a:t>Institute for Fiscal Studies, Transforming Justice</a:t>
            </a:r>
          </a:p>
          <a:p>
            <a:r>
              <a:rPr lang="en-GB" sz="2800" dirty="0"/>
              <a:t>Administrative Fairness Lab, University of York</a:t>
            </a:r>
            <a:endParaRPr lang="en-US" sz="2800" dirty="0"/>
          </a:p>
          <a:p>
            <a:endParaRPr lang="en-US" sz="2800" dirty="0"/>
          </a:p>
          <a:p>
            <a:pPr lvl="1"/>
            <a:endParaRPr lang="en-US" dirty="0"/>
          </a:p>
        </p:txBody>
      </p:sp>
    </p:spTree>
    <p:extLst>
      <p:ext uri="{BB962C8B-B14F-4D97-AF65-F5344CB8AC3E}">
        <p14:creationId xmlns:p14="http://schemas.microsoft.com/office/powerpoint/2010/main" val="36888325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C5662A86-5947-6894-3DAE-BFF470822E61}"/>
              </a:ext>
            </a:extLst>
          </p:cNvPr>
          <p:cNvGraphicFramePr/>
          <p:nvPr>
            <p:extLst>
              <p:ext uri="{D42A27DB-BD31-4B8C-83A1-F6EECF244321}">
                <p14:modId xmlns:p14="http://schemas.microsoft.com/office/powerpoint/2010/main" val="3022151256"/>
              </p:ext>
            </p:extLst>
          </p:nvPr>
        </p:nvGraphicFramePr>
        <p:xfrm>
          <a:off x="427355" y="351155"/>
          <a:ext cx="11292577" cy="5592445"/>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0585C74D-6D8E-7F8B-B88A-176ADDD36A9F}"/>
              </a:ext>
            </a:extLst>
          </p:cNvPr>
          <p:cNvSpPr txBox="1"/>
          <p:nvPr/>
        </p:nvSpPr>
        <p:spPr>
          <a:xfrm>
            <a:off x="427355" y="6137513"/>
            <a:ext cx="9798313" cy="369332"/>
          </a:xfrm>
          <a:prstGeom prst="rect">
            <a:avLst/>
          </a:prstGeom>
          <a:noFill/>
        </p:spPr>
        <p:txBody>
          <a:bodyPr wrap="square">
            <a:spAutoFit/>
          </a:bodyPr>
          <a:lstStyle/>
          <a:p>
            <a:r>
              <a:rPr lang="en-GB" sz="1800" b="1" dirty="0">
                <a:solidFill>
                  <a:srgbClr val="501549"/>
                </a:solidFill>
                <a:effectLst/>
                <a:latin typeface="+mj-lt"/>
                <a:ea typeface="Aptos" panose="020B0004020202020204" pitchFamily="34" charset="0"/>
                <a:cs typeface="Times New Roman" panose="02020603050405020304" pitchFamily="18" charset="0"/>
              </a:rPr>
              <a:t>Figure:</a:t>
            </a:r>
            <a:r>
              <a:rPr lang="en-GB" sz="1800" dirty="0">
                <a:solidFill>
                  <a:srgbClr val="501549"/>
                </a:solidFill>
                <a:effectLst/>
                <a:latin typeface="+mj-lt"/>
                <a:ea typeface="Aptos" panose="020B0004020202020204" pitchFamily="34" charset="0"/>
                <a:cs typeface="Times New Roman" panose="02020603050405020304" pitchFamily="18" charset="0"/>
              </a:rPr>
              <a:t> </a:t>
            </a:r>
            <a:r>
              <a:rPr lang="en-GB" sz="1800" dirty="0">
                <a:effectLst/>
                <a:latin typeface="+mj-lt"/>
                <a:ea typeface="Aptos" panose="020B0004020202020204" pitchFamily="34" charset="0"/>
                <a:cs typeface="Times New Roman" panose="02020603050405020304" pitchFamily="18" charset="0"/>
              </a:rPr>
              <a:t>FRU referrals for representation in social security appeals (2007 – 2023)</a:t>
            </a:r>
            <a:r>
              <a:rPr lang="en-GB" dirty="0">
                <a:effectLst/>
                <a:latin typeface="+mj-lt"/>
              </a:rPr>
              <a:t> </a:t>
            </a:r>
            <a:endParaRPr lang="en-US" dirty="0">
              <a:latin typeface="+mj-lt"/>
            </a:endParaRPr>
          </a:p>
        </p:txBody>
      </p:sp>
    </p:spTree>
    <p:extLst>
      <p:ext uri="{BB962C8B-B14F-4D97-AF65-F5344CB8AC3E}">
        <p14:creationId xmlns:p14="http://schemas.microsoft.com/office/powerpoint/2010/main" val="19582887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35ADD6-6287-2DE1-8A63-59910A11DBE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47FC716-4131-A003-C8DC-9E91073FB798}"/>
              </a:ext>
            </a:extLst>
          </p:cNvPr>
          <p:cNvSpPr txBox="1"/>
          <p:nvPr/>
        </p:nvSpPr>
        <p:spPr>
          <a:xfrm>
            <a:off x="427355" y="6137513"/>
            <a:ext cx="9798313" cy="370486"/>
          </a:xfrm>
          <a:prstGeom prst="rect">
            <a:avLst/>
          </a:prstGeom>
          <a:noFill/>
        </p:spPr>
        <p:txBody>
          <a:bodyPr wrap="square">
            <a:spAutoFit/>
          </a:bodyPr>
          <a:lstStyle/>
          <a:p>
            <a:pPr>
              <a:lnSpc>
                <a:spcPct val="115000"/>
              </a:lnSpc>
            </a:pPr>
            <a:r>
              <a:rPr lang="en-GB" sz="1800" b="1" kern="100" dirty="0">
                <a:solidFill>
                  <a:srgbClr val="501549"/>
                </a:solidFill>
                <a:effectLst/>
                <a:latin typeface="+mj-lt"/>
                <a:ea typeface="Aptos" panose="020B0004020202020204" pitchFamily="34" charset="0"/>
                <a:cs typeface="Times New Roman" panose="02020603050405020304" pitchFamily="18" charset="0"/>
              </a:rPr>
              <a:t>Table:</a:t>
            </a:r>
            <a:r>
              <a:rPr lang="en-GB" sz="1800" kern="100" dirty="0">
                <a:solidFill>
                  <a:srgbClr val="501549"/>
                </a:solidFill>
                <a:effectLst/>
                <a:latin typeface="+mj-lt"/>
                <a:ea typeface="Aptos" panose="020B0004020202020204" pitchFamily="34" charset="0"/>
                <a:cs typeface="Times New Roman" panose="02020603050405020304" pitchFamily="18" charset="0"/>
              </a:rPr>
              <a:t> </a:t>
            </a:r>
            <a:r>
              <a:rPr lang="en-GB" sz="1800" kern="100" dirty="0">
                <a:effectLst/>
                <a:latin typeface="+mj-lt"/>
                <a:ea typeface="Aptos" panose="020B0004020202020204" pitchFamily="34" charset="0"/>
                <a:cs typeface="Times New Roman" panose="02020603050405020304" pitchFamily="18" charset="0"/>
              </a:rPr>
              <a:t>FRU referrals for representation in social security appeals (2007 – 2023)</a:t>
            </a:r>
          </a:p>
        </p:txBody>
      </p:sp>
      <p:graphicFrame>
        <p:nvGraphicFramePr>
          <p:cNvPr id="3" name="Table 2">
            <a:extLst>
              <a:ext uri="{FF2B5EF4-FFF2-40B4-BE49-F238E27FC236}">
                <a16:creationId xmlns:a16="http://schemas.microsoft.com/office/drawing/2014/main" id="{7F643A0C-D859-03FE-0576-F57ED87EC105}"/>
              </a:ext>
            </a:extLst>
          </p:cNvPr>
          <p:cNvGraphicFramePr>
            <a:graphicFrameLocks noGrp="1"/>
          </p:cNvGraphicFramePr>
          <p:nvPr>
            <p:extLst>
              <p:ext uri="{D42A27DB-BD31-4B8C-83A1-F6EECF244321}">
                <p14:modId xmlns:p14="http://schemas.microsoft.com/office/powerpoint/2010/main" val="345436629"/>
              </p:ext>
            </p:extLst>
          </p:nvPr>
        </p:nvGraphicFramePr>
        <p:xfrm>
          <a:off x="552367" y="350001"/>
          <a:ext cx="11212277" cy="5787504"/>
        </p:xfrm>
        <a:graphic>
          <a:graphicData uri="http://schemas.openxmlformats.org/drawingml/2006/table">
            <a:tbl>
              <a:tblPr firstRow="1" firstCol="1" bandRow="1">
                <a:tableStyleId>{5940675A-B579-460E-94D1-54222C63F5DA}</a:tableStyleId>
              </a:tblPr>
              <a:tblGrid>
                <a:gridCol w="5703056">
                  <a:extLst>
                    <a:ext uri="{9D8B030D-6E8A-4147-A177-3AD203B41FA5}">
                      <a16:colId xmlns:a16="http://schemas.microsoft.com/office/drawing/2014/main" val="1070129308"/>
                    </a:ext>
                  </a:extLst>
                </a:gridCol>
                <a:gridCol w="5509221">
                  <a:extLst>
                    <a:ext uri="{9D8B030D-6E8A-4147-A177-3AD203B41FA5}">
                      <a16:colId xmlns:a16="http://schemas.microsoft.com/office/drawing/2014/main" val="1592691786"/>
                    </a:ext>
                  </a:extLst>
                </a:gridCol>
              </a:tblGrid>
              <a:tr h="321528">
                <a:tc>
                  <a:txBody>
                    <a:bodyPr/>
                    <a:lstStyle/>
                    <a:p>
                      <a:pPr algn="ctr">
                        <a:lnSpc>
                          <a:spcPct val="115000"/>
                        </a:lnSpc>
                      </a:pPr>
                      <a:r>
                        <a:rPr lang="en-GB" sz="1800" b="1" kern="100" dirty="0">
                          <a:effectLst/>
                          <a:latin typeface="+mj-lt"/>
                        </a:rPr>
                        <a:t>Year</a:t>
                      </a:r>
                      <a:endParaRPr lang="en-GB" sz="1800" b="1" kern="100" dirty="0">
                        <a:effectLst/>
                        <a:latin typeface="+mj-lt"/>
                        <a:ea typeface="Aptos" panose="020B0004020202020204" pitchFamily="34" charset="0"/>
                        <a:cs typeface="Times New Roman" panose="02020603050405020304" pitchFamily="18" charset="0"/>
                      </a:endParaRPr>
                    </a:p>
                  </a:txBody>
                  <a:tcPr marL="68580" marR="68580" marT="0" marB="0">
                    <a:solidFill>
                      <a:srgbClr val="D2B1D6"/>
                    </a:solidFill>
                  </a:tcPr>
                </a:tc>
                <a:tc>
                  <a:txBody>
                    <a:bodyPr/>
                    <a:lstStyle/>
                    <a:p>
                      <a:pPr algn="ctr">
                        <a:lnSpc>
                          <a:spcPct val="115000"/>
                        </a:lnSpc>
                      </a:pPr>
                      <a:r>
                        <a:rPr lang="en-GB" sz="1800" b="1" kern="100" dirty="0">
                          <a:effectLst/>
                          <a:latin typeface="+mj-lt"/>
                        </a:rPr>
                        <a:t>Referrals</a:t>
                      </a:r>
                      <a:endParaRPr lang="en-GB" sz="1800" b="1" kern="100" dirty="0">
                        <a:effectLst/>
                        <a:latin typeface="+mj-lt"/>
                        <a:ea typeface="Aptos" panose="020B0004020202020204" pitchFamily="34" charset="0"/>
                        <a:cs typeface="Times New Roman" panose="02020603050405020304" pitchFamily="18" charset="0"/>
                      </a:endParaRPr>
                    </a:p>
                  </a:txBody>
                  <a:tcPr marL="68580" marR="68580" marT="0" marB="0">
                    <a:solidFill>
                      <a:srgbClr val="D2B1D6"/>
                    </a:solidFill>
                  </a:tcPr>
                </a:tc>
                <a:extLst>
                  <a:ext uri="{0D108BD9-81ED-4DB2-BD59-A6C34878D82A}">
                    <a16:rowId xmlns:a16="http://schemas.microsoft.com/office/drawing/2014/main" val="1409192896"/>
                  </a:ext>
                </a:extLst>
              </a:tr>
              <a:tr h="321528">
                <a:tc>
                  <a:txBody>
                    <a:bodyPr/>
                    <a:lstStyle/>
                    <a:p>
                      <a:pPr algn="ctr">
                        <a:lnSpc>
                          <a:spcPct val="115000"/>
                        </a:lnSpc>
                      </a:pPr>
                      <a:r>
                        <a:rPr lang="en-GB" sz="1800" kern="100" dirty="0">
                          <a:effectLst/>
                          <a:latin typeface="+mj-lt"/>
                        </a:rPr>
                        <a:t>2007</a:t>
                      </a:r>
                      <a:endParaRPr lang="en-GB" sz="1800" kern="100" dirty="0">
                        <a:effectLst/>
                        <a:latin typeface="+mj-lt"/>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pPr>
                      <a:r>
                        <a:rPr lang="en-GB" sz="1800" kern="100">
                          <a:effectLst/>
                          <a:latin typeface="+mj-lt"/>
                        </a:rPr>
                        <a:t>512</a:t>
                      </a:r>
                      <a:endParaRPr lang="en-GB" sz="1800" kern="100">
                        <a:effectLst/>
                        <a:latin typeface="+mj-lt"/>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65949238"/>
                  </a:ext>
                </a:extLst>
              </a:tr>
              <a:tr h="321528">
                <a:tc>
                  <a:txBody>
                    <a:bodyPr/>
                    <a:lstStyle/>
                    <a:p>
                      <a:pPr algn="ctr">
                        <a:lnSpc>
                          <a:spcPct val="115000"/>
                        </a:lnSpc>
                      </a:pPr>
                      <a:r>
                        <a:rPr lang="en-GB" sz="1800" kern="100" dirty="0">
                          <a:effectLst/>
                          <a:latin typeface="+mj-lt"/>
                        </a:rPr>
                        <a:t>2008</a:t>
                      </a:r>
                      <a:endParaRPr lang="en-GB" sz="1800" kern="100" dirty="0">
                        <a:effectLst/>
                        <a:latin typeface="+mj-lt"/>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pPr>
                      <a:r>
                        <a:rPr lang="en-GB" sz="1800" kern="100">
                          <a:effectLst/>
                          <a:latin typeface="+mj-lt"/>
                        </a:rPr>
                        <a:t>392</a:t>
                      </a:r>
                      <a:endParaRPr lang="en-GB" sz="1800" kern="100">
                        <a:effectLst/>
                        <a:latin typeface="+mj-lt"/>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21095330"/>
                  </a:ext>
                </a:extLst>
              </a:tr>
              <a:tr h="321528">
                <a:tc>
                  <a:txBody>
                    <a:bodyPr/>
                    <a:lstStyle/>
                    <a:p>
                      <a:pPr algn="ctr">
                        <a:lnSpc>
                          <a:spcPct val="115000"/>
                        </a:lnSpc>
                      </a:pPr>
                      <a:r>
                        <a:rPr lang="en-GB" sz="1800" kern="100" dirty="0">
                          <a:effectLst/>
                          <a:latin typeface="+mj-lt"/>
                        </a:rPr>
                        <a:t>2009</a:t>
                      </a:r>
                      <a:endParaRPr lang="en-GB" sz="1800" kern="100" dirty="0">
                        <a:effectLst/>
                        <a:latin typeface="+mj-lt"/>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pPr>
                      <a:r>
                        <a:rPr lang="en-GB" sz="1800" kern="100">
                          <a:effectLst/>
                          <a:latin typeface="+mj-lt"/>
                        </a:rPr>
                        <a:t>629</a:t>
                      </a:r>
                      <a:endParaRPr lang="en-GB" sz="1800" kern="100">
                        <a:effectLst/>
                        <a:latin typeface="+mj-lt"/>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13648359"/>
                  </a:ext>
                </a:extLst>
              </a:tr>
              <a:tr h="321528">
                <a:tc>
                  <a:txBody>
                    <a:bodyPr/>
                    <a:lstStyle/>
                    <a:p>
                      <a:pPr algn="ctr">
                        <a:lnSpc>
                          <a:spcPct val="115000"/>
                        </a:lnSpc>
                      </a:pPr>
                      <a:r>
                        <a:rPr lang="en-GB" sz="1800" kern="100" dirty="0">
                          <a:effectLst/>
                          <a:latin typeface="+mj-lt"/>
                        </a:rPr>
                        <a:t>2010</a:t>
                      </a:r>
                      <a:endParaRPr lang="en-GB" sz="1800" kern="100" dirty="0">
                        <a:effectLst/>
                        <a:latin typeface="+mj-lt"/>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pPr>
                      <a:r>
                        <a:rPr lang="en-GB" sz="1800" kern="100">
                          <a:effectLst/>
                          <a:latin typeface="+mj-lt"/>
                        </a:rPr>
                        <a:t>542</a:t>
                      </a:r>
                      <a:endParaRPr lang="en-GB" sz="1800" kern="100">
                        <a:effectLst/>
                        <a:latin typeface="+mj-lt"/>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60248121"/>
                  </a:ext>
                </a:extLst>
              </a:tr>
              <a:tr h="321528">
                <a:tc>
                  <a:txBody>
                    <a:bodyPr/>
                    <a:lstStyle/>
                    <a:p>
                      <a:pPr algn="ctr">
                        <a:lnSpc>
                          <a:spcPct val="115000"/>
                        </a:lnSpc>
                      </a:pPr>
                      <a:r>
                        <a:rPr lang="en-GB" sz="1800" kern="100" dirty="0">
                          <a:effectLst/>
                          <a:latin typeface="+mj-lt"/>
                        </a:rPr>
                        <a:t>2011</a:t>
                      </a:r>
                      <a:endParaRPr lang="en-GB" sz="1800" kern="100" dirty="0">
                        <a:effectLst/>
                        <a:latin typeface="+mj-lt"/>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pPr>
                      <a:r>
                        <a:rPr lang="en-GB" sz="1800" kern="100">
                          <a:effectLst/>
                          <a:latin typeface="+mj-lt"/>
                        </a:rPr>
                        <a:t>649</a:t>
                      </a:r>
                      <a:endParaRPr lang="en-GB" sz="1800" kern="100">
                        <a:effectLst/>
                        <a:latin typeface="+mj-lt"/>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1539643"/>
                  </a:ext>
                </a:extLst>
              </a:tr>
              <a:tr h="321528">
                <a:tc>
                  <a:txBody>
                    <a:bodyPr/>
                    <a:lstStyle/>
                    <a:p>
                      <a:pPr algn="ctr">
                        <a:lnSpc>
                          <a:spcPct val="115000"/>
                        </a:lnSpc>
                      </a:pPr>
                      <a:r>
                        <a:rPr lang="en-GB" sz="1800" kern="100" dirty="0">
                          <a:effectLst/>
                          <a:latin typeface="+mj-lt"/>
                        </a:rPr>
                        <a:t>2012</a:t>
                      </a:r>
                      <a:endParaRPr lang="en-GB" sz="1800" kern="100" dirty="0">
                        <a:effectLst/>
                        <a:latin typeface="+mj-lt"/>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pPr>
                      <a:r>
                        <a:rPr lang="en-GB" sz="1800" kern="100">
                          <a:effectLst/>
                          <a:latin typeface="+mj-lt"/>
                        </a:rPr>
                        <a:t>841</a:t>
                      </a:r>
                      <a:endParaRPr lang="en-GB" sz="1800" kern="100">
                        <a:effectLst/>
                        <a:latin typeface="+mj-lt"/>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34129937"/>
                  </a:ext>
                </a:extLst>
              </a:tr>
              <a:tr h="321528">
                <a:tc>
                  <a:txBody>
                    <a:bodyPr/>
                    <a:lstStyle/>
                    <a:p>
                      <a:pPr algn="ctr">
                        <a:lnSpc>
                          <a:spcPct val="115000"/>
                        </a:lnSpc>
                      </a:pPr>
                      <a:r>
                        <a:rPr lang="en-GB" sz="1800" kern="100" dirty="0">
                          <a:effectLst/>
                          <a:latin typeface="+mj-lt"/>
                        </a:rPr>
                        <a:t>2013</a:t>
                      </a:r>
                      <a:endParaRPr lang="en-GB" sz="1800" kern="100" dirty="0">
                        <a:effectLst/>
                        <a:latin typeface="+mj-lt"/>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pPr>
                      <a:r>
                        <a:rPr lang="en-GB" sz="1800" kern="100">
                          <a:effectLst/>
                          <a:latin typeface="+mj-lt"/>
                        </a:rPr>
                        <a:t>972</a:t>
                      </a:r>
                      <a:endParaRPr lang="en-GB" sz="1800" kern="100">
                        <a:effectLst/>
                        <a:latin typeface="+mj-lt"/>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85889110"/>
                  </a:ext>
                </a:extLst>
              </a:tr>
              <a:tr h="321528">
                <a:tc>
                  <a:txBody>
                    <a:bodyPr/>
                    <a:lstStyle/>
                    <a:p>
                      <a:pPr algn="ctr">
                        <a:lnSpc>
                          <a:spcPct val="115000"/>
                        </a:lnSpc>
                      </a:pPr>
                      <a:r>
                        <a:rPr lang="en-GB" sz="1800" kern="100">
                          <a:effectLst/>
                          <a:latin typeface="+mj-lt"/>
                        </a:rPr>
                        <a:t>2014</a:t>
                      </a:r>
                      <a:endParaRPr lang="en-GB" sz="1800" kern="100">
                        <a:effectLst/>
                        <a:latin typeface="+mj-lt"/>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pPr>
                      <a:r>
                        <a:rPr lang="en-GB" sz="1800" kern="100" dirty="0">
                          <a:effectLst/>
                          <a:latin typeface="+mj-lt"/>
                        </a:rPr>
                        <a:t>732</a:t>
                      </a:r>
                      <a:endParaRPr lang="en-GB" sz="1800" kern="100" dirty="0">
                        <a:effectLst/>
                        <a:latin typeface="+mj-lt"/>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69567815"/>
                  </a:ext>
                </a:extLst>
              </a:tr>
              <a:tr h="321528">
                <a:tc>
                  <a:txBody>
                    <a:bodyPr/>
                    <a:lstStyle/>
                    <a:p>
                      <a:pPr algn="ctr">
                        <a:lnSpc>
                          <a:spcPct val="115000"/>
                        </a:lnSpc>
                      </a:pPr>
                      <a:r>
                        <a:rPr lang="en-GB" sz="1800" kern="100">
                          <a:effectLst/>
                          <a:latin typeface="+mj-lt"/>
                        </a:rPr>
                        <a:t>2015</a:t>
                      </a:r>
                      <a:endParaRPr lang="en-GB" sz="1800" kern="100">
                        <a:effectLst/>
                        <a:latin typeface="+mj-lt"/>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pPr>
                      <a:r>
                        <a:rPr lang="en-GB" sz="1800" kern="100">
                          <a:effectLst/>
                          <a:latin typeface="+mj-lt"/>
                        </a:rPr>
                        <a:t>850</a:t>
                      </a:r>
                      <a:endParaRPr lang="en-GB" sz="1800" kern="100">
                        <a:effectLst/>
                        <a:latin typeface="+mj-lt"/>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72767728"/>
                  </a:ext>
                </a:extLst>
              </a:tr>
              <a:tr h="321528">
                <a:tc>
                  <a:txBody>
                    <a:bodyPr/>
                    <a:lstStyle/>
                    <a:p>
                      <a:pPr algn="ctr">
                        <a:lnSpc>
                          <a:spcPct val="115000"/>
                        </a:lnSpc>
                      </a:pPr>
                      <a:r>
                        <a:rPr lang="en-GB" sz="1800" kern="100">
                          <a:effectLst/>
                          <a:latin typeface="+mj-lt"/>
                        </a:rPr>
                        <a:t>2016</a:t>
                      </a:r>
                      <a:endParaRPr lang="en-GB" sz="1800" kern="100">
                        <a:effectLst/>
                        <a:latin typeface="+mj-lt"/>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pPr>
                      <a:r>
                        <a:rPr lang="en-GB" sz="1800" kern="100" dirty="0">
                          <a:effectLst/>
                          <a:latin typeface="+mj-lt"/>
                        </a:rPr>
                        <a:t>1225</a:t>
                      </a:r>
                      <a:endParaRPr lang="en-GB" sz="1800" kern="100" dirty="0">
                        <a:effectLst/>
                        <a:latin typeface="+mj-lt"/>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3646572"/>
                  </a:ext>
                </a:extLst>
              </a:tr>
              <a:tr h="321528">
                <a:tc>
                  <a:txBody>
                    <a:bodyPr/>
                    <a:lstStyle/>
                    <a:p>
                      <a:pPr algn="ctr">
                        <a:lnSpc>
                          <a:spcPct val="115000"/>
                        </a:lnSpc>
                      </a:pPr>
                      <a:r>
                        <a:rPr lang="en-GB" sz="1800" kern="100">
                          <a:effectLst/>
                          <a:latin typeface="+mj-lt"/>
                        </a:rPr>
                        <a:t>2017</a:t>
                      </a:r>
                      <a:endParaRPr lang="en-GB" sz="1800" kern="100">
                        <a:effectLst/>
                        <a:latin typeface="+mj-lt"/>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pPr>
                      <a:r>
                        <a:rPr lang="en-GB" sz="1800" kern="100" dirty="0">
                          <a:effectLst/>
                          <a:latin typeface="+mj-lt"/>
                        </a:rPr>
                        <a:t>1082</a:t>
                      </a:r>
                      <a:endParaRPr lang="en-GB" sz="1800" kern="100" dirty="0">
                        <a:effectLst/>
                        <a:latin typeface="+mj-lt"/>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68763571"/>
                  </a:ext>
                </a:extLst>
              </a:tr>
              <a:tr h="321528">
                <a:tc>
                  <a:txBody>
                    <a:bodyPr/>
                    <a:lstStyle/>
                    <a:p>
                      <a:pPr algn="ctr">
                        <a:lnSpc>
                          <a:spcPct val="115000"/>
                        </a:lnSpc>
                      </a:pPr>
                      <a:r>
                        <a:rPr lang="en-GB" sz="1800" kern="100">
                          <a:effectLst/>
                          <a:latin typeface="+mj-lt"/>
                        </a:rPr>
                        <a:t>2018</a:t>
                      </a:r>
                      <a:endParaRPr lang="en-GB" sz="1800" kern="100">
                        <a:effectLst/>
                        <a:latin typeface="+mj-lt"/>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pPr>
                      <a:r>
                        <a:rPr lang="en-GB" sz="1800" kern="100" dirty="0">
                          <a:effectLst/>
                          <a:latin typeface="+mj-lt"/>
                        </a:rPr>
                        <a:t>1095</a:t>
                      </a:r>
                      <a:endParaRPr lang="en-GB" sz="1800" kern="100" dirty="0">
                        <a:effectLst/>
                        <a:latin typeface="+mj-lt"/>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54219123"/>
                  </a:ext>
                </a:extLst>
              </a:tr>
              <a:tr h="321528">
                <a:tc>
                  <a:txBody>
                    <a:bodyPr/>
                    <a:lstStyle/>
                    <a:p>
                      <a:pPr algn="ctr">
                        <a:lnSpc>
                          <a:spcPct val="115000"/>
                        </a:lnSpc>
                      </a:pPr>
                      <a:r>
                        <a:rPr lang="en-GB" sz="1800" kern="100">
                          <a:effectLst/>
                          <a:latin typeface="+mj-lt"/>
                        </a:rPr>
                        <a:t>2019</a:t>
                      </a:r>
                      <a:endParaRPr lang="en-GB" sz="1800" kern="100">
                        <a:effectLst/>
                        <a:latin typeface="+mj-lt"/>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pPr>
                      <a:r>
                        <a:rPr lang="en-GB" sz="1800" kern="100" dirty="0">
                          <a:effectLst/>
                          <a:latin typeface="+mj-lt"/>
                        </a:rPr>
                        <a:t>890</a:t>
                      </a:r>
                      <a:endParaRPr lang="en-GB" sz="1800" kern="100" dirty="0">
                        <a:effectLst/>
                        <a:latin typeface="+mj-lt"/>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95097295"/>
                  </a:ext>
                </a:extLst>
              </a:tr>
              <a:tr h="321528">
                <a:tc>
                  <a:txBody>
                    <a:bodyPr/>
                    <a:lstStyle/>
                    <a:p>
                      <a:pPr algn="ctr">
                        <a:lnSpc>
                          <a:spcPct val="115000"/>
                        </a:lnSpc>
                      </a:pPr>
                      <a:r>
                        <a:rPr lang="en-GB" sz="1800" kern="100">
                          <a:effectLst/>
                          <a:latin typeface="+mj-lt"/>
                        </a:rPr>
                        <a:t>2020</a:t>
                      </a:r>
                      <a:endParaRPr lang="en-GB" sz="1800" kern="100">
                        <a:effectLst/>
                        <a:latin typeface="+mj-lt"/>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pPr>
                      <a:r>
                        <a:rPr lang="en-GB" sz="1800" kern="100" dirty="0">
                          <a:effectLst/>
                          <a:latin typeface="+mj-lt"/>
                        </a:rPr>
                        <a:t>176</a:t>
                      </a:r>
                      <a:endParaRPr lang="en-GB" sz="1800" kern="100" dirty="0">
                        <a:effectLst/>
                        <a:latin typeface="+mj-lt"/>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4178028"/>
                  </a:ext>
                </a:extLst>
              </a:tr>
              <a:tr h="321528">
                <a:tc>
                  <a:txBody>
                    <a:bodyPr/>
                    <a:lstStyle/>
                    <a:p>
                      <a:pPr algn="ctr">
                        <a:lnSpc>
                          <a:spcPct val="115000"/>
                        </a:lnSpc>
                      </a:pPr>
                      <a:r>
                        <a:rPr lang="en-GB" sz="1800" kern="100">
                          <a:effectLst/>
                          <a:latin typeface="+mj-lt"/>
                        </a:rPr>
                        <a:t>2021</a:t>
                      </a:r>
                      <a:endParaRPr lang="en-GB" sz="1800" kern="100">
                        <a:effectLst/>
                        <a:latin typeface="+mj-lt"/>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pPr>
                      <a:r>
                        <a:rPr lang="en-GB" sz="1800" kern="100" dirty="0">
                          <a:effectLst/>
                          <a:latin typeface="+mj-lt"/>
                        </a:rPr>
                        <a:t>129</a:t>
                      </a:r>
                      <a:endParaRPr lang="en-GB" sz="1800" kern="100" dirty="0">
                        <a:effectLst/>
                        <a:latin typeface="+mj-lt"/>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91107820"/>
                  </a:ext>
                </a:extLst>
              </a:tr>
              <a:tr h="321528">
                <a:tc>
                  <a:txBody>
                    <a:bodyPr/>
                    <a:lstStyle/>
                    <a:p>
                      <a:pPr algn="ctr">
                        <a:lnSpc>
                          <a:spcPct val="115000"/>
                        </a:lnSpc>
                      </a:pPr>
                      <a:r>
                        <a:rPr lang="en-GB" sz="1800" kern="100">
                          <a:effectLst/>
                          <a:latin typeface="+mj-lt"/>
                        </a:rPr>
                        <a:t>2022</a:t>
                      </a:r>
                      <a:endParaRPr lang="en-GB" sz="1800" kern="100">
                        <a:effectLst/>
                        <a:latin typeface="+mj-lt"/>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pPr>
                      <a:r>
                        <a:rPr lang="en-GB" sz="1800" kern="100" dirty="0">
                          <a:effectLst/>
                          <a:latin typeface="+mj-lt"/>
                        </a:rPr>
                        <a:t>214</a:t>
                      </a:r>
                      <a:endParaRPr lang="en-GB" sz="1800" kern="100" dirty="0">
                        <a:effectLst/>
                        <a:latin typeface="+mj-lt"/>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74650385"/>
                  </a:ext>
                </a:extLst>
              </a:tr>
              <a:tr h="321528">
                <a:tc>
                  <a:txBody>
                    <a:bodyPr/>
                    <a:lstStyle/>
                    <a:p>
                      <a:pPr algn="ctr">
                        <a:lnSpc>
                          <a:spcPct val="115000"/>
                        </a:lnSpc>
                      </a:pPr>
                      <a:r>
                        <a:rPr lang="en-GB" sz="1800" kern="100">
                          <a:effectLst/>
                          <a:latin typeface="+mj-lt"/>
                        </a:rPr>
                        <a:t>2023</a:t>
                      </a:r>
                      <a:endParaRPr lang="en-GB" sz="1800" kern="100">
                        <a:effectLst/>
                        <a:latin typeface="+mj-lt"/>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pPr>
                      <a:r>
                        <a:rPr lang="en-GB" sz="1800" kern="100" dirty="0">
                          <a:effectLst/>
                          <a:latin typeface="+mj-lt"/>
                        </a:rPr>
                        <a:t>209</a:t>
                      </a:r>
                      <a:endParaRPr lang="en-GB" sz="1800" kern="100" dirty="0">
                        <a:effectLst/>
                        <a:latin typeface="+mj-lt"/>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65778814"/>
                  </a:ext>
                </a:extLst>
              </a:tr>
            </a:tbl>
          </a:graphicData>
        </a:graphic>
      </p:graphicFrame>
    </p:spTree>
    <p:extLst>
      <p:ext uri="{BB962C8B-B14F-4D97-AF65-F5344CB8AC3E}">
        <p14:creationId xmlns:p14="http://schemas.microsoft.com/office/powerpoint/2010/main" val="5516764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43117-2D49-D270-8BFB-B3263C6862A5}"/>
              </a:ext>
            </a:extLst>
          </p:cNvPr>
          <p:cNvSpPr>
            <a:spLocks noGrp="1"/>
          </p:cNvSpPr>
          <p:nvPr>
            <p:ph type="title"/>
          </p:nvPr>
        </p:nvSpPr>
        <p:spPr/>
        <p:txBody>
          <a:bodyPr/>
          <a:lstStyle/>
          <a:p>
            <a:r>
              <a:rPr lang="en-US" dirty="0"/>
              <a:t>Methods and data</a:t>
            </a:r>
          </a:p>
        </p:txBody>
      </p:sp>
      <p:sp>
        <p:nvSpPr>
          <p:cNvPr id="3" name="Content Placeholder 2">
            <a:extLst>
              <a:ext uri="{FF2B5EF4-FFF2-40B4-BE49-F238E27FC236}">
                <a16:creationId xmlns:a16="http://schemas.microsoft.com/office/drawing/2014/main" id="{273B8BFA-1B46-120B-3ED5-AD5389D5C0B2}"/>
              </a:ext>
            </a:extLst>
          </p:cNvPr>
          <p:cNvSpPr>
            <a:spLocks noGrp="1"/>
          </p:cNvSpPr>
          <p:nvPr>
            <p:ph idx="1"/>
          </p:nvPr>
        </p:nvSpPr>
        <p:spPr/>
        <p:txBody>
          <a:bodyPr/>
          <a:lstStyle/>
          <a:p>
            <a:r>
              <a:rPr lang="en-US" sz="2800" dirty="0"/>
              <a:t>Administrative data </a:t>
            </a:r>
          </a:p>
          <a:p>
            <a:r>
              <a:rPr lang="en-US" sz="2800" dirty="0"/>
              <a:t>Qualitative semi-structured interviews</a:t>
            </a:r>
          </a:p>
          <a:p>
            <a:pPr lvl="1"/>
            <a:r>
              <a:rPr lang="en-GB" sz="2400" dirty="0"/>
              <a:t>’Key informant’ interviews (x 11)</a:t>
            </a:r>
          </a:p>
          <a:p>
            <a:pPr lvl="1"/>
            <a:r>
              <a:rPr lang="en-GB" sz="2400" dirty="0"/>
              <a:t>April to September 2024 </a:t>
            </a:r>
          </a:p>
          <a:p>
            <a:pPr lvl="1"/>
            <a:r>
              <a:rPr lang="en-GB" sz="2400" dirty="0"/>
              <a:t>Conducted online</a:t>
            </a:r>
          </a:p>
          <a:p>
            <a:pPr lvl="1"/>
            <a:r>
              <a:rPr lang="en-GB" sz="2400" dirty="0"/>
              <a:t>Transcription and analysis </a:t>
            </a:r>
          </a:p>
          <a:p>
            <a:r>
              <a:rPr lang="en-US" sz="2800" dirty="0"/>
              <a:t>What this data does (and does not) tell us</a:t>
            </a:r>
          </a:p>
          <a:p>
            <a:pPr lvl="1"/>
            <a:endParaRPr lang="en-US" dirty="0"/>
          </a:p>
        </p:txBody>
      </p:sp>
    </p:spTree>
    <p:extLst>
      <p:ext uri="{BB962C8B-B14F-4D97-AF65-F5344CB8AC3E}">
        <p14:creationId xmlns:p14="http://schemas.microsoft.com/office/powerpoint/2010/main" val="33620260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741E083A-8F1A-5285-8814-C597BCBEED27}"/>
            </a:ext>
          </a:extLst>
        </p:cNvPr>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5125BB37-9711-6247-45B0-250B49BC6A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4A1D41-DE5A-3D8E-EB5A-593FA4BFE3FE}"/>
              </a:ext>
            </a:extLst>
          </p:cNvPr>
          <p:cNvSpPr>
            <a:spLocks noGrp="1"/>
          </p:cNvSpPr>
          <p:nvPr>
            <p:ph type="ctrTitle"/>
          </p:nvPr>
        </p:nvSpPr>
        <p:spPr>
          <a:xfrm>
            <a:off x="521207" y="886968"/>
            <a:ext cx="7213093" cy="3866029"/>
          </a:xfrm>
        </p:spPr>
        <p:txBody>
          <a:bodyPr>
            <a:normAutofit/>
          </a:bodyPr>
          <a:lstStyle/>
          <a:p>
            <a:r>
              <a:rPr lang="en-US" sz="6000" dirty="0"/>
              <a:t>Findings</a:t>
            </a:r>
          </a:p>
        </p:txBody>
      </p:sp>
      <p:cxnSp>
        <p:nvCxnSpPr>
          <p:cNvPr id="9" name="Straight Connector 8">
            <a:extLst>
              <a:ext uri="{FF2B5EF4-FFF2-40B4-BE49-F238E27FC236}">
                <a16:creationId xmlns:a16="http://schemas.microsoft.com/office/drawing/2014/main" id="{039A6C32-52B7-F7FE-BD59-35D6BF83AD8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71500" y="571500"/>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EF7C84A1-36DA-4B97-C101-274F0F08A76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75529" y="6287281"/>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07109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A5FFDE-1873-FB94-84A5-5ECB752986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9346FC-20B7-1E39-32C0-4D9F8F28FB8B}"/>
              </a:ext>
            </a:extLst>
          </p:cNvPr>
          <p:cNvSpPr>
            <a:spLocks noGrp="1"/>
          </p:cNvSpPr>
          <p:nvPr>
            <p:ph type="title"/>
          </p:nvPr>
        </p:nvSpPr>
        <p:spPr/>
        <p:txBody>
          <a:bodyPr/>
          <a:lstStyle/>
          <a:p>
            <a:r>
              <a:rPr lang="en-US" dirty="0"/>
              <a:t>(1) Administrative data and data gaps</a:t>
            </a:r>
          </a:p>
        </p:txBody>
      </p:sp>
      <p:sp>
        <p:nvSpPr>
          <p:cNvPr id="3" name="Content Placeholder 2">
            <a:extLst>
              <a:ext uri="{FF2B5EF4-FFF2-40B4-BE49-F238E27FC236}">
                <a16:creationId xmlns:a16="http://schemas.microsoft.com/office/drawing/2014/main" id="{E92C1623-4A38-702A-826C-DF30B4BE506E}"/>
              </a:ext>
            </a:extLst>
          </p:cNvPr>
          <p:cNvSpPr>
            <a:spLocks noGrp="1"/>
          </p:cNvSpPr>
          <p:nvPr>
            <p:ph idx="1"/>
          </p:nvPr>
        </p:nvSpPr>
        <p:spPr/>
        <p:txBody>
          <a:bodyPr/>
          <a:lstStyle/>
          <a:p>
            <a:r>
              <a:rPr lang="en-GB" sz="2800" dirty="0"/>
              <a:t>No data on representation rates (FOIA request made)</a:t>
            </a:r>
          </a:p>
          <a:p>
            <a:r>
              <a:rPr lang="en-GB" sz="2800" dirty="0"/>
              <a:t>General tribunals data available</a:t>
            </a:r>
          </a:p>
          <a:p>
            <a:r>
              <a:rPr lang="en-GB" sz="2800" dirty="0"/>
              <a:t>Data gaps are a problem here</a:t>
            </a:r>
            <a:endParaRPr lang="en-US" sz="2800" dirty="0"/>
          </a:p>
          <a:p>
            <a:pPr lvl="1"/>
            <a:endParaRPr lang="en-US" dirty="0"/>
          </a:p>
        </p:txBody>
      </p:sp>
    </p:spTree>
    <p:extLst>
      <p:ext uri="{BB962C8B-B14F-4D97-AF65-F5344CB8AC3E}">
        <p14:creationId xmlns:p14="http://schemas.microsoft.com/office/powerpoint/2010/main" val="16519808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45902-25AA-FF4E-4BC5-B803F627FC4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3378C5B-4429-2DEE-6064-912D2E72B241}"/>
              </a:ext>
            </a:extLst>
          </p:cNvPr>
          <p:cNvSpPr txBox="1"/>
          <p:nvPr/>
        </p:nvSpPr>
        <p:spPr>
          <a:xfrm>
            <a:off x="427354" y="6137513"/>
            <a:ext cx="11292577" cy="369332"/>
          </a:xfrm>
          <a:prstGeom prst="rect">
            <a:avLst/>
          </a:prstGeom>
          <a:noFill/>
        </p:spPr>
        <p:txBody>
          <a:bodyPr wrap="square">
            <a:spAutoFit/>
          </a:bodyPr>
          <a:lstStyle/>
          <a:p>
            <a:r>
              <a:rPr lang="en-GB" b="1" dirty="0">
                <a:solidFill>
                  <a:srgbClr val="501549"/>
                </a:solidFill>
                <a:effectLst/>
                <a:latin typeface="+mj-lt"/>
                <a:ea typeface="Aptos" panose="020B0004020202020204" pitchFamily="34" charset="0"/>
                <a:cs typeface="Times New Roman" panose="02020603050405020304" pitchFamily="18" charset="0"/>
              </a:rPr>
              <a:t>Figure:</a:t>
            </a:r>
            <a:r>
              <a:rPr lang="en-GB" dirty="0">
                <a:solidFill>
                  <a:srgbClr val="501549"/>
                </a:solidFill>
                <a:effectLst/>
                <a:latin typeface="+mj-lt"/>
                <a:ea typeface="Aptos" panose="020B0004020202020204" pitchFamily="34" charset="0"/>
                <a:cs typeface="Times New Roman" panose="02020603050405020304" pitchFamily="18" charset="0"/>
              </a:rPr>
              <a:t> </a:t>
            </a:r>
            <a:r>
              <a:rPr lang="en-GB" sz="1800" dirty="0">
                <a:effectLst/>
                <a:latin typeface="+mj-lt"/>
                <a:ea typeface="Aptos" panose="020B0004020202020204" pitchFamily="34" charset="0"/>
                <a:cs typeface="Times New Roman" panose="02020603050405020304" pitchFamily="18" charset="0"/>
              </a:rPr>
              <a:t>Appeals lodged in the Social Security and Child Support Tribunal (2009 – 2024)</a:t>
            </a:r>
            <a:r>
              <a:rPr lang="en-GB" dirty="0">
                <a:effectLst/>
                <a:latin typeface="+mj-lt"/>
              </a:rPr>
              <a:t> </a:t>
            </a:r>
            <a:endParaRPr lang="en-US" dirty="0">
              <a:latin typeface="+mj-lt"/>
            </a:endParaRPr>
          </a:p>
        </p:txBody>
      </p:sp>
      <p:graphicFrame>
        <p:nvGraphicFramePr>
          <p:cNvPr id="2" name="Chart 1">
            <a:extLst>
              <a:ext uri="{FF2B5EF4-FFF2-40B4-BE49-F238E27FC236}">
                <a16:creationId xmlns:a16="http://schemas.microsoft.com/office/drawing/2014/main" id="{A611561A-F2D1-E644-6B40-6A68998D0C36}"/>
              </a:ext>
            </a:extLst>
          </p:cNvPr>
          <p:cNvGraphicFramePr/>
          <p:nvPr>
            <p:extLst>
              <p:ext uri="{D42A27DB-BD31-4B8C-83A1-F6EECF244321}">
                <p14:modId xmlns:p14="http://schemas.microsoft.com/office/powerpoint/2010/main" val="3553735178"/>
              </p:ext>
            </p:extLst>
          </p:nvPr>
        </p:nvGraphicFramePr>
        <p:xfrm>
          <a:off x="427354" y="454933"/>
          <a:ext cx="11053446" cy="548141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366650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0760FE-8B68-105B-9086-E213EC75B5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B62578-87D6-B383-BE56-01F88092ACB9}"/>
              </a:ext>
            </a:extLst>
          </p:cNvPr>
          <p:cNvSpPr>
            <a:spLocks noGrp="1"/>
          </p:cNvSpPr>
          <p:nvPr>
            <p:ph type="title"/>
          </p:nvPr>
        </p:nvSpPr>
        <p:spPr/>
        <p:txBody>
          <a:bodyPr/>
          <a:lstStyle/>
          <a:p>
            <a:r>
              <a:rPr lang="en-US" dirty="0"/>
              <a:t>(2) Changes in DWP </a:t>
            </a:r>
            <a:r>
              <a:rPr lang="en-US" dirty="0" err="1"/>
              <a:t>behaviour</a:t>
            </a:r>
            <a:endParaRPr lang="en-US" dirty="0"/>
          </a:p>
        </p:txBody>
      </p:sp>
      <p:sp>
        <p:nvSpPr>
          <p:cNvPr id="3" name="Content Placeholder 2">
            <a:extLst>
              <a:ext uri="{FF2B5EF4-FFF2-40B4-BE49-F238E27FC236}">
                <a16:creationId xmlns:a16="http://schemas.microsoft.com/office/drawing/2014/main" id="{15549C88-02D3-F78D-F241-A6BBC43E86EA}"/>
              </a:ext>
            </a:extLst>
          </p:cNvPr>
          <p:cNvSpPr>
            <a:spLocks noGrp="1"/>
          </p:cNvSpPr>
          <p:nvPr>
            <p:ph idx="1"/>
          </p:nvPr>
        </p:nvSpPr>
        <p:spPr/>
        <p:txBody>
          <a:bodyPr>
            <a:normAutofit/>
          </a:bodyPr>
          <a:lstStyle/>
          <a:p>
            <a:pPr marL="228600" lvl="1" indent="0" algn="ctr">
              <a:buNone/>
            </a:pPr>
            <a:endParaRPr lang="en-US" sz="3200" i="1" dirty="0"/>
          </a:p>
          <a:p>
            <a:pPr marL="228600" lvl="1" indent="0" algn="ctr">
              <a:buNone/>
            </a:pPr>
            <a:r>
              <a:rPr lang="en-US" sz="3200" i="1" dirty="0"/>
              <a:t>“What we are finding is that when we have submitted … the DWP will then withdraw or overturn the decision before it gets to the hearing stage…. we've seen we've seen them withdrawing more before appeal.”</a:t>
            </a:r>
          </a:p>
        </p:txBody>
      </p:sp>
    </p:spTree>
    <p:extLst>
      <p:ext uri="{BB962C8B-B14F-4D97-AF65-F5344CB8AC3E}">
        <p14:creationId xmlns:p14="http://schemas.microsoft.com/office/powerpoint/2010/main" val="7749810"/>
      </p:ext>
    </p:extLst>
  </p:cSld>
  <p:clrMapOvr>
    <a:masterClrMapping/>
  </p:clrMapOvr>
</p:sld>
</file>

<file path=ppt/theme/theme1.xml><?xml version="1.0" encoding="utf-8"?>
<a:theme xmlns:a="http://schemas.openxmlformats.org/drawingml/2006/main" name="AlignmentVTI">
  <a:themeElements>
    <a:clrScheme name="AnalogousFromDarkSeedLeftStep">
      <a:dk1>
        <a:srgbClr val="000000"/>
      </a:dk1>
      <a:lt1>
        <a:srgbClr val="FFFFFF"/>
      </a:lt1>
      <a:dk2>
        <a:srgbClr val="412E24"/>
      </a:dk2>
      <a:lt2>
        <a:srgbClr val="E8E6E2"/>
      </a:lt2>
      <a:accent1>
        <a:srgbClr val="2973E7"/>
      </a:accent1>
      <a:accent2>
        <a:srgbClr val="17B0D5"/>
      </a:accent2>
      <a:accent3>
        <a:srgbClr val="20B694"/>
      </a:accent3>
      <a:accent4>
        <a:srgbClr val="14BC51"/>
      </a:accent4>
      <a:accent5>
        <a:srgbClr val="2ABB21"/>
      </a:accent5>
      <a:accent6>
        <a:srgbClr val="61B614"/>
      </a:accent6>
      <a:hlink>
        <a:srgbClr val="32963C"/>
      </a:hlink>
      <a:folHlink>
        <a:srgbClr val="7F7F7F"/>
      </a:folHlink>
    </a:clrScheme>
    <a:fontScheme name="Custom 1">
      <a:majorFont>
        <a:latin typeface="Batang"/>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lignmentVTI" id="{606D7720-FAA0-4ADC-B967-3239DA8ECA1A}" vid="{10074623-6FCC-4A3C-AAA5-58644BD8FF19}"/>
    </a:ext>
  </a:extLst>
</a:theme>
</file>

<file path=docProps/app.xml><?xml version="1.0" encoding="utf-8"?>
<Properties xmlns="http://schemas.openxmlformats.org/officeDocument/2006/extended-properties" xmlns:vt="http://schemas.openxmlformats.org/officeDocument/2006/docPropsVTypes">
  <TotalTime>158</TotalTime>
  <Words>953</Words>
  <Application>Microsoft Office PowerPoint</Application>
  <PresentationFormat>Widescreen</PresentationFormat>
  <Paragraphs>89</Paragraphs>
  <Slides>22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Batang</vt:lpstr>
      <vt:lpstr>Arial</vt:lpstr>
      <vt:lpstr>Avenir Next LT Pro Light</vt:lpstr>
      <vt:lpstr>AlignmentVTI</vt:lpstr>
      <vt:lpstr>An analysis of access to free representation in social security appeals</vt:lpstr>
      <vt:lpstr>Context, methods, and data</vt:lpstr>
      <vt:lpstr>PowerPoint Presentation</vt:lpstr>
      <vt:lpstr>PowerPoint Presentation</vt:lpstr>
      <vt:lpstr>Methods and data</vt:lpstr>
      <vt:lpstr>Findings</vt:lpstr>
      <vt:lpstr>(1) Administrative data and data gaps</vt:lpstr>
      <vt:lpstr>PowerPoint Presentation</vt:lpstr>
      <vt:lpstr>(2) Changes in DWP behaviour</vt:lpstr>
      <vt:lpstr>(2) Changes in DWP behaviour</vt:lpstr>
      <vt:lpstr>PowerPoint Presentation</vt:lpstr>
      <vt:lpstr>PowerPoint Presentation</vt:lpstr>
      <vt:lpstr>(3) Appellant circumstances and vulnerabilities</vt:lpstr>
      <vt:lpstr>(4) Views on value of representation</vt:lpstr>
      <vt:lpstr>(4) Views on value of representation</vt:lpstr>
      <vt:lpstr>(5) Changes to referral agency practice</vt:lpstr>
      <vt:lpstr>(5) Changes to referral agency practice</vt:lpstr>
      <vt:lpstr>(6) Referral processes</vt:lpstr>
      <vt:lpstr>(6) Referral processes</vt:lpstr>
      <vt:lpstr>Looking forwards</vt:lpstr>
      <vt:lpstr>Looking forwards</vt:lpstr>
      <vt:lpstr>Other related streams of work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 analysis of access to free representation in social security appeals</dc:title>
  <dc:creator>Joe Tomlinson</dc:creator>
  <cp:lastModifiedBy>Phil Jew</cp:lastModifiedBy>
  <cp:revision>5</cp:revision>
  <dcterms:created xsi:type="dcterms:W3CDTF">2024-11-24T16:22:47Z</dcterms:created>
  <dcterms:modified xsi:type="dcterms:W3CDTF">2025-02-05T11:30:46Z</dcterms:modified>
</cp:coreProperties>
</file>