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70" r:id="rId7"/>
    <p:sldId id="263" r:id="rId8"/>
    <p:sldId id="262" r:id="rId9"/>
    <p:sldId id="264" r:id="rId10"/>
    <p:sldId id="265" r:id="rId11"/>
    <p:sldId id="266" r:id="rId12"/>
    <p:sldId id="267" r:id="rId13"/>
    <p:sldId id="260"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FF9"/>
    <a:srgbClr val="1E7D64"/>
    <a:srgbClr val="D5F0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_rels/data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4DA37FA8-5C6C-4462-BA55-E46E7AA6EFB9}"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CE20039-EE4E-40EB-A80A-C60F516DD2A4}">
      <dgm:prSet/>
      <dgm:spPr/>
      <dgm:t>
        <a:bodyPr/>
        <a:lstStyle/>
        <a:p>
          <a:pPr>
            <a:defRPr cap="all"/>
          </a:pPr>
          <a:r>
            <a:rPr lang="en-US"/>
            <a:t>Location matters</a:t>
          </a:r>
        </a:p>
      </dgm:t>
    </dgm:pt>
    <dgm:pt modelId="{DF0826C3-FAA5-4E13-A7A6-D0B16BD9402E}" type="parTrans" cxnId="{D27A5123-6939-4144-AE40-3FBA3D9C406D}">
      <dgm:prSet/>
      <dgm:spPr/>
      <dgm:t>
        <a:bodyPr/>
        <a:lstStyle/>
        <a:p>
          <a:endParaRPr lang="en-US"/>
        </a:p>
      </dgm:t>
    </dgm:pt>
    <dgm:pt modelId="{433623A6-6B7E-4522-B2A4-92C6AC48EDBE}" type="sibTrans" cxnId="{D27A5123-6939-4144-AE40-3FBA3D9C406D}">
      <dgm:prSet/>
      <dgm:spPr/>
      <dgm:t>
        <a:bodyPr/>
        <a:lstStyle/>
        <a:p>
          <a:endParaRPr lang="en-US"/>
        </a:p>
      </dgm:t>
    </dgm:pt>
    <dgm:pt modelId="{64BC0FAD-4305-473D-8A33-E7180F8B1342}">
      <dgm:prSet/>
      <dgm:spPr/>
      <dgm:t>
        <a:bodyPr/>
        <a:lstStyle/>
        <a:p>
          <a:pPr>
            <a:defRPr cap="all"/>
          </a:pPr>
          <a:r>
            <a:rPr lang="en-US"/>
            <a:t>Medium matters</a:t>
          </a:r>
        </a:p>
      </dgm:t>
    </dgm:pt>
    <dgm:pt modelId="{5839A4C0-BEF3-4AC9-93FF-F9554E680E3E}" type="parTrans" cxnId="{64FAAAA2-36FC-4CAD-9455-294435791963}">
      <dgm:prSet/>
      <dgm:spPr/>
      <dgm:t>
        <a:bodyPr/>
        <a:lstStyle/>
        <a:p>
          <a:endParaRPr lang="en-US"/>
        </a:p>
      </dgm:t>
    </dgm:pt>
    <dgm:pt modelId="{DC61DCCE-A6B7-4648-A03F-4A21CAF27545}" type="sibTrans" cxnId="{64FAAAA2-36FC-4CAD-9455-294435791963}">
      <dgm:prSet/>
      <dgm:spPr/>
      <dgm:t>
        <a:bodyPr/>
        <a:lstStyle/>
        <a:p>
          <a:endParaRPr lang="en-US"/>
        </a:p>
      </dgm:t>
    </dgm:pt>
    <dgm:pt modelId="{63CC399B-67CD-4E98-B689-714712B8C296}">
      <dgm:prSet/>
      <dgm:spPr/>
      <dgm:t>
        <a:bodyPr/>
        <a:lstStyle/>
        <a:p>
          <a:pPr>
            <a:defRPr cap="all"/>
          </a:pPr>
          <a:r>
            <a:rPr lang="en-US"/>
            <a:t>Workforce matters</a:t>
          </a:r>
        </a:p>
      </dgm:t>
    </dgm:pt>
    <dgm:pt modelId="{85C5FDE6-D905-4607-823C-7411D83CCAB3}" type="parTrans" cxnId="{42E783BC-65E0-4EFB-9413-F0A1D8B6408C}">
      <dgm:prSet/>
      <dgm:spPr/>
      <dgm:t>
        <a:bodyPr/>
        <a:lstStyle/>
        <a:p>
          <a:endParaRPr lang="en-US"/>
        </a:p>
      </dgm:t>
    </dgm:pt>
    <dgm:pt modelId="{3EEED9C5-4D6C-43C2-AD3D-7B568165F1FA}" type="sibTrans" cxnId="{42E783BC-65E0-4EFB-9413-F0A1D8B6408C}">
      <dgm:prSet/>
      <dgm:spPr/>
      <dgm:t>
        <a:bodyPr/>
        <a:lstStyle/>
        <a:p>
          <a:endParaRPr lang="en-US"/>
        </a:p>
      </dgm:t>
    </dgm:pt>
    <dgm:pt modelId="{EC548D2B-CF0C-4327-8A52-68F7833914A0}">
      <dgm:prSet/>
      <dgm:spPr/>
      <dgm:t>
        <a:bodyPr/>
        <a:lstStyle/>
        <a:p>
          <a:pPr>
            <a:defRPr cap="all"/>
          </a:pPr>
          <a:r>
            <a:rPr lang="en-US"/>
            <a:t>Problems matter</a:t>
          </a:r>
        </a:p>
      </dgm:t>
    </dgm:pt>
    <dgm:pt modelId="{3837B45A-B754-43F7-99D4-D2B6E9C5C56E}" type="parTrans" cxnId="{991BE6EF-BF94-45BB-A4EE-AA5EE96F8818}">
      <dgm:prSet/>
      <dgm:spPr/>
      <dgm:t>
        <a:bodyPr/>
        <a:lstStyle/>
        <a:p>
          <a:endParaRPr lang="en-US"/>
        </a:p>
      </dgm:t>
    </dgm:pt>
    <dgm:pt modelId="{DED86AE1-229C-4729-98D3-4FF59E4F8322}" type="sibTrans" cxnId="{991BE6EF-BF94-45BB-A4EE-AA5EE96F8818}">
      <dgm:prSet/>
      <dgm:spPr/>
      <dgm:t>
        <a:bodyPr/>
        <a:lstStyle/>
        <a:p>
          <a:endParaRPr lang="en-US"/>
        </a:p>
      </dgm:t>
    </dgm:pt>
    <dgm:pt modelId="{1A8F2A94-590B-4646-A34C-981244C5DA20}">
      <dgm:prSet/>
      <dgm:spPr/>
      <dgm:t>
        <a:bodyPr/>
        <a:lstStyle/>
        <a:p>
          <a:pPr>
            <a:defRPr cap="all"/>
          </a:pPr>
          <a:r>
            <a:rPr lang="en-US"/>
            <a:t>Networks matter</a:t>
          </a:r>
        </a:p>
      </dgm:t>
    </dgm:pt>
    <dgm:pt modelId="{2C95393E-E6B5-488A-8C57-3D53AD56F6CB}" type="parTrans" cxnId="{5DE5542C-D197-4DAE-A984-CAA08B7CCDA6}">
      <dgm:prSet/>
      <dgm:spPr/>
      <dgm:t>
        <a:bodyPr/>
        <a:lstStyle/>
        <a:p>
          <a:endParaRPr lang="en-US"/>
        </a:p>
      </dgm:t>
    </dgm:pt>
    <dgm:pt modelId="{9AEACBE5-ABFA-4A29-809C-82D8836F7804}" type="sibTrans" cxnId="{5DE5542C-D197-4DAE-A984-CAA08B7CCDA6}">
      <dgm:prSet/>
      <dgm:spPr/>
      <dgm:t>
        <a:bodyPr/>
        <a:lstStyle/>
        <a:p>
          <a:endParaRPr lang="en-US"/>
        </a:p>
      </dgm:t>
    </dgm:pt>
    <dgm:pt modelId="{69DCC795-3EAA-4D2D-A020-3CAB63FC5AEB}" type="pres">
      <dgm:prSet presAssocID="{4DA37FA8-5C6C-4462-BA55-E46E7AA6EFB9}" presName="root" presStyleCnt="0">
        <dgm:presLayoutVars>
          <dgm:dir/>
          <dgm:resizeHandles val="exact"/>
        </dgm:presLayoutVars>
      </dgm:prSet>
      <dgm:spPr/>
    </dgm:pt>
    <dgm:pt modelId="{08A65F63-8B86-49DE-BF1E-055239355729}" type="pres">
      <dgm:prSet presAssocID="{2CE20039-EE4E-40EB-A80A-C60F516DD2A4}" presName="compNode" presStyleCnt="0"/>
      <dgm:spPr/>
    </dgm:pt>
    <dgm:pt modelId="{7D2A1815-C941-43C1-9AE2-42058F8DAB2B}" type="pres">
      <dgm:prSet presAssocID="{2CE20039-EE4E-40EB-A80A-C60F516DD2A4}" presName="iconBgRect" presStyleLbl="bgShp" presStyleIdx="0" presStyleCnt="5"/>
      <dgm:spPr>
        <a:prstGeom prst="round2DiagRect">
          <a:avLst>
            <a:gd name="adj1" fmla="val 29727"/>
            <a:gd name="adj2" fmla="val 0"/>
          </a:avLst>
        </a:prstGeom>
      </dgm:spPr>
    </dgm:pt>
    <dgm:pt modelId="{66CF2EFC-B601-4560-AA31-FCB8111B08CC}" type="pres">
      <dgm:prSet presAssocID="{2CE20039-EE4E-40EB-A80A-C60F516DD2A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7D8C43BB-C719-4F0E-A929-C3ADBEFB325F}" type="pres">
      <dgm:prSet presAssocID="{2CE20039-EE4E-40EB-A80A-C60F516DD2A4}" presName="spaceRect" presStyleCnt="0"/>
      <dgm:spPr/>
    </dgm:pt>
    <dgm:pt modelId="{056CF0C1-4792-43A4-B5A4-344BBC2A7347}" type="pres">
      <dgm:prSet presAssocID="{2CE20039-EE4E-40EB-A80A-C60F516DD2A4}" presName="textRect" presStyleLbl="revTx" presStyleIdx="0" presStyleCnt="5">
        <dgm:presLayoutVars>
          <dgm:chMax val="1"/>
          <dgm:chPref val="1"/>
        </dgm:presLayoutVars>
      </dgm:prSet>
      <dgm:spPr/>
    </dgm:pt>
    <dgm:pt modelId="{BCC190C6-024D-4EBE-AA92-AAD85296C99B}" type="pres">
      <dgm:prSet presAssocID="{433623A6-6B7E-4522-B2A4-92C6AC48EDBE}" presName="sibTrans" presStyleCnt="0"/>
      <dgm:spPr/>
    </dgm:pt>
    <dgm:pt modelId="{3428F5E3-CC50-4A1A-8370-B8FC0C24712F}" type="pres">
      <dgm:prSet presAssocID="{64BC0FAD-4305-473D-8A33-E7180F8B1342}" presName="compNode" presStyleCnt="0"/>
      <dgm:spPr/>
    </dgm:pt>
    <dgm:pt modelId="{E6925285-AC95-4AAC-B8FF-009B42A3513E}" type="pres">
      <dgm:prSet presAssocID="{64BC0FAD-4305-473D-8A33-E7180F8B1342}" presName="iconBgRect" presStyleLbl="bgShp" presStyleIdx="1" presStyleCnt="5"/>
      <dgm:spPr>
        <a:prstGeom prst="round2DiagRect">
          <a:avLst>
            <a:gd name="adj1" fmla="val 29727"/>
            <a:gd name="adj2" fmla="val 0"/>
          </a:avLst>
        </a:prstGeom>
      </dgm:spPr>
    </dgm:pt>
    <dgm:pt modelId="{5B417B73-1411-485A-891F-2CBDEDCE8616}" type="pres">
      <dgm:prSet presAssocID="{64BC0FAD-4305-473D-8A33-E7180F8B134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itor"/>
        </a:ext>
      </dgm:extLst>
    </dgm:pt>
    <dgm:pt modelId="{E5D96D5A-1F96-45B2-8699-3441954976EE}" type="pres">
      <dgm:prSet presAssocID="{64BC0FAD-4305-473D-8A33-E7180F8B1342}" presName="spaceRect" presStyleCnt="0"/>
      <dgm:spPr/>
    </dgm:pt>
    <dgm:pt modelId="{FB1A5436-24B8-494B-A37F-4A8117455E01}" type="pres">
      <dgm:prSet presAssocID="{64BC0FAD-4305-473D-8A33-E7180F8B1342}" presName="textRect" presStyleLbl="revTx" presStyleIdx="1" presStyleCnt="5">
        <dgm:presLayoutVars>
          <dgm:chMax val="1"/>
          <dgm:chPref val="1"/>
        </dgm:presLayoutVars>
      </dgm:prSet>
      <dgm:spPr/>
    </dgm:pt>
    <dgm:pt modelId="{C9C11F0E-F041-476D-A68D-F0A5ED3169DA}" type="pres">
      <dgm:prSet presAssocID="{DC61DCCE-A6B7-4648-A03F-4A21CAF27545}" presName="sibTrans" presStyleCnt="0"/>
      <dgm:spPr/>
    </dgm:pt>
    <dgm:pt modelId="{C80EBB77-9094-4774-88FE-651C557117B7}" type="pres">
      <dgm:prSet presAssocID="{63CC399B-67CD-4E98-B689-714712B8C296}" presName="compNode" presStyleCnt="0"/>
      <dgm:spPr/>
    </dgm:pt>
    <dgm:pt modelId="{8B0C239F-A05A-44FE-9CFB-6DF25CDCA9C3}" type="pres">
      <dgm:prSet presAssocID="{63CC399B-67CD-4E98-B689-714712B8C296}" presName="iconBgRect" presStyleLbl="bgShp" presStyleIdx="2" presStyleCnt="5"/>
      <dgm:spPr>
        <a:prstGeom prst="round2DiagRect">
          <a:avLst>
            <a:gd name="adj1" fmla="val 29727"/>
            <a:gd name="adj2" fmla="val 0"/>
          </a:avLst>
        </a:prstGeom>
      </dgm:spPr>
    </dgm:pt>
    <dgm:pt modelId="{EE34A422-41AC-4E15-ACFC-DEE07E94D755}" type="pres">
      <dgm:prSet presAssocID="{63CC399B-67CD-4E98-B689-714712B8C29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1EA5A51C-B9E0-4E53-8B43-79B225B10AE1}" type="pres">
      <dgm:prSet presAssocID="{63CC399B-67CD-4E98-B689-714712B8C296}" presName="spaceRect" presStyleCnt="0"/>
      <dgm:spPr/>
    </dgm:pt>
    <dgm:pt modelId="{5EA91E31-7211-4E7D-8FCC-D88EF7BA70A2}" type="pres">
      <dgm:prSet presAssocID="{63CC399B-67CD-4E98-B689-714712B8C296}" presName="textRect" presStyleLbl="revTx" presStyleIdx="2" presStyleCnt="5">
        <dgm:presLayoutVars>
          <dgm:chMax val="1"/>
          <dgm:chPref val="1"/>
        </dgm:presLayoutVars>
      </dgm:prSet>
      <dgm:spPr/>
    </dgm:pt>
    <dgm:pt modelId="{AB50455C-BF40-46A9-8C4A-3B31EC7D0A32}" type="pres">
      <dgm:prSet presAssocID="{3EEED9C5-4D6C-43C2-AD3D-7B568165F1FA}" presName="sibTrans" presStyleCnt="0"/>
      <dgm:spPr/>
    </dgm:pt>
    <dgm:pt modelId="{9AFC319B-1068-4497-BDE7-D6A105AD4E8E}" type="pres">
      <dgm:prSet presAssocID="{EC548D2B-CF0C-4327-8A52-68F7833914A0}" presName="compNode" presStyleCnt="0"/>
      <dgm:spPr/>
    </dgm:pt>
    <dgm:pt modelId="{188D6FEF-F960-4599-9D9F-D3A6861CB0E6}" type="pres">
      <dgm:prSet presAssocID="{EC548D2B-CF0C-4327-8A52-68F7833914A0}" presName="iconBgRect" presStyleLbl="bgShp" presStyleIdx="3" presStyleCnt="5"/>
      <dgm:spPr>
        <a:prstGeom prst="round2DiagRect">
          <a:avLst>
            <a:gd name="adj1" fmla="val 29727"/>
            <a:gd name="adj2" fmla="val 0"/>
          </a:avLst>
        </a:prstGeom>
      </dgm:spPr>
    </dgm:pt>
    <dgm:pt modelId="{228D3F6D-155D-44BC-8B66-FA9EB80F7CA7}" type="pres">
      <dgm:prSet presAssocID="{EC548D2B-CF0C-4327-8A52-68F7833914A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1D793575-723D-4E05-9EE7-65D0040DEBD6}" type="pres">
      <dgm:prSet presAssocID="{EC548D2B-CF0C-4327-8A52-68F7833914A0}" presName="spaceRect" presStyleCnt="0"/>
      <dgm:spPr/>
    </dgm:pt>
    <dgm:pt modelId="{24B0DA07-F5DB-4821-BB7D-A2C4B9983C70}" type="pres">
      <dgm:prSet presAssocID="{EC548D2B-CF0C-4327-8A52-68F7833914A0}" presName="textRect" presStyleLbl="revTx" presStyleIdx="3" presStyleCnt="5">
        <dgm:presLayoutVars>
          <dgm:chMax val="1"/>
          <dgm:chPref val="1"/>
        </dgm:presLayoutVars>
      </dgm:prSet>
      <dgm:spPr/>
    </dgm:pt>
    <dgm:pt modelId="{A66FFBC8-1619-407A-97A2-87CC30B3D75C}" type="pres">
      <dgm:prSet presAssocID="{DED86AE1-229C-4729-98D3-4FF59E4F8322}" presName="sibTrans" presStyleCnt="0"/>
      <dgm:spPr/>
    </dgm:pt>
    <dgm:pt modelId="{95313DB5-4AD2-4251-8B9D-8676CAEA7233}" type="pres">
      <dgm:prSet presAssocID="{1A8F2A94-590B-4646-A34C-981244C5DA20}" presName="compNode" presStyleCnt="0"/>
      <dgm:spPr/>
    </dgm:pt>
    <dgm:pt modelId="{C550B2DB-0F48-4494-B7DA-E02A5A8C1BE5}" type="pres">
      <dgm:prSet presAssocID="{1A8F2A94-590B-4646-A34C-981244C5DA20}" presName="iconBgRect" presStyleLbl="bgShp" presStyleIdx="4" presStyleCnt="5"/>
      <dgm:spPr>
        <a:prstGeom prst="round2DiagRect">
          <a:avLst>
            <a:gd name="adj1" fmla="val 29727"/>
            <a:gd name="adj2" fmla="val 0"/>
          </a:avLst>
        </a:prstGeom>
      </dgm:spPr>
    </dgm:pt>
    <dgm:pt modelId="{9366210D-DAE3-41E9-9948-BBCA836FCD7D}" type="pres">
      <dgm:prSet presAssocID="{1A8F2A94-590B-4646-A34C-981244C5DA2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Network"/>
        </a:ext>
      </dgm:extLst>
    </dgm:pt>
    <dgm:pt modelId="{2DF050FD-9581-41B0-95E5-108161970782}" type="pres">
      <dgm:prSet presAssocID="{1A8F2A94-590B-4646-A34C-981244C5DA20}" presName="spaceRect" presStyleCnt="0"/>
      <dgm:spPr/>
    </dgm:pt>
    <dgm:pt modelId="{5B328873-9DAE-4ECE-B61E-46CB4FF659B9}" type="pres">
      <dgm:prSet presAssocID="{1A8F2A94-590B-4646-A34C-981244C5DA20}" presName="textRect" presStyleLbl="revTx" presStyleIdx="4" presStyleCnt="5">
        <dgm:presLayoutVars>
          <dgm:chMax val="1"/>
          <dgm:chPref val="1"/>
        </dgm:presLayoutVars>
      </dgm:prSet>
      <dgm:spPr/>
    </dgm:pt>
  </dgm:ptLst>
  <dgm:cxnLst>
    <dgm:cxn modelId="{4D198D18-7213-4982-9F5A-A213027B5597}" type="presOf" srcId="{64BC0FAD-4305-473D-8A33-E7180F8B1342}" destId="{FB1A5436-24B8-494B-A37F-4A8117455E01}" srcOrd="0" destOrd="0" presId="urn:microsoft.com/office/officeart/2018/5/layout/IconLeafLabelList"/>
    <dgm:cxn modelId="{D27A5123-6939-4144-AE40-3FBA3D9C406D}" srcId="{4DA37FA8-5C6C-4462-BA55-E46E7AA6EFB9}" destId="{2CE20039-EE4E-40EB-A80A-C60F516DD2A4}" srcOrd="0" destOrd="0" parTransId="{DF0826C3-FAA5-4E13-A7A6-D0B16BD9402E}" sibTransId="{433623A6-6B7E-4522-B2A4-92C6AC48EDBE}"/>
    <dgm:cxn modelId="{E62AF429-04B2-498B-8D5A-D4A5C23213C4}" type="presOf" srcId="{63CC399B-67CD-4E98-B689-714712B8C296}" destId="{5EA91E31-7211-4E7D-8FCC-D88EF7BA70A2}" srcOrd="0" destOrd="0" presId="urn:microsoft.com/office/officeart/2018/5/layout/IconLeafLabelList"/>
    <dgm:cxn modelId="{5DE5542C-D197-4DAE-A984-CAA08B7CCDA6}" srcId="{4DA37FA8-5C6C-4462-BA55-E46E7AA6EFB9}" destId="{1A8F2A94-590B-4646-A34C-981244C5DA20}" srcOrd="4" destOrd="0" parTransId="{2C95393E-E6B5-488A-8C57-3D53AD56F6CB}" sibTransId="{9AEACBE5-ABFA-4A29-809C-82D8836F7804}"/>
    <dgm:cxn modelId="{D9B5A135-302C-4AB1-A1A1-F6C3FA4A8BDD}" type="presOf" srcId="{2CE20039-EE4E-40EB-A80A-C60F516DD2A4}" destId="{056CF0C1-4792-43A4-B5A4-344BBC2A7347}" srcOrd="0" destOrd="0" presId="urn:microsoft.com/office/officeart/2018/5/layout/IconLeafLabelList"/>
    <dgm:cxn modelId="{E3592274-B28F-494F-8943-9E019E9DAC50}" type="presOf" srcId="{1A8F2A94-590B-4646-A34C-981244C5DA20}" destId="{5B328873-9DAE-4ECE-B61E-46CB4FF659B9}" srcOrd="0" destOrd="0" presId="urn:microsoft.com/office/officeart/2018/5/layout/IconLeafLabelList"/>
    <dgm:cxn modelId="{64FAAAA2-36FC-4CAD-9455-294435791963}" srcId="{4DA37FA8-5C6C-4462-BA55-E46E7AA6EFB9}" destId="{64BC0FAD-4305-473D-8A33-E7180F8B1342}" srcOrd="1" destOrd="0" parTransId="{5839A4C0-BEF3-4AC9-93FF-F9554E680E3E}" sibTransId="{DC61DCCE-A6B7-4648-A03F-4A21CAF27545}"/>
    <dgm:cxn modelId="{42E783BC-65E0-4EFB-9413-F0A1D8B6408C}" srcId="{4DA37FA8-5C6C-4462-BA55-E46E7AA6EFB9}" destId="{63CC399B-67CD-4E98-B689-714712B8C296}" srcOrd="2" destOrd="0" parTransId="{85C5FDE6-D905-4607-823C-7411D83CCAB3}" sibTransId="{3EEED9C5-4D6C-43C2-AD3D-7B568165F1FA}"/>
    <dgm:cxn modelId="{4A3117D5-B2AA-4ACC-A26E-3BB02E66CA7F}" type="presOf" srcId="{EC548D2B-CF0C-4327-8A52-68F7833914A0}" destId="{24B0DA07-F5DB-4821-BB7D-A2C4B9983C70}" srcOrd="0" destOrd="0" presId="urn:microsoft.com/office/officeart/2018/5/layout/IconLeafLabelList"/>
    <dgm:cxn modelId="{9C8336DE-A80B-49B6-9BEA-F50D5D0343F1}" type="presOf" srcId="{4DA37FA8-5C6C-4462-BA55-E46E7AA6EFB9}" destId="{69DCC795-3EAA-4D2D-A020-3CAB63FC5AEB}" srcOrd="0" destOrd="0" presId="urn:microsoft.com/office/officeart/2018/5/layout/IconLeafLabelList"/>
    <dgm:cxn modelId="{991BE6EF-BF94-45BB-A4EE-AA5EE96F8818}" srcId="{4DA37FA8-5C6C-4462-BA55-E46E7AA6EFB9}" destId="{EC548D2B-CF0C-4327-8A52-68F7833914A0}" srcOrd="3" destOrd="0" parTransId="{3837B45A-B754-43F7-99D4-D2B6E9C5C56E}" sibTransId="{DED86AE1-229C-4729-98D3-4FF59E4F8322}"/>
    <dgm:cxn modelId="{17057FFB-992D-475E-9E7E-A38813D18C91}" type="presParOf" srcId="{69DCC795-3EAA-4D2D-A020-3CAB63FC5AEB}" destId="{08A65F63-8B86-49DE-BF1E-055239355729}" srcOrd="0" destOrd="0" presId="urn:microsoft.com/office/officeart/2018/5/layout/IconLeafLabelList"/>
    <dgm:cxn modelId="{0B343EF8-C9B7-49F3-8F8A-E7463E7371A7}" type="presParOf" srcId="{08A65F63-8B86-49DE-BF1E-055239355729}" destId="{7D2A1815-C941-43C1-9AE2-42058F8DAB2B}" srcOrd="0" destOrd="0" presId="urn:microsoft.com/office/officeart/2018/5/layout/IconLeafLabelList"/>
    <dgm:cxn modelId="{C3FE87BB-4BC1-4611-A2D6-F7C1E51BB615}" type="presParOf" srcId="{08A65F63-8B86-49DE-BF1E-055239355729}" destId="{66CF2EFC-B601-4560-AA31-FCB8111B08CC}" srcOrd="1" destOrd="0" presId="urn:microsoft.com/office/officeart/2018/5/layout/IconLeafLabelList"/>
    <dgm:cxn modelId="{6453AFC8-E02E-4189-876A-74D7C816B18C}" type="presParOf" srcId="{08A65F63-8B86-49DE-BF1E-055239355729}" destId="{7D8C43BB-C719-4F0E-A929-C3ADBEFB325F}" srcOrd="2" destOrd="0" presId="urn:microsoft.com/office/officeart/2018/5/layout/IconLeafLabelList"/>
    <dgm:cxn modelId="{EE33CF01-2110-4F02-A54C-8F8ADC62EFA9}" type="presParOf" srcId="{08A65F63-8B86-49DE-BF1E-055239355729}" destId="{056CF0C1-4792-43A4-B5A4-344BBC2A7347}" srcOrd="3" destOrd="0" presId="urn:microsoft.com/office/officeart/2018/5/layout/IconLeafLabelList"/>
    <dgm:cxn modelId="{7775F3AE-4AAB-4E23-94A3-635CB5DCD508}" type="presParOf" srcId="{69DCC795-3EAA-4D2D-A020-3CAB63FC5AEB}" destId="{BCC190C6-024D-4EBE-AA92-AAD85296C99B}" srcOrd="1" destOrd="0" presId="urn:microsoft.com/office/officeart/2018/5/layout/IconLeafLabelList"/>
    <dgm:cxn modelId="{B04C7EA8-2749-4967-8C2F-40AACD2C2C68}" type="presParOf" srcId="{69DCC795-3EAA-4D2D-A020-3CAB63FC5AEB}" destId="{3428F5E3-CC50-4A1A-8370-B8FC0C24712F}" srcOrd="2" destOrd="0" presId="urn:microsoft.com/office/officeart/2018/5/layout/IconLeafLabelList"/>
    <dgm:cxn modelId="{07544B7A-E5DE-4210-8FA6-A997DB75E542}" type="presParOf" srcId="{3428F5E3-CC50-4A1A-8370-B8FC0C24712F}" destId="{E6925285-AC95-4AAC-B8FF-009B42A3513E}" srcOrd="0" destOrd="0" presId="urn:microsoft.com/office/officeart/2018/5/layout/IconLeafLabelList"/>
    <dgm:cxn modelId="{DFDD5AAC-2038-4D60-9449-FED393B5C0F1}" type="presParOf" srcId="{3428F5E3-CC50-4A1A-8370-B8FC0C24712F}" destId="{5B417B73-1411-485A-891F-2CBDEDCE8616}" srcOrd="1" destOrd="0" presId="urn:microsoft.com/office/officeart/2018/5/layout/IconLeafLabelList"/>
    <dgm:cxn modelId="{D47D2229-CAB2-4D9D-BC78-2A6B2E8B7014}" type="presParOf" srcId="{3428F5E3-CC50-4A1A-8370-B8FC0C24712F}" destId="{E5D96D5A-1F96-45B2-8699-3441954976EE}" srcOrd="2" destOrd="0" presId="urn:microsoft.com/office/officeart/2018/5/layout/IconLeafLabelList"/>
    <dgm:cxn modelId="{FDD141E1-249E-4DE1-AC5E-1C237651F014}" type="presParOf" srcId="{3428F5E3-CC50-4A1A-8370-B8FC0C24712F}" destId="{FB1A5436-24B8-494B-A37F-4A8117455E01}" srcOrd="3" destOrd="0" presId="urn:microsoft.com/office/officeart/2018/5/layout/IconLeafLabelList"/>
    <dgm:cxn modelId="{E70132E8-71D0-455B-B107-02EF957D5AF8}" type="presParOf" srcId="{69DCC795-3EAA-4D2D-A020-3CAB63FC5AEB}" destId="{C9C11F0E-F041-476D-A68D-F0A5ED3169DA}" srcOrd="3" destOrd="0" presId="urn:microsoft.com/office/officeart/2018/5/layout/IconLeafLabelList"/>
    <dgm:cxn modelId="{95C905D5-90D4-4DB4-A60D-98F25F2EA794}" type="presParOf" srcId="{69DCC795-3EAA-4D2D-A020-3CAB63FC5AEB}" destId="{C80EBB77-9094-4774-88FE-651C557117B7}" srcOrd="4" destOrd="0" presId="urn:microsoft.com/office/officeart/2018/5/layout/IconLeafLabelList"/>
    <dgm:cxn modelId="{283EBD30-6F7A-426A-8BA3-F790305F4EFA}" type="presParOf" srcId="{C80EBB77-9094-4774-88FE-651C557117B7}" destId="{8B0C239F-A05A-44FE-9CFB-6DF25CDCA9C3}" srcOrd="0" destOrd="0" presId="urn:microsoft.com/office/officeart/2018/5/layout/IconLeafLabelList"/>
    <dgm:cxn modelId="{AC7B9A3F-E70F-45CC-90EF-0126508E25DD}" type="presParOf" srcId="{C80EBB77-9094-4774-88FE-651C557117B7}" destId="{EE34A422-41AC-4E15-ACFC-DEE07E94D755}" srcOrd="1" destOrd="0" presId="urn:microsoft.com/office/officeart/2018/5/layout/IconLeafLabelList"/>
    <dgm:cxn modelId="{DB7A9D53-C815-4ADD-8CE1-AFAE71B8B997}" type="presParOf" srcId="{C80EBB77-9094-4774-88FE-651C557117B7}" destId="{1EA5A51C-B9E0-4E53-8B43-79B225B10AE1}" srcOrd="2" destOrd="0" presId="urn:microsoft.com/office/officeart/2018/5/layout/IconLeafLabelList"/>
    <dgm:cxn modelId="{32758DDF-BA37-4887-AE92-2CB988C2ED21}" type="presParOf" srcId="{C80EBB77-9094-4774-88FE-651C557117B7}" destId="{5EA91E31-7211-4E7D-8FCC-D88EF7BA70A2}" srcOrd="3" destOrd="0" presId="urn:microsoft.com/office/officeart/2018/5/layout/IconLeafLabelList"/>
    <dgm:cxn modelId="{FDEF3F7A-C6F2-4DA4-9C45-B151F57C6176}" type="presParOf" srcId="{69DCC795-3EAA-4D2D-A020-3CAB63FC5AEB}" destId="{AB50455C-BF40-46A9-8C4A-3B31EC7D0A32}" srcOrd="5" destOrd="0" presId="urn:microsoft.com/office/officeart/2018/5/layout/IconLeafLabelList"/>
    <dgm:cxn modelId="{65F309C8-8E05-4457-B646-0437E828AA0D}" type="presParOf" srcId="{69DCC795-3EAA-4D2D-A020-3CAB63FC5AEB}" destId="{9AFC319B-1068-4497-BDE7-D6A105AD4E8E}" srcOrd="6" destOrd="0" presId="urn:microsoft.com/office/officeart/2018/5/layout/IconLeafLabelList"/>
    <dgm:cxn modelId="{D4693F4E-2328-416A-B760-EC6E719D24E9}" type="presParOf" srcId="{9AFC319B-1068-4497-BDE7-D6A105AD4E8E}" destId="{188D6FEF-F960-4599-9D9F-D3A6861CB0E6}" srcOrd="0" destOrd="0" presId="urn:microsoft.com/office/officeart/2018/5/layout/IconLeafLabelList"/>
    <dgm:cxn modelId="{8AA91D94-4C57-4CBA-B30D-76D61FE63FFC}" type="presParOf" srcId="{9AFC319B-1068-4497-BDE7-D6A105AD4E8E}" destId="{228D3F6D-155D-44BC-8B66-FA9EB80F7CA7}" srcOrd="1" destOrd="0" presId="urn:microsoft.com/office/officeart/2018/5/layout/IconLeafLabelList"/>
    <dgm:cxn modelId="{45A3E1F2-887A-4BCE-A09F-2D10BC97D309}" type="presParOf" srcId="{9AFC319B-1068-4497-BDE7-D6A105AD4E8E}" destId="{1D793575-723D-4E05-9EE7-65D0040DEBD6}" srcOrd="2" destOrd="0" presId="urn:microsoft.com/office/officeart/2018/5/layout/IconLeafLabelList"/>
    <dgm:cxn modelId="{65E30511-FD28-4F98-8082-F00948C3E13D}" type="presParOf" srcId="{9AFC319B-1068-4497-BDE7-D6A105AD4E8E}" destId="{24B0DA07-F5DB-4821-BB7D-A2C4B9983C70}" srcOrd="3" destOrd="0" presId="urn:microsoft.com/office/officeart/2018/5/layout/IconLeafLabelList"/>
    <dgm:cxn modelId="{0E85E379-06CE-4209-AD34-3ADBC937B13A}" type="presParOf" srcId="{69DCC795-3EAA-4D2D-A020-3CAB63FC5AEB}" destId="{A66FFBC8-1619-407A-97A2-87CC30B3D75C}" srcOrd="7" destOrd="0" presId="urn:microsoft.com/office/officeart/2018/5/layout/IconLeafLabelList"/>
    <dgm:cxn modelId="{0CA22BC6-8412-43EB-A43F-E7040E9106D9}" type="presParOf" srcId="{69DCC795-3EAA-4D2D-A020-3CAB63FC5AEB}" destId="{95313DB5-4AD2-4251-8B9D-8676CAEA7233}" srcOrd="8" destOrd="0" presId="urn:microsoft.com/office/officeart/2018/5/layout/IconLeafLabelList"/>
    <dgm:cxn modelId="{9E27BD83-BDAF-48F6-80B9-4AFF029CA295}" type="presParOf" srcId="{95313DB5-4AD2-4251-8B9D-8676CAEA7233}" destId="{C550B2DB-0F48-4494-B7DA-E02A5A8C1BE5}" srcOrd="0" destOrd="0" presId="urn:microsoft.com/office/officeart/2018/5/layout/IconLeafLabelList"/>
    <dgm:cxn modelId="{FA073AA8-1A42-4B71-8128-8A2A42F40B8F}" type="presParOf" srcId="{95313DB5-4AD2-4251-8B9D-8676CAEA7233}" destId="{9366210D-DAE3-41E9-9948-BBCA836FCD7D}" srcOrd="1" destOrd="0" presId="urn:microsoft.com/office/officeart/2018/5/layout/IconLeafLabelList"/>
    <dgm:cxn modelId="{1D60C77C-417C-47D8-86A8-12F38DC9B23B}" type="presParOf" srcId="{95313DB5-4AD2-4251-8B9D-8676CAEA7233}" destId="{2DF050FD-9581-41B0-95E5-108161970782}" srcOrd="2" destOrd="0" presId="urn:microsoft.com/office/officeart/2018/5/layout/IconLeafLabelList"/>
    <dgm:cxn modelId="{1D0C5BB5-6023-4B3E-AC6E-C918A6663961}" type="presParOf" srcId="{95313DB5-4AD2-4251-8B9D-8676CAEA7233}" destId="{5B328873-9DAE-4ECE-B61E-46CB4FF659B9}"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A1815-C941-43C1-9AE2-42058F8DAB2B}">
      <dsp:nvSpPr>
        <dsp:cNvPr id="0" name=""/>
        <dsp:cNvSpPr/>
      </dsp:nvSpPr>
      <dsp:spPr>
        <a:xfrm>
          <a:off x="478800" y="894438"/>
          <a:ext cx="1098000" cy="1098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CF2EFC-B601-4560-AA31-FCB8111B08CC}">
      <dsp:nvSpPr>
        <dsp:cNvPr id="0" name=""/>
        <dsp:cNvSpPr/>
      </dsp:nvSpPr>
      <dsp:spPr>
        <a:xfrm>
          <a:off x="712800" y="1128438"/>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6CF0C1-4792-43A4-B5A4-344BBC2A7347}">
      <dsp:nvSpPr>
        <dsp:cNvPr id="0" name=""/>
        <dsp:cNvSpPr/>
      </dsp:nvSpPr>
      <dsp:spPr>
        <a:xfrm>
          <a:off x="12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Location matters</a:t>
          </a:r>
        </a:p>
      </dsp:txBody>
      <dsp:txXfrm>
        <a:off x="127800" y="2334438"/>
        <a:ext cx="1800000" cy="720000"/>
      </dsp:txXfrm>
    </dsp:sp>
    <dsp:sp modelId="{E6925285-AC95-4AAC-B8FF-009B42A3513E}">
      <dsp:nvSpPr>
        <dsp:cNvPr id="0" name=""/>
        <dsp:cNvSpPr/>
      </dsp:nvSpPr>
      <dsp:spPr>
        <a:xfrm>
          <a:off x="2593800" y="894438"/>
          <a:ext cx="1098000" cy="1098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417B73-1411-485A-891F-2CBDEDCE8616}">
      <dsp:nvSpPr>
        <dsp:cNvPr id="0" name=""/>
        <dsp:cNvSpPr/>
      </dsp:nvSpPr>
      <dsp:spPr>
        <a:xfrm>
          <a:off x="2827800" y="1128438"/>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1A5436-24B8-494B-A37F-4A8117455E01}">
      <dsp:nvSpPr>
        <dsp:cNvPr id="0" name=""/>
        <dsp:cNvSpPr/>
      </dsp:nvSpPr>
      <dsp:spPr>
        <a:xfrm>
          <a:off x="2242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Medium matters</a:t>
          </a:r>
        </a:p>
      </dsp:txBody>
      <dsp:txXfrm>
        <a:off x="2242800" y="2334438"/>
        <a:ext cx="1800000" cy="720000"/>
      </dsp:txXfrm>
    </dsp:sp>
    <dsp:sp modelId="{8B0C239F-A05A-44FE-9CFB-6DF25CDCA9C3}">
      <dsp:nvSpPr>
        <dsp:cNvPr id="0" name=""/>
        <dsp:cNvSpPr/>
      </dsp:nvSpPr>
      <dsp:spPr>
        <a:xfrm>
          <a:off x="4708800" y="894438"/>
          <a:ext cx="1098000" cy="109800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34A422-41AC-4E15-ACFC-DEE07E94D755}">
      <dsp:nvSpPr>
        <dsp:cNvPr id="0" name=""/>
        <dsp:cNvSpPr/>
      </dsp:nvSpPr>
      <dsp:spPr>
        <a:xfrm>
          <a:off x="4942800" y="1128438"/>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A91E31-7211-4E7D-8FCC-D88EF7BA70A2}">
      <dsp:nvSpPr>
        <dsp:cNvPr id="0" name=""/>
        <dsp:cNvSpPr/>
      </dsp:nvSpPr>
      <dsp:spPr>
        <a:xfrm>
          <a:off x="435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Workforce matters</a:t>
          </a:r>
        </a:p>
      </dsp:txBody>
      <dsp:txXfrm>
        <a:off x="4357800" y="2334438"/>
        <a:ext cx="1800000" cy="720000"/>
      </dsp:txXfrm>
    </dsp:sp>
    <dsp:sp modelId="{188D6FEF-F960-4599-9D9F-D3A6861CB0E6}">
      <dsp:nvSpPr>
        <dsp:cNvPr id="0" name=""/>
        <dsp:cNvSpPr/>
      </dsp:nvSpPr>
      <dsp:spPr>
        <a:xfrm>
          <a:off x="6823800" y="894438"/>
          <a:ext cx="1098000" cy="1098000"/>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8D3F6D-155D-44BC-8B66-FA9EB80F7CA7}">
      <dsp:nvSpPr>
        <dsp:cNvPr id="0" name=""/>
        <dsp:cNvSpPr/>
      </dsp:nvSpPr>
      <dsp:spPr>
        <a:xfrm>
          <a:off x="7057800" y="1128438"/>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B0DA07-F5DB-4821-BB7D-A2C4B9983C70}">
      <dsp:nvSpPr>
        <dsp:cNvPr id="0" name=""/>
        <dsp:cNvSpPr/>
      </dsp:nvSpPr>
      <dsp:spPr>
        <a:xfrm>
          <a:off x="6472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Problems matter</a:t>
          </a:r>
        </a:p>
      </dsp:txBody>
      <dsp:txXfrm>
        <a:off x="6472800" y="2334438"/>
        <a:ext cx="1800000" cy="720000"/>
      </dsp:txXfrm>
    </dsp:sp>
    <dsp:sp modelId="{C550B2DB-0F48-4494-B7DA-E02A5A8C1BE5}">
      <dsp:nvSpPr>
        <dsp:cNvPr id="0" name=""/>
        <dsp:cNvSpPr/>
      </dsp:nvSpPr>
      <dsp:spPr>
        <a:xfrm>
          <a:off x="8938800" y="894438"/>
          <a:ext cx="1098000" cy="1098000"/>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6210D-DAE3-41E9-9948-BBCA836FCD7D}">
      <dsp:nvSpPr>
        <dsp:cNvPr id="0" name=""/>
        <dsp:cNvSpPr/>
      </dsp:nvSpPr>
      <dsp:spPr>
        <a:xfrm>
          <a:off x="9172800" y="1128438"/>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328873-9DAE-4ECE-B61E-46CB4FF659B9}">
      <dsp:nvSpPr>
        <dsp:cNvPr id="0" name=""/>
        <dsp:cNvSpPr/>
      </dsp:nvSpPr>
      <dsp:spPr>
        <a:xfrm>
          <a:off x="8587800" y="233443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Networks matter</a:t>
          </a:r>
        </a:p>
      </dsp:txBody>
      <dsp:txXfrm>
        <a:off x="8587800" y="2334438"/>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A4D6-D554-822C-5D26-8077621C879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DD25D7E-3635-7F1D-80F1-F40A92482D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93CBD0B-1143-5D9C-CD30-068FF1C43204}"/>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CEA33BF3-EC3E-E2CD-8B48-C62C49CD6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39CBED-CEBA-8016-1BF5-E9D64B09556E}"/>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116276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9A90-0451-44EF-C32D-271FCA8FB25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EE42479-A290-5994-4AC7-9F333A570C0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373BCC-B2C3-3111-1073-C296237AD656}"/>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398073CC-2F75-6DEC-CC52-DFAB12A48E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E91838-92EB-312A-D7B9-DF396142B0E5}"/>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4058405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2D862D-1459-0878-0CC8-B7D1B690A71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B604009-291F-BCAC-FF1C-076826D4CB8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8E9803-96DC-CBB1-1B5C-0D23A8B56415}"/>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8C31FFE3-165E-6178-6AC8-E329FF574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C051F7-AF8A-A965-4E3A-A6F14C1B4BC1}"/>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211182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8AED-E245-988D-EF4A-EACB6D6D396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818724C-1B65-5E69-223D-D5CC5208D9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F3819D-2FDF-97F9-E056-9DA1D2872E42}"/>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C4E414DA-A21D-D8F3-D47B-5F241735DB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15FB1-E97B-F8A1-91C8-DD426BB6D410}"/>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1129164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6BF09-C745-CFCA-8578-3B276AAC8CD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21938FD-7E75-0061-E9CF-6BC7099C5B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08AE5A6-B97B-2085-8942-D85382FC5E82}"/>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EF9A3A36-BFF1-9DE2-5D42-6D7D806DB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954C0-869D-0744-EBF7-BC73FD2523CD}"/>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421419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6F56-0275-E496-76F1-542D8E3CEB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0FF0DA-9306-55BB-5CE6-45F5355B5AD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1E85F4D-7F25-69B9-6E44-2C682FAE6A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8C40E48-EBFC-CA9A-1F2E-382BC584C35A}"/>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6" name="Footer Placeholder 5">
            <a:extLst>
              <a:ext uri="{FF2B5EF4-FFF2-40B4-BE49-F238E27FC236}">
                <a16:creationId xmlns:a16="http://schemas.microsoft.com/office/drawing/2014/main" id="{0F236DB6-8425-9055-1E45-1A2FBD4E5F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8EB7D-8AD2-1CA3-58A5-C857DF0CF04B}"/>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344960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9A798-62B2-6B30-B66E-C21F08F7CAC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5391C2-F1F8-75F0-F3AE-B2B88A03A6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50FA319-4699-2462-853F-C43AF4A1ABF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F5473C1-365E-59ED-DB9C-264DE2656B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049C91-60A7-73FC-3D9F-9F8F7E611C7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E55C682-4167-EEE4-62F6-15A5DCB05E9F}"/>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8" name="Footer Placeholder 7">
            <a:extLst>
              <a:ext uri="{FF2B5EF4-FFF2-40B4-BE49-F238E27FC236}">
                <a16:creationId xmlns:a16="http://schemas.microsoft.com/office/drawing/2014/main" id="{C6291F43-44CC-F342-5BCD-C49C143B4F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667E1D-DD52-D500-395B-DD50CE5054EB}"/>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3274568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7A2C-0BAF-FE16-F221-E5C70FFB5F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1CAB40A-BB0E-7FCD-9040-13C36560E034}"/>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4" name="Footer Placeholder 3">
            <a:extLst>
              <a:ext uri="{FF2B5EF4-FFF2-40B4-BE49-F238E27FC236}">
                <a16:creationId xmlns:a16="http://schemas.microsoft.com/office/drawing/2014/main" id="{A7412AD5-A822-FE3B-F49E-A6873E8D5E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A90747-0D91-8841-5453-191762866007}"/>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3161393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F3832-2EA4-6E49-032E-A3DE15EB2BC3}"/>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3" name="Footer Placeholder 2">
            <a:extLst>
              <a:ext uri="{FF2B5EF4-FFF2-40B4-BE49-F238E27FC236}">
                <a16:creationId xmlns:a16="http://schemas.microsoft.com/office/drawing/2014/main" id="{588F8826-EADC-856B-8651-87B0DC80C3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407BA7-F7BE-9EEF-52A6-290928E23273}"/>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73918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8994B-1754-3066-FA08-7071953D34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94FF437-7C7F-6521-6DEE-E219F8EAC6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8B60050-1D5C-D47B-E71B-FD5DE2686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866C24F-4DC0-CB20-661F-0141200D09B0}"/>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6" name="Footer Placeholder 5">
            <a:extLst>
              <a:ext uri="{FF2B5EF4-FFF2-40B4-BE49-F238E27FC236}">
                <a16:creationId xmlns:a16="http://schemas.microsoft.com/office/drawing/2014/main" id="{8C9AD4E9-ED76-B2A7-1932-FACBE0F5B4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8F7738-D91A-944E-CB46-824425114E91}"/>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190886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82A8D-F5B3-D929-CBFA-05138977C6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1520FEF-BD96-9069-D531-3E17F5AB40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CED75F-0E14-5CA3-42E2-6D2A99D69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3300026-93D1-0E7D-1C2B-C897BD33A2A8}"/>
              </a:ext>
            </a:extLst>
          </p:cNvPr>
          <p:cNvSpPr>
            <a:spLocks noGrp="1"/>
          </p:cNvSpPr>
          <p:nvPr>
            <p:ph type="dt" sz="half" idx="10"/>
          </p:nvPr>
        </p:nvSpPr>
        <p:spPr/>
        <p:txBody>
          <a:bodyPr/>
          <a:lstStyle/>
          <a:p>
            <a:fld id="{2A4980AF-43E2-7646-9605-B896AB01A10E}" type="datetimeFigureOut">
              <a:rPr lang="en-US" smtClean="0"/>
              <a:t>2/5/2025</a:t>
            </a:fld>
            <a:endParaRPr lang="en-US"/>
          </a:p>
        </p:txBody>
      </p:sp>
      <p:sp>
        <p:nvSpPr>
          <p:cNvPr id="6" name="Footer Placeholder 5">
            <a:extLst>
              <a:ext uri="{FF2B5EF4-FFF2-40B4-BE49-F238E27FC236}">
                <a16:creationId xmlns:a16="http://schemas.microsoft.com/office/drawing/2014/main" id="{E32A81E1-F024-EC0B-D479-E04262EAF7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022B0F-7048-4CD8-A0C8-0947C41A7ACA}"/>
              </a:ext>
            </a:extLst>
          </p:cNvPr>
          <p:cNvSpPr>
            <a:spLocks noGrp="1"/>
          </p:cNvSpPr>
          <p:nvPr>
            <p:ph type="sldNum" sz="quarter" idx="12"/>
          </p:nvPr>
        </p:nvSpPr>
        <p:spPr/>
        <p:txBody>
          <a:bodyPr/>
          <a:lstStyle/>
          <a:p>
            <a:fld id="{D7982189-8FB4-DC44-9596-A5DE7CCF88C2}" type="slidenum">
              <a:rPr lang="en-US" smtClean="0"/>
              <a:t>‹#›</a:t>
            </a:fld>
            <a:endParaRPr lang="en-US"/>
          </a:p>
        </p:txBody>
      </p:sp>
    </p:spTree>
    <p:extLst>
      <p:ext uri="{BB962C8B-B14F-4D97-AF65-F5344CB8AC3E}">
        <p14:creationId xmlns:p14="http://schemas.microsoft.com/office/powerpoint/2010/main" val="101676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FF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E0C2A-4CD9-FAEC-C43A-DB44970707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9FDD46-7AFA-0207-6599-08A6EA3F81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04933A7-F1E0-CB42-7A75-7A61D376B6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4980AF-43E2-7646-9605-B896AB01A10E}" type="datetimeFigureOut">
              <a:rPr lang="en-US" smtClean="0"/>
              <a:t>2/5/2025</a:t>
            </a:fld>
            <a:endParaRPr lang="en-US"/>
          </a:p>
        </p:txBody>
      </p:sp>
      <p:sp>
        <p:nvSpPr>
          <p:cNvPr id="5" name="Footer Placeholder 4">
            <a:extLst>
              <a:ext uri="{FF2B5EF4-FFF2-40B4-BE49-F238E27FC236}">
                <a16:creationId xmlns:a16="http://schemas.microsoft.com/office/drawing/2014/main" id="{05432B15-EF40-1294-9589-B89DCF005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F4748C9-2564-D571-71C4-A8F353E1CB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982189-8FB4-DC44-9596-A5DE7CCF88C2}" type="slidenum">
              <a:rPr lang="en-US" smtClean="0"/>
              <a:t>‹#›</a:t>
            </a:fld>
            <a:endParaRPr lang="en-US"/>
          </a:p>
        </p:txBody>
      </p:sp>
    </p:spTree>
    <p:extLst>
      <p:ext uri="{BB962C8B-B14F-4D97-AF65-F5344CB8AC3E}">
        <p14:creationId xmlns:p14="http://schemas.microsoft.com/office/powerpoint/2010/main" val="3836039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ver of a book&#10;&#10;Description automatically generated">
            <a:extLst>
              <a:ext uri="{FF2B5EF4-FFF2-40B4-BE49-F238E27FC236}">
                <a16:creationId xmlns:a16="http://schemas.microsoft.com/office/drawing/2014/main" id="{315F2FB5-1647-E2A6-44D6-4C8F0D097F86}"/>
              </a:ext>
            </a:extLst>
          </p:cNvPr>
          <p:cNvPicPr>
            <a:picLocks noChangeAspect="1"/>
          </p:cNvPicPr>
          <p:nvPr/>
        </p:nvPicPr>
        <p:blipFill>
          <a:blip r:embed="rId2"/>
          <a:stretch>
            <a:fillRect/>
          </a:stretch>
        </p:blipFill>
        <p:spPr>
          <a:xfrm>
            <a:off x="459918" y="1197825"/>
            <a:ext cx="4169663" cy="5450540"/>
          </a:xfrm>
          <a:prstGeom prst="rect">
            <a:avLst/>
          </a:prstGeom>
        </p:spPr>
      </p:pic>
      <p:pic>
        <p:nvPicPr>
          <p:cNvPr id="10" name="Picture 9" descr="A circular pattern of colorful dots&#10;&#10;Description automatically generated">
            <a:extLst>
              <a:ext uri="{FF2B5EF4-FFF2-40B4-BE49-F238E27FC236}">
                <a16:creationId xmlns:a16="http://schemas.microsoft.com/office/drawing/2014/main" id="{7C40114B-09B2-BA4B-FE7F-513A96884D6D}"/>
              </a:ext>
            </a:extLst>
          </p:cNvPr>
          <p:cNvPicPr>
            <a:picLocks noChangeAspect="1"/>
          </p:cNvPicPr>
          <p:nvPr/>
        </p:nvPicPr>
        <p:blipFill>
          <a:blip r:embed="rId3"/>
          <a:stretch>
            <a:fillRect/>
          </a:stretch>
        </p:blipFill>
        <p:spPr>
          <a:xfrm>
            <a:off x="4976028" y="1518984"/>
            <a:ext cx="7143461" cy="4053913"/>
          </a:xfrm>
          <a:prstGeom prst="rect">
            <a:avLst/>
          </a:prstGeom>
        </p:spPr>
      </p:pic>
      <p:pic>
        <p:nvPicPr>
          <p:cNvPr id="12" name="Picture 11" descr="A black and white logo&#10;&#10;Description automatically generated">
            <a:extLst>
              <a:ext uri="{FF2B5EF4-FFF2-40B4-BE49-F238E27FC236}">
                <a16:creationId xmlns:a16="http://schemas.microsoft.com/office/drawing/2014/main" id="{0D36E02A-7FEF-04AC-F3D3-9E56B717A91A}"/>
              </a:ext>
            </a:extLst>
          </p:cNvPr>
          <p:cNvPicPr>
            <a:picLocks noChangeAspect="1"/>
          </p:cNvPicPr>
          <p:nvPr/>
        </p:nvPicPr>
        <p:blipFill>
          <a:blip r:embed="rId4"/>
          <a:stretch>
            <a:fillRect/>
          </a:stretch>
        </p:blipFill>
        <p:spPr>
          <a:xfrm>
            <a:off x="1513442" y="76624"/>
            <a:ext cx="1662244" cy="751715"/>
          </a:xfrm>
          <a:prstGeom prst="rect">
            <a:avLst/>
          </a:prstGeom>
        </p:spPr>
      </p:pic>
      <p:pic>
        <p:nvPicPr>
          <p:cNvPr id="16" name="Picture 15" descr="A close-up of a sign&#10;&#10;Description automatically generated">
            <a:extLst>
              <a:ext uri="{FF2B5EF4-FFF2-40B4-BE49-F238E27FC236}">
                <a16:creationId xmlns:a16="http://schemas.microsoft.com/office/drawing/2014/main" id="{C1A1BC7B-31B4-8F2F-211F-9CB62273C214}"/>
              </a:ext>
            </a:extLst>
          </p:cNvPr>
          <p:cNvPicPr>
            <a:picLocks noChangeAspect="1"/>
          </p:cNvPicPr>
          <p:nvPr/>
        </p:nvPicPr>
        <p:blipFill>
          <a:blip r:embed="rId5"/>
          <a:stretch>
            <a:fillRect/>
          </a:stretch>
        </p:blipFill>
        <p:spPr>
          <a:xfrm>
            <a:off x="0" y="0"/>
            <a:ext cx="1425318" cy="904964"/>
          </a:xfrm>
          <a:prstGeom prst="rect">
            <a:avLst/>
          </a:prstGeom>
        </p:spPr>
      </p:pic>
    </p:spTree>
    <p:extLst>
      <p:ext uri="{BB962C8B-B14F-4D97-AF65-F5344CB8AC3E}">
        <p14:creationId xmlns:p14="http://schemas.microsoft.com/office/powerpoint/2010/main" val="2039949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F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1E4AD-32FD-BB88-79D6-BCE5720F26D6}"/>
              </a:ext>
            </a:extLst>
          </p:cNvPr>
          <p:cNvSpPr>
            <a:spLocks noGrp="1"/>
          </p:cNvSpPr>
          <p:nvPr>
            <p:ph type="title"/>
          </p:nvPr>
        </p:nvSpPr>
        <p:spPr>
          <a:xfrm>
            <a:off x="5868557" y="1138036"/>
            <a:ext cx="5444382" cy="1402470"/>
          </a:xfrm>
        </p:spPr>
        <p:txBody>
          <a:bodyPr anchor="t">
            <a:normAutofit/>
          </a:bodyPr>
          <a:lstStyle/>
          <a:p>
            <a:r>
              <a:rPr lang="en-US" sz="3200" b="1" dirty="0">
                <a:solidFill>
                  <a:schemeClr val="accent6">
                    <a:lumMod val="75000"/>
                  </a:schemeClr>
                </a:solidFill>
              </a:rPr>
              <a:t>Social networks and problem resolution </a:t>
            </a:r>
          </a:p>
        </p:txBody>
      </p:sp>
      <p:pic>
        <p:nvPicPr>
          <p:cNvPr id="13" name="Picture 12" descr="Top shot of a representation of networks with stick figures.">
            <a:extLst>
              <a:ext uri="{FF2B5EF4-FFF2-40B4-BE49-F238E27FC236}">
                <a16:creationId xmlns:a16="http://schemas.microsoft.com/office/drawing/2014/main" id="{D284054A-B18A-86EA-6085-48A93FD02853}"/>
              </a:ext>
            </a:extLst>
          </p:cNvPr>
          <p:cNvPicPr>
            <a:picLocks noChangeAspect="1"/>
          </p:cNvPicPr>
          <p:nvPr/>
        </p:nvPicPr>
        <p:blipFill>
          <a:blip r:embed="rId2"/>
          <a:srcRect l="36942" r="13109"/>
          <a:stretch/>
        </p:blipFill>
        <p:spPr>
          <a:xfrm>
            <a:off x="-1" y="10"/>
            <a:ext cx="5151179" cy="6857990"/>
          </a:xfrm>
          <a:prstGeom prst="rect">
            <a:avLst/>
          </a:prstGeom>
        </p:spPr>
      </p:pic>
      <p:cxnSp>
        <p:nvCxnSpPr>
          <p:cNvPr id="14" name="Straight Connector 1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8BE2B36-7290-B9C2-BEF0-9C88B6EE1938}"/>
              </a:ext>
            </a:extLst>
          </p:cNvPr>
          <p:cNvSpPr>
            <a:spLocks noGrp="1"/>
          </p:cNvSpPr>
          <p:nvPr>
            <p:ph idx="1"/>
          </p:nvPr>
        </p:nvSpPr>
        <p:spPr>
          <a:xfrm>
            <a:off x="5868557" y="2551176"/>
            <a:ext cx="5444382" cy="3591207"/>
          </a:xfrm>
        </p:spPr>
        <p:txBody>
          <a:bodyPr>
            <a:noAutofit/>
          </a:bodyPr>
          <a:lstStyle/>
          <a:p>
            <a:r>
              <a:rPr lang="en-US" sz="2200" dirty="0"/>
              <a:t>We found that the </a:t>
            </a:r>
            <a:r>
              <a:rPr lang="en-US" sz="2200" b="1" dirty="0"/>
              <a:t>size and connectedness </a:t>
            </a:r>
            <a:r>
              <a:rPr lang="en-US" sz="2200" dirty="0"/>
              <a:t>of people’s </a:t>
            </a:r>
            <a:r>
              <a:rPr lang="en-US" sz="2200" b="1" dirty="0"/>
              <a:t>social networks </a:t>
            </a:r>
            <a:r>
              <a:rPr lang="en-US" sz="2200" dirty="0"/>
              <a:t>made only a </a:t>
            </a:r>
            <a:r>
              <a:rPr lang="en-US" sz="2200" b="1" dirty="0"/>
              <a:t>small difference </a:t>
            </a:r>
            <a:r>
              <a:rPr lang="en-US" sz="2200" dirty="0"/>
              <a:t>to the likelihood of their social welfare legal problems being </a:t>
            </a:r>
            <a:r>
              <a:rPr lang="en-US" sz="2200" b="1" dirty="0"/>
              <a:t>resolved</a:t>
            </a:r>
            <a:r>
              <a:rPr lang="en-US" sz="2200" dirty="0"/>
              <a:t>; </a:t>
            </a:r>
          </a:p>
          <a:p>
            <a:r>
              <a:rPr lang="en-US" sz="2200" dirty="0"/>
              <a:t>Those with larger social networks were somewhat more likely to report that their problems had been at least partially resolved.</a:t>
            </a:r>
          </a:p>
          <a:p>
            <a:r>
              <a:rPr lang="en-US" sz="2200" dirty="0"/>
              <a:t>Connectedness also came very close to being significant. </a:t>
            </a:r>
          </a:p>
        </p:txBody>
      </p:sp>
    </p:spTree>
    <p:extLst>
      <p:ext uri="{BB962C8B-B14F-4D97-AF65-F5344CB8AC3E}">
        <p14:creationId xmlns:p14="http://schemas.microsoft.com/office/powerpoint/2010/main" val="1882387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4527-194C-F160-F9CE-8E3534A052CA}"/>
              </a:ext>
            </a:extLst>
          </p:cNvPr>
          <p:cNvSpPr>
            <a:spLocks noGrp="1"/>
          </p:cNvSpPr>
          <p:nvPr>
            <p:ph type="title"/>
          </p:nvPr>
        </p:nvSpPr>
        <p:spPr/>
        <p:txBody>
          <a:bodyPr/>
          <a:lstStyle/>
          <a:p>
            <a:r>
              <a:rPr lang="en-US" b="1" dirty="0">
                <a:solidFill>
                  <a:schemeClr val="accent6">
                    <a:lumMod val="75000"/>
                  </a:schemeClr>
                </a:solidFill>
              </a:rPr>
              <a:t>Social networks and problem resolution </a:t>
            </a:r>
          </a:p>
        </p:txBody>
      </p:sp>
      <p:sp>
        <p:nvSpPr>
          <p:cNvPr id="3" name="Content Placeholder 2">
            <a:extLst>
              <a:ext uri="{FF2B5EF4-FFF2-40B4-BE49-F238E27FC236}">
                <a16:creationId xmlns:a16="http://schemas.microsoft.com/office/drawing/2014/main" id="{FFC38A66-D79A-7865-5766-DB3ACBB78AF0}"/>
              </a:ext>
            </a:extLst>
          </p:cNvPr>
          <p:cNvSpPr>
            <a:spLocks noGrp="1"/>
          </p:cNvSpPr>
          <p:nvPr>
            <p:ph idx="1"/>
          </p:nvPr>
        </p:nvSpPr>
        <p:spPr/>
        <p:txBody>
          <a:bodyPr>
            <a:normAutofit fontScale="92500" lnSpcReduction="10000"/>
          </a:bodyPr>
          <a:lstStyle/>
          <a:p>
            <a:r>
              <a:rPr lang="en-US" dirty="0"/>
              <a:t>Many people don’t share their problems with anyone</a:t>
            </a:r>
          </a:p>
          <a:p>
            <a:r>
              <a:rPr lang="en-US" dirty="0"/>
              <a:t>Stigma and shame in having problems/sharing problems</a:t>
            </a:r>
          </a:p>
          <a:p>
            <a:r>
              <a:rPr lang="en-US" dirty="0"/>
              <a:t>People feel there is “always someone worse off” especially in close-knit communities</a:t>
            </a:r>
          </a:p>
          <a:p>
            <a:r>
              <a:rPr lang="en-US" dirty="0"/>
              <a:t>Where social networks were larger and more connected, people generally had better awareness of </a:t>
            </a:r>
            <a:r>
              <a:rPr lang="en-US" dirty="0" err="1"/>
              <a:t>organisations</a:t>
            </a:r>
            <a:r>
              <a:rPr lang="en-US" dirty="0"/>
              <a:t>/services offering help and advice, and were more likely to have contacted at least one </a:t>
            </a:r>
            <a:r>
              <a:rPr lang="en-US" dirty="0" err="1"/>
              <a:t>organisation</a:t>
            </a:r>
            <a:r>
              <a:rPr lang="en-US" dirty="0"/>
              <a:t>/service when they experienced a problem</a:t>
            </a:r>
          </a:p>
          <a:p>
            <a:r>
              <a:rPr lang="en-US" dirty="0"/>
              <a:t>However, more connected social networks can impede access to help and problem resolution, especially where negative experiences of services are shared / where the is mistrust of the state</a:t>
            </a:r>
          </a:p>
        </p:txBody>
      </p:sp>
    </p:spTree>
    <p:extLst>
      <p:ext uri="{BB962C8B-B14F-4D97-AF65-F5344CB8AC3E}">
        <p14:creationId xmlns:p14="http://schemas.microsoft.com/office/powerpoint/2010/main" val="2066730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E597-DEFD-9BD5-7B71-48F41B23430F}"/>
              </a:ext>
            </a:extLst>
          </p:cNvPr>
          <p:cNvSpPr>
            <a:spLocks noGrp="1"/>
          </p:cNvSpPr>
          <p:nvPr>
            <p:ph type="title"/>
          </p:nvPr>
        </p:nvSpPr>
        <p:spPr/>
        <p:txBody>
          <a:bodyPr/>
          <a:lstStyle/>
          <a:p>
            <a:r>
              <a:rPr lang="en-US" b="1" dirty="0">
                <a:solidFill>
                  <a:schemeClr val="accent6">
                    <a:lumMod val="75000"/>
                  </a:schemeClr>
                </a:solidFill>
              </a:rPr>
              <a:t>A problem shared is not always a problem halved </a:t>
            </a:r>
          </a:p>
        </p:txBody>
      </p:sp>
      <p:sp>
        <p:nvSpPr>
          <p:cNvPr id="3" name="Content Placeholder 2">
            <a:extLst>
              <a:ext uri="{FF2B5EF4-FFF2-40B4-BE49-F238E27FC236}">
                <a16:creationId xmlns:a16="http://schemas.microsoft.com/office/drawing/2014/main" id="{6BE07793-C0C4-ABA8-DC79-CAE7ADB8F07E}"/>
              </a:ext>
            </a:extLst>
          </p:cNvPr>
          <p:cNvSpPr>
            <a:spLocks noGrp="1"/>
          </p:cNvSpPr>
          <p:nvPr>
            <p:ph idx="1"/>
          </p:nvPr>
        </p:nvSpPr>
        <p:spPr/>
        <p:txBody>
          <a:bodyPr>
            <a:normAutofit fontScale="92500" lnSpcReduction="20000"/>
          </a:bodyPr>
          <a:lstStyle/>
          <a:p>
            <a:r>
              <a:rPr lang="en-US" dirty="0"/>
              <a:t>The more a problem was shared, the less likely it was to have been resolved</a:t>
            </a:r>
          </a:p>
          <a:p>
            <a:r>
              <a:rPr lang="en-US" dirty="0"/>
              <a:t>Sharing widely was often coupled with frustration at not being able to resolve a problem even with help</a:t>
            </a:r>
          </a:p>
          <a:p>
            <a:r>
              <a:rPr lang="en-US" dirty="0"/>
              <a:t>If someone had contacted several potential sources of help the problem was likely to have been a difficult one to resolve and/or they had found it challenging to find the right adviser</a:t>
            </a:r>
          </a:p>
          <a:p>
            <a:r>
              <a:rPr lang="en-US" dirty="0"/>
              <a:t>It isn’t so much the size of networks or scope of sharing alone that matters, but the </a:t>
            </a:r>
            <a:r>
              <a:rPr lang="en-US" b="1" dirty="0">
                <a:solidFill>
                  <a:schemeClr val="accent6">
                    <a:lumMod val="75000"/>
                  </a:schemeClr>
                </a:solidFill>
              </a:rPr>
              <a:t>nature of the problem </a:t>
            </a:r>
            <a:r>
              <a:rPr lang="en-US" dirty="0"/>
              <a:t>and the </a:t>
            </a:r>
            <a:r>
              <a:rPr lang="en-US" b="1" dirty="0">
                <a:solidFill>
                  <a:schemeClr val="accent6">
                    <a:lumMod val="75000"/>
                  </a:schemeClr>
                </a:solidFill>
              </a:rPr>
              <a:t>resources</a:t>
            </a:r>
            <a:r>
              <a:rPr lang="en-US" dirty="0"/>
              <a:t> of the </a:t>
            </a:r>
            <a:r>
              <a:rPr lang="en-US" b="1" dirty="0">
                <a:solidFill>
                  <a:schemeClr val="accent6">
                    <a:lumMod val="75000"/>
                  </a:schemeClr>
                </a:solidFill>
              </a:rPr>
              <a:t>people and </a:t>
            </a:r>
            <a:r>
              <a:rPr lang="en-US" b="1" dirty="0" err="1">
                <a:solidFill>
                  <a:schemeClr val="accent6">
                    <a:lumMod val="75000"/>
                  </a:schemeClr>
                </a:solidFill>
              </a:rPr>
              <a:t>organisati</a:t>
            </a:r>
            <a:r>
              <a:rPr lang="en-US" dirty="0" err="1"/>
              <a:t>ons</a:t>
            </a:r>
            <a:r>
              <a:rPr lang="en-US" dirty="0"/>
              <a:t> with whom it is shared</a:t>
            </a:r>
          </a:p>
          <a:p>
            <a:r>
              <a:rPr lang="en-US" dirty="0"/>
              <a:t>Advice sector participants in all case-study areas highlighted the difficulties of managing client expectations around what resolution looks like and what can be achieved</a:t>
            </a:r>
          </a:p>
          <a:p>
            <a:endParaRPr lang="en-US" dirty="0"/>
          </a:p>
        </p:txBody>
      </p:sp>
    </p:spTree>
    <p:extLst>
      <p:ext uri="{BB962C8B-B14F-4D97-AF65-F5344CB8AC3E}">
        <p14:creationId xmlns:p14="http://schemas.microsoft.com/office/powerpoint/2010/main" val="639744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FF9"/>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4B4E01-1D85-6BB9-28DE-2593D537E0AD}"/>
              </a:ext>
            </a:extLst>
          </p:cNvPr>
          <p:cNvSpPr>
            <a:spLocks noGrp="1"/>
          </p:cNvSpPr>
          <p:nvPr>
            <p:ph type="title"/>
          </p:nvPr>
        </p:nvSpPr>
        <p:spPr>
          <a:xfrm>
            <a:off x="838200" y="365125"/>
            <a:ext cx="10515600" cy="1325563"/>
          </a:xfrm>
        </p:spPr>
        <p:txBody>
          <a:bodyPr>
            <a:normAutofit/>
          </a:bodyPr>
          <a:lstStyle/>
          <a:p>
            <a:r>
              <a:rPr lang="en-US" sz="5400" b="1" dirty="0">
                <a:solidFill>
                  <a:schemeClr val="accent6">
                    <a:lumMod val="75000"/>
                  </a:schemeClr>
                </a:solidFill>
              </a:rPr>
              <a:t>Advice Sector…</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BBA1B5C-699D-A75F-C6FE-C17DA656777A}"/>
              </a:ext>
            </a:extLst>
          </p:cNvPr>
          <p:cNvGraphicFramePr>
            <a:graphicFrameLocks noGrp="1"/>
          </p:cNvGraphicFramePr>
          <p:nvPr>
            <p:ph idx="1"/>
            <p:extLst>
              <p:ext uri="{D42A27DB-BD31-4B8C-83A1-F6EECF244321}">
                <p14:modId xmlns:p14="http://schemas.microsoft.com/office/powerpoint/2010/main" val="335345464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214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6E6A-3115-39A8-DB3F-D8759E9DCE70}"/>
              </a:ext>
            </a:extLst>
          </p:cNvPr>
          <p:cNvSpPr>
            <a:spLocks noGrp="1"/>
          </p:cNvSpPr>
          <p:nvPr>
            <p:ph type="title"/>
          </p:nvPr>
        </p:nvSpPr>
        <p:spPr/>
        <p:txBody>
          <a:bodyPr>
            <a:normAutofit/>
          </a:bodyPr>
          <a:lstStyle/>
          <a:p>
            <a:r>
              <a:rPr lang="en-US" sz="2800" b="1" dirty="0">
                <a:solidFill>
                  <a:schemeClr val="accent6">
                    <a:lumMod val="75000"/>
                  </a:schemeClr>
                </a:solidFill>
              </a:rPr>
              <a:t>Limits to the benefits of social networks, strong communities and effective advice provision for ensuring access to justice…</a:t>
            </a:r>
          </a:p>
        </p:txBody>
      </p:sp>
      <p:sp>
        <p:nvSpPr>
          <p:cNvPr id="3" name="Content Placeholder 2">
            <a:extLst>
              <a:ext uri="{FF2B5EF4-FFF2-40B4-BE49-F238E27FC236}">
                <a16:creationId xmlns:a16="http://schemas.microsoft.com/office/drawing/2014/main" id="{9BF33A5C-B717-7458-E729-9AD34A481153}"/>
              </a:ext>
            </a:extLst>
          </p:cNvPr>
          <p:cNvSpPr>
            <a:spLocks noGrp="1"/>
          </p:cNvSpPr>
          <p:nvPr>
            <p:ph idx="1"/>
          </p:nvPr>
        </p:nvSpPr>
        <p:spPr>
          <a:xfrm>
            <a:off x="608570" y="1690688"/>
            <a:ext cx="10974859" cy="4908807"/>
          </a:xfrm>
        </p:spPr>
        <p:txBody>
          <a:bodyPr>
            <a:normAutofit fontScale="92500" lnSpcReduction="10000"/>
          </a:bodyPr>
          <a:lstStyle/>
          <a:p>
            <a:r>
              <a:rPr lang="en-US" dirty="0"/>
              <a:t>It is unlikely that greater levels of inter-community connectedness alone are the key to resolving SWL problems</a:t>
            </a:r>
          </a:p>
          <a:p>
            <a:r>
              <a:rPr lang="en-US" dirty="0"/>
              <a:t>Many of the problems people face stem from shrinking state provision and longer-term structural inequalities. </a:t>
            </a:r>
          </a:p>
          <a:p>
            <a:r>
              <a:rPr lang="en-US" dirty="0"/>
              <a:t>Communities provide substantial support in the form of food, goods, furniture, social support, and connections to advice, but this reaches a limit where three types of circumstance apply:</a:t>
            </a:r>
          </a:p>
          <a:p>
            <a:endParaRPr lang="en-US" dirty="0"/>
          </a:p>
          <a:p>
            <a:pPr lvl="1"/>
            <a:r>
              <a:rPr lang="en-US" dirty="0"/>
              <a:t>Problems require more specialist advice from formal SWL advisers to address legal rights and entitlements;</a:t>
            </a:r>
          </a:p>
          <a:p>
            <a:pPr lvl="1"/>
            <a:r>
              <a:rPr lang="en-US" dirty="0"/>
              <a:t>Problems arise from ‘failure demand’ (where another part of the system fails to do something or to do it right), especially in government decision-making;</a:t>
            </a:r>
          </a:p>
          <a:p>
            <a:pPr lvl="1"/>
            <a:r>
              <a:rPr lang="en-US" dirty="0"/>
              <a:t>Problems are caused by cuts to local public services provision, compounded by cuts to advice sector funding.</a:t>
            </a:r>
          </a:p>
        </p:txBody>
      </p:sp>
    </p:spTree>
    <p:extLst>
      <p:ext uri="{BB962C8B-B14F-4D97-AF65-F5344CB8AC3E}">
        <p14:creationId xmlns:p14="http://schemas.microsoft.com/office/powerpoint/2010/main" val="2748611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C74-094F-755A-C099-BF2B83BD9664}"/>
              </a:ext>
            </a:extLst>
          </p:cNvPr>
          <p:cNvSpPr>
            <a:spLocks noGrp="1"/>
          </p:cNvSpPr>
          <p:nvPr>
            <p:ph type="title"/>
          </p:nvPr>
        </p:nvSpPr>
        <p:spPr/>
        <p:txBody>
          <a:bodyPr>
            <a:noAutofit/>
          </a:bodyPr>
          <a:lstStyle/>
          <a:p>
            <a:r>
              <a:rPr lang="en-US" sz="3200" b="1" dirty="0">
                <a:solidFill>
                  <a:schemeClr val="accent6">
                    <a:lumMod val="75000"/>
                  </a:schemeClr>
                </a:solidFill>
              </a:rPr>
              <a:t>Limits to the benefits of social networks, strong communities and effective advice provision for ensuring access to justice…</a:t>
            </a:r>
          </a:p>
        </p:txBody>
      </p:sp>
      <p:sp>
        <p:nvSpPr>
          <p:cNvPr id="3" name="Content Placeholder 2">
            <a:extLst>
              <a:ext uri="{FF2B5EF4-FFF2-40B4-BE49-F238E27FC236}">
                <a16:creationId xmlns:a16="http://schemas.microsoft.com/office/drawing/2014/main" id="{11A52616-6DDF-8893-1C3A-EBB2EEE21735}"/>
              </a:ext>
            </a:extLst>
          </p:cNvPr>
          <p:cNvSpPr>
            <a:spLocks noGrp="1"/>
          </p:cNvSpPr>
          <p:nvPr>
            <p:ph idx="1"/>
          </p:nvPr>
        </p:nvSpPr>
        <p:spPr>
          <a:xfrm>
            <a:off x="677562" y="1998620"/>
            <a:ext cx="10515600" cy="4351338"/>
          </a:xfrm>
        </p:spPr>
        <p:txBody>
          <a:bodyPr>
            <a:normAutofit/>
          </a:bodyPr>
          <a:lstStyle/>
          <a:p>
            <a:r>
              <a:rPr lang="en-US" dirty="0"/>
              <a:t>When service closures mean the loss of the very physical community spaces where people meet to build and develop their social networks, it is even harder for communities to make a difference. </a:t>
            </a:r>
          </a:p>
          <a:p>
            <a:endParaRPr lang="en-US" dirty="0"/>
          </a:p>
          <a:p>
            <a:r>
              <a:rPr lang="en-US" dirty="0"/>
              <a:t>While informal community and identity-based </a:t>
            </a:r>
            <a:r>
              <a:rPr lang="en-US" dirty="0" err="1"/>
              <a:t>organisations</a:t>
            </a:r>
            <a:r>
              <a:rPr lang="en-US" dirty="0"/>
              <a:t> can connect people to formal SWL advice services, if these formal services don’t receive proper funding, there may be access to help but no access to justice.</a:t>
            </a:r>
          </a:p>
        </p:txBody>
      </p:sp>
    </p:spTree>
    <p:extLst>
      <p:ext uri="{BB962C8B-B14F-4D97-AF65-F5344CB8AC3E}">
        <p14:creationId xmlns:p14="http://schemas.microsoft.com/office/powerpoint/2010/main" val="714880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37528B-D00D-EB28-A841-02EFE7B32F8D}"/>
              </a:ext>
            </a:extLst>
          </p:cNvPr>
          <p:cNvSpPr>
            <a:spLocks noGrp="1"/>
          </p:cNvSpPr>
          <p:nvPr>
            <p:ph type="title"/>
          </p:nvPr>
        </p:nvSpPr>
        <p:spPr>
          <a:xfrm>
            <a:off x="761803" y="350196"/>
            <a:ext cx="4646904" cy="1624520"/>
          </a:xfrm>
        </p:spPr>
        <p:txBody>
          <a:bodyPr anchor="ctr">
            <a:normAutofit/>
          </a:bodyPr>
          <a:lstStyle/>
          <a:p>
            <a:r>
              <a:rPr lang="en-US" sz="3700" b="1" dirty="0">
                <a:solidFill>
                  <a:srgbClr val="1E7D64"/>
                </a:solidFill>
              </a:rPr>
              <a:t>Research Aim – Understanding Communities </a:t>
            </a:r>
          </a:p>
        </p:txBody>
      </p:sp>
      <p:sp>
        <p:nvSpPr>
          <p:cNvPr id="3" name="Content Placeholder 2">
            <a:extLst>
              <a:ext uri="{FF2B5EF4-FFF2-40B4-BE49-F238E27FC236}">
                <a16:creationId xmlns:a16="http://schemas.microsoft.com/office/drawing/2014/main" id="{EB568FF5-8BB6-F010-EBF9-786002FAE8DB}"/>
              </a:ext>
            </a:extLst>
          </p:cNvPr>
          <p:cNvSpPr>
            <a:spLocks noGrp="1"/>
          </p:cNvSpPr>
          <p:nvPr>
            <p:ph idx="1"/>
          </p:nvPr>
        </p:nvSpPr>
        <p:spPr>
          <a:xfrm>
            <a:off x="761802" y="2743200"/>
            <a:ext cx="4646905" cy="3613149"/>
          </a:xfrm>
        </p:spPr>
        <p:txBody>
          <a:bodyPr anchor="ctr">
            <a:normAutofit/>
          </a:bodyPr>
          <a:lstStyle/>
          <a:p>
            <a:pPr marL="0" indent="0">
              <a:buNone/>
            </a:pPr>
            <a:r>
              <a:rPr lang="en-US" sz="2400" dirty="0"/>
              <a:t>By comparing the SWL </a:t>
            </a:r>
            <a:r>
              <a:rPr lang="en-US" sz="2400" b="1" dirty="0"/>
              <a:t>advice-seeking </a:t>
            </a:r>
            <a:r>
              <a:rPr lang="en-US" sz="2400" b="1" dirty="0" err="1"/>
              <a:t>behaviours</a:t>
            </a:r>
            <a:r>
              <a:rPr lang="en-US" sz="2400" b="1" dirty="0"/>
              <a:t> </a:t>
            </a:r>
            <a:r>
              <a:rPr lang="en-US" sz="2400" dirty="0"/>
              <a:t>of people in four diverse case-study areas, their </a:t>
            </a:r>
            <a:r>
              <a:rPr lang="en-US" sz="2400" b="1" dirty="0"/>
              <a:t>social networks</a:t>
            </a:r>
            <a:r>
              <a:rPr lang="en-US" sz="2400" dirty="0"/>
              <a:t>, and their </a:t>
            </a:r>
            <a:r>
              <a:rPr lang="en-US" sz="2400" b="1" dirty="0"/>
              <a:t>community facilities </a:t>
            </a:r>
            <a:r>
              <a:rPr lang="en-US" sz="2400" dirty="0"/>
              <a:t>and </a:t>
            </a:r>
            <a:r>
              <a:rPr lang="en-US" sz="2400" b="1" dirty="0"/>
              <a:t>characteristics</a:t>
            </a:r>
            <a:r>
              <a:rPr lang="en-US" sz="2400" dirty="0"/>
              <a:t>, the research examined how access to </a:t>
            </a:r>
            <a:r>
              <a:rPr lang="en-US" sz="2400" b="1" dirty="0"/>
              <a:t>advice</a:t>
            </a:r>
            <a:r>
              <a:rPr lang="en-US" sz="2400" dirty="0"/>
              <a:t> interacts with community </a:t>
            </a:r>
            <a:r>
              <a:rPr lang="en-US" sz="2400" b="1" dirty="0"/>
              <a:t>connectedness</a:t>
            </a:r>
            <a:r>
              <a:rPr lang="en-US" sz="2400" dirty="0"/>
              <a:t>, </a:t>
            </a:r>
            <a:r>
              <a:rPr lang="en-US" sz="2400" b="1" dirty="0"/>
              <a:t>(in)equality </a:t>
            </a:r>
            <a:r>
              <a:rPr lang="en-US" sz="2400" dirty="0"/>
              <a:t>and </a:t>
            </a:r>
            <a:r>
              <a:rPr lang="en-US" sz="2400" b="1" dirty="0"/>
              <a:t>wellbeing</a:t>
            </a:r>
            <a:r>
              <a:rPr lang="en-US" sz="2400" dirty="0"/>
              <a:t>.</a:t>
            </a:r>
          </a:p>
        </p:txBody>
      </p:sp>
      <p:pic>
        <p:nvPicPr>
          <p:cNvPr id="5" name="Picture 4" descr="3D rendering of game pieces tied together with a rope">
            <a:extLst>
              <a:ext uri="{FF2B5EF4-FFF2-40B4-BE49-F238E27FC236}">
                <a16:creationId xmlns:a16="http://schemas.microsoft.com/office/drawing/2014/main" id="{B6223A91-8032-67C2-AC7C-66A210A49330}"/>
              </a:ext>
            </a:extLst>
          </p:cNvPr>
          <p:cNvPicPr>
            <a:picLocks noChangeAspect="1"/>
          </p:cNvPicPr>
          <p:nvPr/>
        </p:nvPicPr>
        <p:blipFill>
          <a:blip r:embed="rId2"/>
          <a:srcRect l="3544" r="29715"/>
          <a:stretch/>
        </p:blipFill>
        <p:spPr>
          <a:xfrm>
            <a:off x="6096000" y="1"/>
            <a:ext cx="6102825" cy="6858000"/>
          </a:xfrm>
          <a:prstGeom prst="rect">
            <a:avLst/>
          </a:prstGeom>
        </p:spPr>
      </p:pic>
    </p:spTree>
    <p:extLst>
      <p:ext uri="{BB962C8B-B14F-4D97-AF65-F5344CB8AC3E}">
        <p14:creationId xmlns:p14="http://schemas.microsoft.com/office/powerpoint/2010/main" val="282424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FFC1-6536-12CB-CED5-301BA8A7AD63}"/>
              </a:ext>
            </a:extLst>
          </p:cNvPr>
          <p:cNvSpPr>
            <a:spLocks noGrp="1"/>
          </p:cNvSpPr>
          <p:nvPr>
            <p:ph type="title"/>
          </p:nvPr>
        </p:nvSpPr>
        <p:spPr>
          <a:xfrm>
            <a:off x="838200" y="142703"/>
            <a:ext cx="10515600" cy="1325563"/>
          </a:xfrm>
        </p:spPr>
        <p:txBody>
          <a:bodyPr/>
          <a:lstStyle/>
          <a:p>
            <a:pPr algn="ctr"/>
            <a:r>
              <a:rPr lang="en-US" b="1" dirty="0">
                <a:solidFill>
                  <a:schemeClr val="accent6">
                    <a:lumMod val="75000"/>
                  </a:schemeClr>
                </a:solidFill>
              </a:rPr>
              <a:t>Case-studies </a:t>
            </a:r>
          </a:p>
        </p:txBody>
      </p:sp>
      <p:pic>
        <p:nvPicPr>
          <p:cNvPr id="8" name="Content Placeholder 7" descr="A group of people walking on a sidewalk&#10;&#10;Description automatically generated">
            <a:extLst>
              <a:ext uri="{FF2B5EF4-FFF2-40B4-BE49-F238E27FC236}">
                <a16:creationId xmlns:a16="http://schemas.microsoft.com/office/drawing/2014/main" id="{1C50E436-AC41-7805-E050-B12123C80184}"/>
              </a:ext>
            </a:extLst>
          </p:cNvPr>
          <p:cNvPicPr>
            <a:picLocks noGrp="1" noChangeAspect="1"/>
          </p:cNvPicPr>
          <p:nvPr>
            <p:ph idx="1"/>
          </p:nvPr>
        </p:nvPicPr>
        <p:blipFill>
          <a:blip r:embed="rId2"/>
          <a:stretch>
            <a:fillRect/>
          </a:stretch>
        </p:blipFill>
        <p:spPr>
          <a:xfrm>
            <a:off x="6297913" y="3754435"/>
            <a:ext cx="4419601" cy="2209801"/>
          </a:xfrm>
        </p:spPr>
      </p:pic>
      <p:pic>
        <p:nvPicPr>
          <p:cNvPr id="10" name="Picture 9" descr="A green field with houses in the background&#10;&#10;Description automatically generated">
            <a:extLst>
              <a:ext uri="{FF2B5EF4-FFF2-40B4-BE49-F238E27FC236}">
                <a16:creationId xmlns:a16="http://schemas.microsoft.com/office/drawing/2014/main" id="{84F7ECC9-356C-6E00-8D7D-3567002C451B}"/>
              </a:ext>
            </a:extLst>
          </p:cNvPr>
          <p:cNvPicPr>
            <a:picLocks noChangeAspect="1"/>
          </p:cNvPicPr>
          <p:nvPr/>
        </p:nvPicPr>
        <p:blipFill>
          <a:blip r:embed="rId3"/>
          <a:stretch>
            <a:fillRect/>
          </a:stretch>
        </p:blipFill>
        <p:spPr>
          <a:xfrm>
            <a:off x="6297913" y="1332319"/>
            <a:ext cx="4419602" cy="2209802"/>
          </a:xfrm>
          <a:prstGeom prst="rect">
            <a:avLst/>
          </a:prstGeom>
        </p:spPr>
      </p:pic>
      <p:pic>
        <p:nvPicPr>
          <p:cNvPr id="12" name="Picture 11" descr="A river running through a valley&#10;&#10;Description automatically generated">
            <a:extLst>
              <a:ext uri="{FF2B5EF4-FFF2-40B4-BE49-F238E27FC236}">
                <a16:creationId xmlns:a16="http://schemas.microsoft.com/office/drawing/2014/main" id="{01D45B1C-4DEA-D3E3-8FC5-1FC7A19C7FA3}"/>
              </a:ext>
            </a:extLst>
          </p:cNvPr>
          <p:cNvPicPr>
            <a:picLocks noChangeAspect="1"/>
          </p:cNvPicPr>
          <p:nvPr/>
        </p:nvPicPr>
        <p:blipFill>
          <a:blip r:embed="rId4"/>
          <a:stretch>
            <a:fillRect/>
          </a:stretch>
        </p:blipFill>
        <p:spPr>
          <a:xfrm>
            <a:off x="1285709" y="3731611"/>
            <a:ext cx="4492149" cy="2232625"/>
          </a:xfrm>
          <a:prstGeom prst="rect">
            <a:avLst/>
          </a:prstGeom>
        </p:spPr>
      </p:pic>
      <p:pic>
        <p:nvPicPr>
          <p:cNvPr id="14" name="Picture 13" descr="A group of people walking on a street&#10;&#10;Description automatically generated">
            <a:extLst>
              <a:ext uri="{FF2B5EF4-FFF2-40B4-BE49-F238E27FC236}">
                <a16:creationId xmlns:a16="http://schemas.microsoft.com/office/drawing/2014/main" id="{8F9F68C2-5FF5-D792-21F7-DF78F57A845F}"/>
              </a:ext>
            </a:extLst>
          </p:cNvPr>
          <p:cNvPicPr>
            <a:picLocks noChangeAspect="1"/>
          </p:cNvPicPr>
          <p:nvPr/>
        </p:nvPicPr>
        <p:blipFill>
          <a:blip r:embed="rId5"/>
          <a:stretch>
            <a:fillRect/>
          </a:stretch>
        </p:blipFill>
        <p:spPr>
          <a:xfrm>
            <a:off x="1358256" y="1351876"/>
            <a:ext cx="4419602" cy="2190245"/>
          </a:xfrm>
          <a:prstGeom prst="rect">
            <a:avLst/>
          </a:prstGeom>
        </p:spPr>
      </p:pic>
    </p:spTree>
    <p:extLst>
      <p:ext uri="{BB962C8B-B14F-4D97-AF65-F5344CB8AC3E}">
        <p14:creationId xmlns:p14="http://schemas.microsoft.com/office/powerpoint/2010/main" val="832266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73BD1-F8F1-3805-4BBC-99F6F13AF966}"/>
              </a:ext>
            </a:extLst>
          </p:cNvPr>
          <p:cNvSpPr>
            <a:spLocks noGrp="1"/>
          </p:cNvSpPr>
          <p:nvPr>
            <p:ph type="title"/>
          </p:nvPr>
        </p:nvSpPr>
        <p:spPr/>
        <p:txBody>
          <a:bodyPr/>
          <a:lstStyle/>
          <a:p>
            <a:r>
              <a:rPr lang="en-US" b="1" dirty="0">
                <a:solidFill>
                  <a:schemeClr val="accent6">
                    <a:lumMod val="75000"/>
                  </a:schemeClr>
                </a:solidFill>
              </a:rPr>
              <a:t>Method – in each area we:</a:t>
            </a:r>
          </a:p>
        </p:txBody>
      </p:sp>
      <p:sp>
        <p:nvSpPr>
          <p:cNvPr id="3" name="Content Placeholder 2">
            <a:extLst>
              <a:ext uri="{FF2B5EF4-FFF2-40B4-BE49-F238E27FC236}">
                <a16:creationId xmlns:a16="http://schemas.microsoft.com/office/drawing/2014/main" id="{9811BDCB-70DD-6975-B631-3198C48EFBD5}"/>
              </a:ext>
            </a:extLst>
          </p:cNvPr>
          <p:cNvSpPr>
            <a:spLocks noGrp="1"/>
          </p:cNvSpPr>
          <p:nvPr>
            <p:ph idx="1"/>
          </p:nvPr>
        </p:nvSpPr>
        <p:spPr/>
        <p:txBody>
          <a:bodyPr>
            <a:normAutofit/>
          </a:bodyPr>
          <a:lstStyle/>
          <a:p>
            <a:r>
              <a:rPr lang="en-US" dirty="0"/>
              <a:t>Undertook desk top analysis of community characteristics and advice </a:t>
            </a:r>
            <a:r>
              <a:rPr lang="en-US" dirty="0" err="1"/>
              <a:t>organisations</a:t>
            </a:r>
            <a:r>
              <a:rPr lang="en-US" dirty="0"/>
              <a:t>;</a:t>
            </a:r>
          </a:p>
          <a:p>
            <a:r>
              <a:rPr lang="en-US" dirty="0"/>
              <a:t>Engaged with SWL advice providers, the community voluntary and social enterprise (CVSE) sector, and other key local individuals, through workshops and other activities to understand how they connect with communities and the challenges faced;</a:t>
            </a:r>
          </a:p>
          <a:p>
            <a:r>
              <a:rPr lang="en-US" dirty="0"/>
              <a:t>Conducted </a:t>
            </a:r>
            <a:r>
              <a:rPr lang="en-US" b="1" dirty="0"/>
              <a:t>semi-structured interviews </a:t>
            </a:r>
            <a:r>
              <a:rPr lang="en-US" dirty="0"/>
              <a:t>with local people, examining their social networks, the problems they had experienced, and their approaches to advice-seeking.</a:t>
            </a:r>
          </a:p>
        </p:txBody>
      </p:sp>
    </p:spTree>
    <p:extLst>
      <p:ext uri="{BB962C8B-B14F-4D97-AF65-F5344CB8AC3E}">
        <p14:creationId xmlns:p14="http://schemas.microsoft.com/office/powerpoint/2010/main" val="1421731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E4E3CA-2036-39E5-BD4B-689EF8335B59}"/>
              </a:ext>
            </a:extLst>
          </p:cNvPr>
          <p:cNvPicPr>
            <a:picLocks noChangeAspect="1"/>
          </p:cNvPicPr>
          <p:nvPr/>
        </p:nvPicPr>
        <p:blipFill>
          <a:blip r:embed="rId2"/>
          <a:stretch>
            <a:fillRect/>
          </a:stretch>
        </p:blipFill>
        <p:spPr>
          <a:xfrm>
            <a:off x="5710838" y="1158872"/>
            <a:ext cx="2667043" cy="2797781"/>
          </a:xfrm>
          <a:prstGeom prst="rect">
            <a:avLst/>
          </a:prstGeom>
        </p:spPr>
      </p:pic>
      <p:sp>
        <p:nvSpPr>
          <p:cNvPr id="5" name="TextBox 4">
            <a:extLst>
              <a:ext uri="{FF2B5EF4-FFF2-40B4-BE49-F238E27FC236}">
                <a16:creationId xmlns:a16="http://schemas.microsoft.com/office/drawing/2014/main" id="{81421064-B06A-1937-1A01-6E09B4BE42FC}"/>
              </a:ext>
            </a:extLst>
          </p:cNvPr>
          <p:cNvSpPr txBox="1"/>
          <p:nvPr/>
        </p:nvSpPr>
        <p:spPr>
          <a:xfrm flipH="1">
            <a:off x="6472557" y="800871"/>
            <a:ext cx="1143604" cy="369332"/>
          </a:xfrm>
          <a:prstGeom prst="rect">
            <a:avLst/>
          </a:prstGeom>
          <a:noFill/>
        </p:spPr>
        <p:txBody>
          <a:bodyPr wrap="square" rtlCol="0">
            <a:spAutoFit/>
          </a:bodyPr>
          <a:lstStyle/>
          <a:p>
            <a:r>
              <a:rPr lang="en-US" dirty="0" err="1"/>
              <a:t>Deeplish</a:t>
            </a:r>
            <a:endParaRPr lang="en-US" dirty="0"/>
          </a:p>
        </p:txBody>
      </p:sp>
      <p:pic>
        <p:nvPicPr>
          <p:cNvPr id="6" name="Picture 5">
            <a:extLst>
              <a:ext uri="{FF2B5EF4-FFF2-40B4-BE49-F238E27FC236}">
                <a16:creationId xmlns:a16="http://schemas.microsoft.com/office/drawing/2014/main" id="{2C9BD9C5-7FCA-ECB9-37ED-47FC4EEDF7E9}"/>
              </a:ext>
            </a:extLst>
          </p:cNvPr>
          <p:cNvPicPr>
            <a:picLocks noChangeAspect="1"/>
          </p:cNvPicPr>
          <p:nvPr/>
        </p:nvPicPr>
        <p:blipFill>
          <a:blip r:embed="rId3"/>
          <a:stretch>
            <a:fillRect/>
          </a:stretch>
        </p:blipFill>
        <p:spPr>
          <a:xfrm>
            <a:off x="2697295" y="1259865"/>
            <a:ext cx="2627589" cy="2655542"/>
          </a:xfrm>
          <a:prstGeom prst="rect">
            <a:avLst/>
          </a:prstGeom>
        </p:spPr>
      </p:pic>
      <p:sp>
        <p:nvSpPr>
          <p:cNvPr id="7" name="TextBox 6">
            <a:extLst>
              <a:ext uri="{FF2B5EF4-FFF2-40B4-BE49-F238E27FC236}">
                <a16:creationId xmlns:a16="http://schemas.microsoft.com/office/drawing/2014/main" id="{81D52838-8550-2EF1-CDCD-914F45DF0CD6}"/>
              </a:ext>
            </a:extLst>
          </p:cNvPr>
          <p:cNvSpPr txBox="1"/>
          <p:nvPr/>
        </p:nvSpPr>
        <p:spPr>
          <a:xfrm>
            <a:off x="3448705" y="789540"/>
            <a:ext cx="1482811" cy="369332"/>
          </a:xfrm>
          <a:prstGeom prst="rect">
            <a:avLst/>
          </a:prstGeom>
          <a:noFill/>
        </p:spPr>
        <p:txBody>
          <a:bodyPr wrap="square" rtlCol="0">
            <a:spAutoFit/>
          </a:bodyPr>
          <a:lstStyle/>
          <a:p>
            <a:r>
              <a:rPr lang="en-US" dirty="0" err="1"/>
              <a:t>Bryngwran</a:t>
            </a:r>
            <a:endParaRPr lang="en-US" dirty="0"/>
          </a:p>
        </p:txBody>
      </p:sp>
      <p:pic>
        <p:nvPicPr>
          <p:cNvPr id="8" name="Picture 7">
            <a:extLst>
              <a:ext uri="{FF2B5EF4-FFF2-40B4-BE49-F238E27FC236}">
                <a16:creationId xmlns:a16="http://schemas.microsoft.com/office/drawing/2014/main" id="{769A6DBA-4C48-8E5A-3BAC-3259FF8D3FE7}"/>
              </a:ext>
            </a:extLst>
          </p:cNvPr>
          <p:cNvPicPr>
            <a:picLocks noChangeAspect="1"/>
          </p:cNvPicPr>
          <p:nvPr/>
        </p:nvPicPr>
        <p:blipFill>
          <a:blip r:embed="rId4"/>
          <a:stretch>
            <a:fillRect/>
          </a:stretch>
        </p:blipFill>
        <p:spPr>
          <a:xfrm>
            <a:off x="9079985" y="1308444"/>
            <a:ext cx="1989438" cy="1989438"/>
          </a:xfrm>
          <a:prstGeom prst="rect">
            <a:avLst/>
          </a:prstGeom>
        </p:spPr>
      </p:pic>
      <p:sp>
        <p:nvSpPr>
          <p:cNvPr id="9" name="TextBox 8">
            <a:extLst>
              <a:ext uri="{FF2B5EF4-FFF2-40B4-BE49-F238E27FC236}">
                <a16:creationId xmlns:a16="http://schemas.microsoft.com/office/drawing/2014/main" id="{F5A75E8E-C329-595F-D1F4-B6D626D0640E}"/>
              </a:ext>
            </a:extLst>
          </p:cNvPr>
          <p:cNvSpPr txBox="1"/>
          <p:nvPr/>
        </p:nvSpPr>
        <p:spPr>
          <a:xfrm>
            <a:off x="8987309" y="773153"/>
            <a:ext cx="2174790" cy="375340"/>
          </a:xfrm>
          <a:prstGeom prst="rect">
            <a:avLst/>
          </a:prstGeom>
          <a:noFill/>
        </p:spPr>
        <p:txBody>
          <a:bodyPr wrap="square" rtlCol="0">
            <a:spAutoFit/>
          </a:bodyPr>
          <a:lstStyle/>
          <a:p>
            <a:r>
              <a:rPr lang="en-US" dirty="0"/>
              <a:t>Hackney Older</a:t>
            </a:r>
          </a:p>
        </p:txBody>
      </p:sp>
      <p:pic>
        <p:nvPicPr>
          <p:cNvPr id="10" name="Picture 9">
            <a:extLst>
              <a:ext uri="{FF2B5EF4-FFF2-40B4-BE49-F238E27FC236}">
                <a16:creationId xmlns:a16="http://schemas.microsoft.com/office/drawing/2014/main" id="{2B987789-56DD-A399-0041-F90FE4496D36}"/>
              </a:ext>
            </a:extLst>
          </p:cNvPr>
          <p:cNvPicPr>
            <a:picLocks noChangeAspect="1"/>
          </p:cNvPicPr>
          <p:nvPr/>
        </p:nvPicPr>
        <p:blipFill>
          <a:blip r:embed="rId5"/>
          <a:stretch>
            <a:fillRect/>
          </a:stretch>
        </p:blipFill>
        <p:spPr>
          <a:xfrm>
            <a:off x="9378778" y="4608818"/>
            <a:ext cx="1908003" cy="1908003"/>
          </a:xfrm>
          <a:prstGeom prst="rect">
            <a:avLst/>
          </a:prstGeom>
        </p:spPr>
      </p:pic>
      <p:sp>
        <p:nvSpPr>
          <p:cNvPr id="11" name="TextBox 10">
            <a:extLst>
              <a:ext uri="{FF2B5EF4-FFF2-40B4-BE49-F238E27FC236}">
                <a16:creationId xmlns:a16="http://schemas.microsoft.com/office/drawing/2014/main" id="{A015E9BC-3EE6-95BB-3271-14BEF0B409E2}"/>
              </a:ext>
            </a:extLst>
          </p:cNvPr>
          <p:cNvSpPr txBox="1"/>
          <p:nvPr/>
        </p:nvSpPr>
        <p:spPr>
          <a:xfrm>
            <a:off x="9161419" y="3919583"/>
            <a:ext cx="2125362" cy="369332"/>
          </a:xfrm>
          <a:prstGeom prst="rect">
            <a:avLst/>
          </a:prstGeom>
          <a:noFill/>
        </p:spPr>
        <p:txBody>
          <a:bodyPr wrap="square" rtlCol="0">
            <a:spAutoFit/>
          </a:bodyPr>
          <a:lstStyle/>
          <a:p>
            <a:r>
              <a:rPr lang="en-US" dirty="0"/>
              <a:t>Hackney Younger</a:t>
            </a:r>
          </a:p>
        </p:txBody>
      </p:sp>
      <p:pic>
        <p:nvPicPr>
          <p:cNvPr id="12" name="Picture 11">
            <a:extLst>
              <a:ext uri="{FF2B5EF4-FFF2-40B4-BE49-F238E27FC236}">
                <a16:creationId xmlns:a16="http://schemas.microsoft.com/office/drawing/2014/main" id="{4EB1EF62-3D67-9BC6-0F97-DEC1DD42C103}"/>
              </a:ext>
            </a:extLst>
          </p:cNvPr>
          <p:cNvPicPr>
            <a:picLocks noChangeAspect="1"/>
          </p:cNvPicPr>
          <p:nvPr/>
        </p:nvPicPr>
        <p:blipFill>
          <a:blip r:embed="rId6"/>
          <a:stretch>
            <a:fillRect/>
          </a:stretch>
        </p:blipFill>
        <p:spPr>
          <a:xfrm>
            <a:off x="6223771" y="4494924"/>
            <a:ext cx="2154110" cy="2176091"/>
          </a:xfrm>
          <a:prstGeom prst="rect">
            <a:avLst/>
          </a:prstGeom>
        </p:spPr>
      </p:pic>
      <p:sp>
        <p:nvSpPr>
          <p:cNvPr id="13" name="TextBox 12">
            <a:extLst>
              <a:ext uri="{FF2B5EF4-FFF2-40B4-BE49-F238E27FC236}">
                <a16:creationId xmlns:a16="http://schemas.microsoft.com/office/drawing/2014/main" id="{008C23FB-9089-DC08-76E7-34805B24200C}"/>
              </a:ext>
            </a:extLst>
          </p:cNvPr>
          <p:cNvSpPr txBox="1"/>
          <p:nvPr/>
        </p:nvSpPr>
        <p:spPr>
          <a:xfrm>
            <a:off x="6533830" y="3918212"/>
            <a:ext cx="1458097" cy="370703"/>
          </a:xfrm>
          <a:prstGeom prst="rect">
            <a:avLst/>
          </a:prstGeom>
          <a:noFill/>
        </p:spPr>
        <p:txBody>
          <a:bodyPr wrap="square" rtlCol="0">
            <a:spAutoFit/>
          </a:bodyPr>
          <a:lstStyle/>
          <a:p>
            <a:r>
              <a:rPr lang="en-US" dirty="0"/>
              <a:t>Dartmouth</a:t>
            </a:r>
          </a:p>
        </p:txBody>
      </p:sp>
      <p:pic>
        <p:nvPicPr>
          <p:cNvPr id="14" name="Picture 13">
            <a:extLst>
              <a:ext uri="{FF2B5EF4-FFF2-40B4-BE49-F238E27FC236}">
                <a16:creationId xmlns:a16="http://schemas.microsoft.com/office/drawing/2014/main" id="{D733853A-B24E-3EEC-260C-02FD440BE107}"/>
              </a:ext>
            </a:extLst>
          </p:cNvPr>
          <p:cNvPicPr>
            <a:picLocks noChangeAspect="1"/>
          </p:cNvPicPr>
          <p:nvPr/>
        </p:nvPicPr>
        <p:blipFill>
          <a:blip r:embed="rId7"/>
          <a:stretch>
            <a:fillRect/>
          </a:stretch>
        </p:blipFill>
        <p:spPr>
          <a:xfrm>
            <a:off x="229983" y="2555838"/>
            <a:ext cx="2627589" cy="3678624"/>
          </a:xfrm>
          <a:prstGeom prst="rect">
            <a:avLst/>
          </a:prstGeom>
        </p:spPr>
      </p:pic>
    </p:spTree>
    <p:extLst>
      <p:ext uri="{BB962C8B-B14F-4D97-AF65-F5344CB8AC3E}">
        <p14:creationId xmlns:p14="http://schemas.microsoft.com/office/powerpoint/2010/main" val="101150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ircular pattern of colorful dots&#10;&#10;Description automatically generated">
            <a:extLst>
              <a:ext uri="{FF2B5EF4-FFF2-40B4-BE49-F238E27FC236}">
                <a16:creationId xmlns:a16="http://schemas.microsoft.com/office/drawing/2014/main" id="{5840A9DC-CCCC-F7E5-9C2F-11AD359BC606}"/>
              </a:ext>
            </a:extLst>
          </p:cNvPr>
          <p:cNvPicPr>
            <a:picLocks noChangeAspect="1"/>
          </p:cNvPicPr>
          <p:nvPr/>
        </p:nvPicPr>
        <p:blipFill>
          <a:blip r:embed="rId2"/>
          <a:srcRect b="900"/>
          <a:stretch/>
        </p:blipFill>
        <p:spPr>
          <a:xfrm>
            <a:off x="20" y="1282"/>
            <a:ext cx="12191980" cy="6856718"/>
          </a:xfrm>
          <a:prstGeom prst="rect">
            <a:avLst/>
          </a:prstGeom>
        </p:spPr>
      </p:pic>
    </p:spTree>
    <p:extLst>
      <p:ext uri="{BB962C8B-B14F-4D97-AF65-F5344CB8AC3E}">
        <p14:creationId xmlns:p14="http://schemas.microsoft.com/office/powerpoint/2010/main" val="253449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4B227A-5333-B3AE-D06E-941505EB6792}"/>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4600" b="1" dirty="0">
                <a:solidFill>
                  <a:schemeClr val="accent6">
                    <a:lumMod val="75000"/>
                  </a:schemeClr>
                </a:solidFill>
              </a:rPr>
              <a:t>Size and Connectedness of Social Networks </a:t>
            </a:r>
          </a:p>
        </p:txBody>
      </p:sp>
      <p:sp>
        <p:nvSpPr>
          <p:cNvPr id="26"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Content Placeholder 13" descr="A graph of a number of ties&#10;&#10;Description automatically generated">
            <a:extLst>
              <a:ext uri="{FF2B5EF4-FFF2-40B4-BE49-F238E27FC236}">
                <a16:creationId xmlns:a16="http://schemas.microsoft.com/office/drawing/2014/main" id="{F2F665C7-698F-700A-8CB8-38BEF071ADA8}"/>
              </a:ext>
            </a:extLst>
          </p:cNvPr>
          <p:cNvPicPr>
            <a:picLocks noGrp="1" noChangeAspect="1"/>
          </p:cNvPicPr>
          <p:nvPr>
            <p:ph sz="half" idx="1"/>
          </p:nvPr>
        </p:nvPicPr>
        <p:blipFill>
          <a:blip r:embed="rId2"/>
          <a:stretch>
            <a:fillRect/>
          </a:stretch>
        </p:blipFill>
        <p:spPr>
          <a:xfrm>
            <a:off x="-8546" y="2835135"/>
            <a:ext cx="5943002" cy="3052001"/>
          </a:xfrm>
          <a:prstGeom prst="rect">
            <a:avLst/>
          </a:prstGeom>
        </p:spPr>
      </p:pic>
      <p:pic>
        <p:nvPicPr>
          <p:cNvPr id="16" name="Content Placeholder 15" descr="A graph of different colored lines&#10;&#10;Description automatically generated">
            <a:extLst>
              <a:ext uri="{FF2B5EF4-FFF2-40B4-BE49-F238E27FC236}">
                <a16:creationId xmlns:a16="http://schemas.microsoft.com/office/drawing/2014/main" id="{66D82DC6-B716-7B41-DE8A-CB43BD0525D6}"/>
              </a:ext>
            </a:extLst>
          </p:cNvPr>
          <p:cNvPicPr>
            <a:picLocks noGrp="1" noChangeAspect="1"/>
          </p:cNvPicPr>
          <p:nvPr>
            <p:ph sz="half" idx="2"/>
          </p:nvPr>
        </p:nvPicPr>
        <p:blipFill>
          <a:blip r:embed="rId3"/>
          <a:stretch>
            <a:fillRect/>
          </a:stretch>
        </p:blipFill>
        <p:spPr>
          <a:xfrm>
            <a:off x="6254496" y="2847453"/>
            <a:ext cx="5943002" cy="3052001"/>
          </a:xfrm>
          <a:prstGeom prst="rect">
            <a:avLst/>
          </a:prstGeom>
        </p:spPr>
      </p:pic>
    </p:spTree>
    <p:extLst>
      <p:ext uri="{BB962C8B-B14F-4D97-AF65-F5344CB8AC3E}">
        <p14:creationId xmlns:p14="http://schemas.microsoft.com/office/powerpoint/2010/main" val="2677159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731CA-D335-1C23-DBD5-4EFF827AA6E1}"/>
              </a:ext>
            </a:extLst>
          </p:cNvPr>
          <p:cNvSpPr>
            <a:spLocks noGrp="1"/>
          </p:cNvSpPr>
          <p:nvPr>
            <p:ph type="title"/>
          </p:nvPr>
        </p:nvSpPr>
        <p:spPr/>
        <p:txBody>
          <a:bodyPr>
            <a:noAutofit/>
          </a:bodyPr>
          <a:lstStyle/>
          <a:p>
            <a:r>
              <a:rPr lang="en-US" sz="3000" b="1" dirty="0">
                <a:solidFill>
                  <a:schemeClr val="accent6">
                    <a:lumMod val="75000"/>
                  </a:schemeClr>
                </a:solidFill>
              </a:rPr>
              <a:t>Community versus individual characteristics in understanding social networks, advice-seeking </a:t>
            </a:r>
            <a:r>
              <a:rPr lang="en-US" sz="3000" b="1" dirty="0" err="1">
                <a:solidFill>
                  <a:schemeClr val="accent6">
                    <a:lumMod val="75000"/>
                  </a:schemeClr>
                </a:solidFill>
              </a:rPr>
              <a:t>behaviour</a:t>
            </a:r>
            <a:r>
              <a:rPr lang="en-US" sz="3000" b="1" dirty="0">
                <a:solidFill>
                  <a:schemeClr val="accent6">
                    <a:lumMod val="75000"/>
                  </a:schemeClr>
                </a:solidFill>
              </a:rPr>
              <a:t> and problem resolution</a:t>
            </a:r>
          </a:p>
        </p:txBody>
      </p:sp>
      <p:sp>
        <p:nvSpPr>
          <p:cNvPr id="3" name="Content Placeholder 2">
            <a:extLst>
              <a:ext uri="{FF2B5EF4-FFF2-40B4-BE49-F238E27FC236}">
                <a16:creationId xmlns:a16="http://schemas.microsoft.com/office/drawing/2014/main" id="{8B4C2E0E-5191-8B75-1996-304DC08C73B3}"/>
              </a:ext>
            </a:extLst>
          </p:cNvPr>
          <p:cNvSpPr>
            <a:spLocks noGrp="1"/>
          </p:cNvSpPr>
          <p:nvPr>
            <p:ph idx="1"/>
          </p:nvPr>
        </p:nvSpPr>
        <p:spPr/>
        <p:txBody>
          <a:bodyPr>
            <a:normAutofit fontScale="92500" lnSpcReduction="20000"/>
          </a:bodyPr>
          <a:lstStyle/>
          <a:p>
            <a:r>
              <a:rPr lang="en-US" dirty="0"/>
              <a:t>The characteristics of communities shape:</a:t>
            </a:r>
          </a:p>
          <a:p>
            <a:pPr marL="0" indent="0">
              <a:buNone/>
            </a:pPr>
            <a:endParaRPr lang="en-US" dirty="0"/>
          </a:p>
          <a:p>
            <a:pPr lvl="1"/>
            <a:r>
              <a:rPr lang="en-US" dirty="0"/>
              <a:t>the likelihood of people experiencing problems, </a:t>
            </a:r>
          </a:p>
          <a:p>
            <a:pPr lvl="1"/>
            <a:r>
              <a:rPr lang="en-US" dirty="0"/>
              <a:t>the types of problems experienced, and </a:t>
            </a:r>
          </a:p>
          <a:p>
            <a:pPr lvl="1"/>
            <a:r>
              <a:rPr lang="en-US" dirty="0"/>
              <a:t>how people use their social networks to seek help with social welfare law or related problems</a:t>
            </a:r>
          </a:p>
          <a:p>
            <a:pPr marL="457200" lvl="1" indent="0">
              <a:buNone/>
            </a:pPr>
            <a:endParaRPr lang="en-US" dirty="0"/>
          </a:p>
          <a:p>
            <a:r>
              <a:rPr lang="en-US" dirty="0"/>
              <a:t>This seems more significant than individual characteristics such as age, gender, employment status</a:t>
            </a:r>
          </a:p>
          <a:p>
            <a:r>
              <a:rPr lang="en-US" dirty="0"/>
              <a:t>However, our findings show that ethnicity is likely to be important in understanding social networks and social capital in communities, underscoring the importance of community-based, culturally sensitive services</a:t>
            </a:r>
          </a:p>
        </p:txBody>
      </p:sp>
    </p:spTree>
    <p:extLst>
      <p:ext uri="{BB962C8B-B14F-4D97-AF65-F5344CB8AC3E}">
        <p14:creationId xmlns:p14="http://schemas.microsoft.com/office/powerpoint/2010/main" val="4176103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E97DE8-E580-0A15-D5CC-93D3F7FC4247}"/>
              </a:ext>
            </a:extLst>
          </p:cNvPr>
          <p:cNvSpPr>
            <a:spLocks noGrp="1"/>
          </p:cNvSpPr>
          <p:nvPr>
            <p:ph type="title"/>
          </p:nvPr>
        </p:nvSpPr>
        <p:spPr>
          <a:xfrm>
            <a:off x="630936" y="502920"/>
            <a:ext cx="3419856" cy="1463040"/>
          </a:xfrm>
        </p:spPr>
        <p:txBody>
          <a:bodyPr anchor="ctr">
            <a:normAutofit/>
          </a:bodyPr>
          <a:lstStyle/>
          <a:p>
            <a:r>
              <a:rPr lang="en-US" sz="3700" b="1" dirty="0">
                <a:solidFill>
                  <a:schemeClr val="accent6">
                    <a:lumMod val="75000"/>
                  </a:schemeClr>
                </a:solidFill>
              </a:rPr>
              <a:t>Social networks and wellbeing</a:t>
            </a:r>
          </a:p>
        </p:txBody>
      </p:sp>
      <p:sp>
        <p:nvSpPr>
          <p:cNvPr id="22" name="sketch line">
            <a:extLst>
              <a:ext uri="{FF2B5EF4-FFF2-40B4-BE49-F238E27FC236}">
                <a16:creationId xmlns:a16="http://schemas.microsoft.com/office/drawing/2014/main" id="{2E92FA66-67D7-4CB4-94D3-E643A9AD4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225296"/>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0E96F4-895F-1876-B6A7-F2F49B19BADF}"/>
              </a:ext>
            </a:extLst>
          </p:cNvPr>
          <p:cNvSpPr>
            <a:spLocks noGrp="1"/>
          </p:cNvSpPr>
          <p:nvPr>
            <p:ph idx="1"/>
          </p:nvPr>
        </p:nvSpPr>
        <p:spPr>
          <a:xfrm>
            <a:off x="4654296" y="632707"/>
            <a:ext cx="6894576" cy="1463040"/>
          </a:xfrm>
        </p:spPr>
        <p:txBody>
          <a:bodyPr anchor="ctr">
            <a:noAutofit/>
          </a:bodyPr>
          <a:lstStyle/>
          <a:p>
            <a:pPr marL="0" indent="0">
              <a:buNone/>
            </a:pPr>
            <a:r>
              <a:rPr lang="en-US" sz="2400" dirty="0"/>
              <a:t>Our data shows that, generally, interviewees with both larger and more connected social networks reported having higher levels of life satisfaction and higher levels of agreement that the things they do in their life are worthwhile.</a:t>
            </a:r>
          </a:p>
        </p:txBody>
      </p:sp>
      <p:pic>
        <p:nvPicPr>
          <p:cNvPr id="5" name="Picture 4" descr="A close-up of a survey&#10;&#10;Description automatically generated">
            <a:extLst>
              <a:ext uri="{FF2B5EF4-FFF2-40B4-BE49-F238E27FC236}">
                <a16:creationId xmlns:a16="http://schemas.microsoft.com/office/drawing/2014/main" id="{1A3E71B5-A109-0AE1-E2EE-C8D0ACFAB021}"/>
              </a:ext>
            </a:extLst>
          </p:cNvPr>
          <p:cNvPicPr>
            <a:picLocks noChangeAspect="1"/>
          </p:cNvPicPr>
          <p:nvPr/>
        </p:nvPicPr>
        <p:blipFill>
          <a:blip r:embed="rId2"/>
          <a:stretch>
            <a:fillRect/>
          </a:stretch>
        </p:blipFill>
        <p:spPr>
          <a:xfrm>
            <a:off x="630936" y="2728454"/>
            <a:ext cx="10917936" cy="3084316"/>
          </a:xfrm>
          <a:prstGeom prst="rect">
            <a:avLst/>
          </a:prstGeom>
        </p:spPr>
      </p:pic>
    </p:spTree>
    <p:extLst>
      <p:ext uri="{BB962C8B-B14F-4D97-AF65-F5344CB8AC3E}">
        <p14:creationId xmlns:p14="http://schemas.microsoft.com/office/powerpoint/2010/main" val="1522512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04F90BB111B44EB69747456AFEBAA5" ma:contentTypeVersion="18" ma:contentTypeDescription="Create a new document." ma:contentTypeScope="" ma:versionID="bd8e57c8b0db40787d6b89dafde05d40">
  <xsd:schema xmlns:xsd="http://www.w3.org/2001/XMLSchema" xmlns:xs="http://www.w3.org/2001/XMLSchema" xmlns:p="http://schemas.microsoft.com/office/2006/metadata/properties" xmlns:ns2="14f8d196-3025-43d4-af6e-d867561f4f9b" xmlns:ns3="3a12c76c-1cc9-4d11-9959-b0c08bcc9398" targetNamespace="http://schemas.microsoft.com/office/2006/metadata/properties" ma:root="true" ma:fieldsID="0cc6960ba5caf40fb22e68579fd499d8" ns2:_="" ns3:_="">
    <xsd:import namespace="14f8d196-3025-43d4-af6e-d867561f4f9b"/>
    <xsd:import namespace="3a12c76c-1cc9-4d11-9959-b0c08bcc939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8d196-3025-43d4-af6e-d867561f4f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69c7b76-87c3-48a9-9dd9-961e8f825d0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2c76c-1cc9-4d11-9959-b0c08bcc939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4e5685-eff8-4dc5-a4ac-21acef24e445}" ma:internalName="TaxCatchAll" ma:showField="CatchAllData" ma:web="3a12c76c-1cc9-4d11-9959-b0c08bcc93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f8d196-3025-43d4-af6e-d867561f4f9b">
      <Terms xmlns="http://schemas.microsoft.com/office/infopath/2007/PartnerControls"/>
    </lcf76f155ced4ddcb4097134ff3c332f>
    <TaxCatchAll xmlns="3a12c76c-1cc9-4d11-9959-b0c08bcc9398" xsi:nil="true"/>
  </documentManagement>
</p:properties>
</file>

<file path=customXml/itemProps1.xml><?xml version="1.0" encoding="utf-8"?>
<ds:datastoreItem xmlns:ds="http://schemas.openxmlformats.org/officeDocument/2006/customXml" ds:itemID="{5B190098-1106-4A34-8168-F429A9942E98}"/>
</file>

<file path=customXml/itemProps2.xml><?xml version="1.0" encoding="utf-8"?>
<ds:datastoreItem xmlns:ds="http://schemas.openxmlformats.org/officeDocument/2006/customXml" ds:itemID="{65266EEA-8B33-47E0-A897-9F333DFF9C86}"/>
</file>

<file path=customXml/itemProps3.xml><?xml version="1.0" encoding="utf-8"?>
<ds:datastoreItem xmlns:ds="http://schemas.openxmlformats.org/officeDocument/2006/customXml" ds:itemID="{B6F34C85-EE48-4A10-9268-725DF4FD595A}"/>
</file>

<file path=docProps/app.xml><?xml version="1.0" encoding="utf-8"?>
<Properties xmlns="http://schemas.openxmlformats.org/officeDocument/2006/extended-properties" xmlns:vt="http://schemas.openxmlformats.org/officeDocument/2006/docPropsVTypes">
  <TotalTime>798</TotalTime>
  <Words>845</Words>
  <Application>Microsoft Office PowerPoint</Application>
  <PresentationFormat>Widescreen</PresentationFormat>
  <Paragraphs>58</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PowerPoint Presentation</vt:lpstr>
      <vt:lpstr>Research Aim – Understanding Communities </vt:lpstr>
      <vt:lpstr>Case-studies </vt:lpstr>
      <vt:lpstr>Method – in each area we:</vt:lpstr>
      <vt:lpstr>PowerPoint Presentation</vt:lpstr>
      <vt:lpstr>PowerPoint Presentation</vt:lpstr>
      <vt:lpstr>Size and Connectedness of Social Networks </vt:lpstr>
      <vt:lpstr>Community versus individual characteristics in understanding social networks, advice-seeking behaviour and problem resolution</vt:lpstr>
      <vt:lpstr>Social networks and wellbeing</vt:lpstr>
      <vt:lpstr>Social networks and problem resolution </vt:lpstr>
      <vt:lpstr>Social networks and problem resolution </vt:lpstr>
      <vt:lpstr>A problem shared is not always a problem halved </vt:lpstr>
      <vt:lpstr>Advice Sector…</vt:lpstr>
      <vt:lpstr>Limits to the benefits of social networks, strong communities and effective advice provision for ensuring access to justice…</vt:lpstr>
      <vt:lpstr>Limits to the benefits of social networks, strong communities and effective advice provision for ensuring access to justice…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sarah.nason@me.com</dc:creator>
  <cp:lastModifiedBy>Phil Jew</cp:lastModifiedBy>
  <cp:revision>16</cp:revision>
  <dcterms:created xsi:type="dcterms:W3CDTF">2024-09-04T16:55:20Z</dcterms:created>
  <dcterms:modified xsi:type="dcterms:W3CDTF">2025-02-05T11:51:42Z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0x0101004404F90BB111B44EB69747456AFEBAA5</vt:lpwstr>
  </property>
</Properties>
</file>