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5" r:id="rId6"/>
    <p:sldId id="261" r:id="rId7"/>
    <p:sldId id="262" r:id="rId8"/>
    <p:sldId id="257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3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430A10-F6DC-4393-80AA-48E017F91745}" v="3" dt="2025-01-22T14:13:59.4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141F82-8694-4A7C-BEF1-2F1697064030}" type="doc">
      <dgm:prSet loTypeId="urn:microsoft.com/office/officeart/2008/layout/LinedList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6C73C4FD-61C7-48FA-8983-66A4A9971DF0}">
      <dgm:prSet/>
      <dgm:spPr/>
      <dgm:t>
        <a:bodyPr/>
        <a:lstStyle/>
        <a:p>
          <a:r>
            <a:rPr lang="en-GB"/>
            <a:t>The guide</a:t>
          </a:r>
          <a:endParaRPr lang="en-US"/>
        </a:p>
      </dgm:t>
    </dgm:pt>
    <dgm:pt modelId="{521BC916-B029-43F9-A5C3-8D2A1D099E5A}" type="parTrans" cxnId="{C5688925-AAE6-4270-A7FD-BBA829329775}">
      <dgm:prSet/>
      <dgm:spPr/>
      <dgm:t>
        <a:bodyPr/>
        <a:lstStyle/>
        <a:p>
          <a:endParaRPr lang="en-US"/>
        </a:p>
      </dgm:t>
    </dgm:pt>
    <dgm:pt modelId="{A94ED173-0770-4A44-B03C-E6C92CE22CF8}" type="sibTrans" cxnId="{C5688925-AAE6-4270-A7FD-BBA829329775}">
      <dgm:prSet/>
      <dgm:spPr/>
      <dgm:t>
        <a:bodyPr/>
        <a:lstStyle/>
        <a:p>
          <a:endParaRPr lang="en-US"/>
        </a:p>
      </dgm:t>
    </dgm:pt>
    <dgm:pt modelId="{5A30E1B7-FD11-49AD-B13F-C8E564C72FA7}">
      <dgm:prSet/>
      <dgm:spPr/>
      <dgm:t>
        <a:bodyPr/>
        <a:lstStyle/>
        <a:p>
          <a:r>
            <a:rPr lang="en-GB"/>
            <a:t>The check</a:t>
          </a:r>
          <a:endParaRPr lang="en-US"/>
        </a:p>
      </dgm:t>
    </dgm:pt>
    <dgm:pt modelId="{3310DA11-B647-463D-B3B8-F9B2281E721C}" type="parTrans" cxnId="{18AA168E-2CEE-478D-8E4E-0A69DB2E79FB}">
      <dgm:prSet/>
      <dgm:spPr/>
      <dgm:t>
        <a:bodyPr/>
        <a:lstStyle/>
        <a:p>
          <a:endParaRPr lang="en-US"/>
        </a:p>
      </dgm:t>
    </dgm:pt>
    <dgm:pt modelId="{B2ED5C90-1A6A-416B-B271-55875E712DCD}" type="sibTrans" cxnId="{18AA168E-2CEE-478D-8E4E-0A69DB2E79FB}">
      <dgm:prSet/>
      <dgm:spPr/>
      <dgm:t>
        <a:bodyPr/>
        <a:lstStyle/>
        <a:p>
          <a:endParaRPr lang="en-US"/>
        </a:p>
      </dgm:t>
    </dgm:pt>
    <dgm:pt modelId="{FA2B9672-1080-4074-837C-074BBD101488}">
      <dgm:prSet/>
      <dgm:spPr/>
      <dgm:t>
        <a:bodyPr/>
        <a:lstStyle/>
        <a:p>
          <a:r>
            <a:rPr lang="en-GB"/>
            <a:t>The prop</a:t>
          </a:r>
          <a:endParaRPr lang="en-US"/>
        </a:p>
      </dgm:t>
    </dgm:pt>
    <dgm:pt modelId="{8C08717F-080F-449D-B3DC-9AF43964D22B}" type="parTrans" cxnId="{9E93A414-7859-4956-A3EB-96EE89103C96}">
      <dgm:prSet/>
      <dgm:spPr/>
      <dgm:t>
        <a:bodyPr/>
        <a:lstStyle/>
        <a:p>
          <a:endParaRPr lang="en-US"/>
        </a:p>
      </dgm:t>
    </dgm:pt>
    <dgm:pt modelId="{B3772E60-C747-4AC1-A665-714721BAD54F}" type="sibTrans" cxnId="{9E93A414-7859-4956-A3EB-96EE89103C96}">
      <dgm:prSet/>
      <dgm:spPr/>
      <dgm:t>
        <a:bodyPr/>
        <a:lstStyle/>
        <a:p>
          <a:endParaRPr lang="en-US"/>
        </a:p>
      </dgm:t>
    </dgm:pt>
    <dgm:pt modelId="{F29E101F-CABA-4483-AFC4-F5499F6E192F}">
      <dgm:prSet/>
      <dgm:spPr/>
      <dgm:t>
        <a:bodyPr/>
        <a:lstStyle/>
        <a:p>
          <a:r>
            <a:rPr lang="en-GB" dirty="0"/>
            <a:t>The anchor</a:t>
          </a:r>
          <a:endParaRPr lang="en-US" dirty="0"/>
        </a:p>
      </dgm:t>
    </dgm:pt>
    <dgm:pt modelId="{CDA52785-1A8F-46E1-84F7-36F8060B6ECC}" type="parTrans" cxnId="{637437EB-0A64-43FC-9FA9-3826DC26D854}">
      <dgm:prSet/>
      <dgm:spPr/>
      <dgm:t>
        <a:bodyPr/>
        <a:lstStyle/>
        <a:p>
          <a:endParaRPr lang="en-US"/>
        </a:p>
      </dgm:t>
    </dgm:pt>
    <dgm:pt modelId="{0FFB21DE-16A9-475B-A50D-53CEB7898DDB}" type="sibTrans" cxnId="{637437EB-0A64-43FC-9FA9-3826DC26D854}">
      <dgm:prSet/>
      <dgm:spPr/>
      <dgm:t>
        <a:bodyPr/>
        <a:lstStyle/>
        <a:p>
          <a:endParaRPr lang="en-US"/>
        </a:p>
      </dgm:t>
    </dgm:pt>
    <dgm:pt modelId="{014E7D43-038C-46B1-9EDA-5A477DE31321}" type="pres">
      <dgm:prSet presAssocID="{D5141F82-8694-4A7C-BEF1-2F1697064030}" presName="vert0" presStyleCnt="0">
        <dgm:presLayoutVars>
          <dgm:dir/>
          <dgm:animOne val="branch"/>
          <dgm:animLvl val="lvl"/>
        </dgm:presLayoutVars>
      </dgm:prSet>
      <dgm:spPr/>
    </dgm:pt>
    <dgm:pt modelId="{4D73B73F-5416-46BB-8C93-1CE7659B7FF6}" type="pres">
      <dgm:prSet presAssocID="{6C73C4FD-61C7-48FA-8983-66A4A9971DF0}" presName="thickLine" presStyleLbl="alignNode1" presStyleIdx="0" presStyleCnt="4"/>
      <dgm:spPr/>
    </dgm:pt>
    <dgm:pt modelId="{36CEF0D4-FBDF-4B67-879F-657D5A1D8958}" type="pres">
      <dgm:prSet presAssocID="{6C73C4FD-61C7-48FA-8983-66A4A9971DF0}" presName="horz1" presStyleCnt="0"/>
      <dgm:spPr/>
    </dgm:pt>
    <dgm:pt modelId="{181A9045-41F3-4B43-9E7A-C7F6A7ABB0AF}" type="pres">
      <dgm:prSet presAssocID="{6C73C4FD-61C7-48FA-8983-66A4A9971DF0}" presName="tx1" presStyleLbl="revTx" presStyleIdx="0" presStyleCnt="4"/>
      <dgm:spPr/>
    </dgm:pt>
    <dgm:pt modelId="{CA121C7D-71AC-4749-8B8D-9311EF6CB3A8}" type="pres">
      <dgm:prSet presAssocID="{6C73C4FD-61C7-48FA-8983-66A4A9971DF0}" presName="vert1" presStyleCnt="0"/>
      <dgm:spPr/>
    </dgm:pt>
    <dgm:pt modelId="{B3AB0E9A-50ED-46A3-9531-DD955698F94C}" type="pres">
      <dgm:prSet presAssocID="{5A30E1B7-FD11-49AD-B13F-C8E564C72FA7}" presName="thickLine" presStyleLbl="alignNode1" presStyleIdx="1" presStyleCnt="4"/>
      <dgm:spPr/>
    </dgm:pt>
    <dgm:pt modelId="{D1A90D69-E73D-4D6A-823D-DF54C7381729}" type="pres">
      <dgm:prSet presAssocID="{5A30E1B7-FD11-49AD-B13F-C8E564C72FA7}" presName="horz1" presStyleCnt="0"/>
      <dgm:spPr/>
    </dgm:pt>
    <dgm:pt modelId="{A5EC47C1-07BC-4611-85D4-ABA9F700B268}" type="pres">
      <dgm:prSet presAssocID="{5A30E1B7-FD11-49AD-B13F-C8E564C72FA7}" presName="tx1" presStyleLbl="revTx" presStyleIdx="1" presStyleCnt="4"/>
      <dgm:spPr/>
    </dgm:pt>
    <dgm:pt modelId="{8C536F18-CEC6-429D-A57C-90F50CD970FC}" type="pres">
      <dgm:prSet presAssocID="{5A30E1B7-FD11-49AD-B13F-C8E564C72FA7}" presName="vert1" presStyleCnt="0"/>
      <dgm:spPr/>
    </dgm:pt>
    <dgm:pt modelId="{EB037E99-2CA0-4D8F-94B8-0433470743A4}" type="pres">
      <dgm:prSet presAssocID="{FA2B9672-1080-4074-837C-074BBD101488}" presName="thickLine" presStyleLbl="alignNode1" presStyleIdx="2" presStyleCnt="4"/>
      <dgm:spPr/>
    </dgm:pt>
    <dgm:pt modelId="{27778002-58A5-4260-965D-B209C1ECC65E}" type="pres">
      <dgm:prSet presAssocID="{FA2B9672-1080-4074-837C-074BBD101488}" presName="horz1" presStyleCnt="0"/>
      <dgm:spPr/>
    </dgm:pt>
    <dgm:pt modelId="{A975AA86-8B2F-4019-9124-2093AD81FE53}" type="pres">
      <dgm:prSet presAssocID="{FA2B9672-1080-4074-837C-074BBD101488}" presName="tx1" presStyleLbl="revTx" presStyleIdx="2" presStyleCnt="4"/>
      <dgm:spPr/>
    </dgm:pt>
    <dgm:pt modelId="{2EAA1F31-5506-4BD5-AEE3-9CD2C2DB9A54}" type="pres">
      <dgm:prSet presAssocID="{FA2B9672-1080-4074-837C-074BBD101488}" presName="vert1" presStyleCnt="0"/>
      <dgm:spPr/>
    </dgm:pt>
    <dgm:pt modelId="{91CA06DB-89A5-4ECD-8880-30DAB58246D3}" type="pres">
      <dgm:prSet presAssocID="{F29E101F-CABA-4483-AFC4-F5499F6E192F}" presName="thickLine" presStyleLbl="alignNode1" presStyleIdx="3" presStyleCnt="4"/>
      <dgm:spPr/>
    </dgm:pt>
    <dgm:pt modelId="{D5008A7F-5082-455A-88D4-B58549D6B434}" type="pres">
      <dgm:prSet presAssocID="{F29E101F-CABA-4483-AFC4-F5499F6E192F}" presName="horz1" presStyleCnt="0"/>
      <dgm:spPr/>
    </dgm:pt>
    <dgm:pt modelId="{D9C6D544-7CBA-4A87-9DE8-75FBD0109CFB}" type="pres">
      <dgm:prSet presAssocID="{F29E101F-CABA-4483-AFC4-F5499F6E192F}" presName="tx1" presStyleLbl="revTx" presStyleIdx="3" presStyleCnt="4"/>
      <dgm:spPr/>
    </dgm:pt>
    <dgm:pt modelId="{0B17569D-E96C-4009-A95A-F9707D66D6E1}" type="pres">
      <dgm:prSet presAssocID="{F29E101F-CABA-4483-AFC4-F5499F6E192F}" presName="vert1" presStyleCnt="0"/>
      <dgm:spPr/>
    </dgm:pt>
  </dgm:ptLst>
  <dgm:cxnLst>
    <dgm:cxn modelId="{7B883211-6796-4F9E-83D3-611EEDD99841}" type="presOf" srcId="{5A30E1B7-FD11-49AD-B13F-C8E564C72FA7}" destId="{A5EC47C1-07BC-4611-85D4-ABA9F700B268}" srcOrd="0" destOrd="0" presId="urn:microsoft.com/office/officeart/2008/layout/LinedList"/>
    <dgm:cxn modelId="{9E93A414-7859-4956-A3EB-96EE89103C96}" srcId="{D5141F82-8694-4A7C-BEF1-2F1697064030}" destId="{FA2B9672-1080-4074-837C-074BBD101488}" srcOrd="2" destOrd="0" parTransId="{8C08717F-080F-449D-B3DC-9AF43964D22B}" sibTransId="{B3772E60-C747-4AC1-A665-714721BAD54F}"/>
    <dgm:cxn modelId="{C5688925-AAE6-4270-A7FD-BBA829329775}" srcId="{D5141F82-8694-4A7C-BEF1-2F1697064030}" destId="{6C73C4FD-61C7-48FA-8983-66A4A9971DF0}" srcOrd="0" destOrd="0" parTransId="{521BC916-B029-43F9-A5C3-8D2A1D099E5A}" sibTransId="{A94ED173-0770-4A44-B03C-E6C92CE22CF8}"/>
    <dgm:cxn modelId="{2C889766-6CDF-4797-81C6-35B0FA5FEFC9}" type="presOf" srcId="{D5141F82-8694-4A7C-BEF1-2F1697064030}" destId="{014E7D43-038C-46B1-9EDA-5A477DE31321}" srcOrd="0" destOrd="0" presId="urn:microsoft.com/office/officeart/2008/layout/LinedList"/>
    <dgm:cxn modelId="{18AA168E-2CEE-478D-8E4E-0A69DB2E79FB}" srcId="{D5141F82-8694-4A7C-BEF1-2F1697064030}" destId="{5A30E1B7-FD11-49AD-B13F-C8E564C72FA7}" srcOrd="1" destOrd="0" parTransId="{3310DA11-B647-463D-B3B8-F9B2281E721C}" sibTransId="{B2ED5C90-1A6A-416B-B271-55875E712DCD}"/>
    <dgm:cxn modelId="{68EBD0A8-8B25-4CAF-A73C-A2BFBD0A7E80}" type="presOf" srcId="{6C73C4FD-61C7-48FA-8983-66A4A9971DF0}" destId="{181A9045-41F3-4B43-9E7A-C7F6A7ABB0AF}" srcOrd="0" destOrd="0" presId="urn:microsoft.com/office/officeart/2008/layout/LinedList"/>
    <dgm:cxn modelId="{0F375AE7-1016-4E64-8CAE-DB2546D634CC}" type="presOf" srcId="{FA2B9672-1080-4074-837C-074BBD101488}" destId="{A975AA86-8B2F-4019-9124-2093AD81FE53}" srcOrd="0" destOrd="0" presId="urn:microsoft.com/office/officeart/2008/layout/LinedList"/>
    <dgm:cxn modelId="{637437EB-0A64-43FC-9FA9-3826DC26D854}" srcId="{D5141F82-8694-4A7C-BEF1-2F1697064030}" destId="{F29E101F-CABA-4483-AFC4-F5499F6E192F}" srcOrd="3" destOrd="0" parTransId="{CDA52785-1A8F-46E1-84F7-36F8060B6ECC}" sibTransId="{0FFB21DE-16A9-475B-A50D-53CEB7898DDB}"/>
    <dgm:cxn modelId="{118E99F7-520A-45C0-BFEC-18474BB2CE99}" type="presOf" srcId="{F29E101F-CABA-4483-AFC4-F5499F6E192F}" destId="{D9C6D544-7CBA-4A87-9DE8-75FBD0109CFB}" srcOrd="0" destOrd="0" presId="urn:microsoft.com/office/officeart/2008/layout/LinedList"/>
    <dgm:cxn modelId="{97227086-1F69-4DD4-A04B-8075887BF0DC}" type="presParOf" srcId="{014E7D43-038C-46B1-9EDA-5A477DE31321}" destId="{4D73B73F-5416-46BB-8C93-1CE7659B7FF6}" srcOrd="0" destOrd="0" presId="urn:microsoft.com/office/officeart/2008/layout/LinedList"/>
    <dgm:cxn modelId="{34F9E788-32B7-4C4C-8E8C-B91E4BC3D61A}" type="presParOf" srcId="{014E7D43-038C-46B1-9EDA-5A477DE31321}" destId="{36CEF0D4-FBDF-4B67-879F-657D5A1D8958}" srcOrd="1" destOrd="0" presId="urn:microsoft.com/office/officeart/2008/layout/LinedList"/>
    <dgm:cxn modelId="{BEEC2435-25AA-48E5-85C0-D31B03F23409}" type="presParOf" srcId="{36CEF0D4-FBDF-4B67-879F-657D5A1D8958}" destId="{181A9045-41F3-4B43-9E7A-C7F6A7ABB0AF}" srcOrd="0" destOrd="0" presId="urn:microsoft.com/office/officeart/2008/layout/LinedList"/>
    <dgm:cxn modelId="{DA72FC87-36AC-4B5C-B706-3E5135C00913}" type="presParOf" srcId="{36CEF0D4-FBDF-4B67-879F-657D5A1D8958}" destId="{CA121C7D-71AC-4749-8B8D-9311EF6CB3A8}" srcOrd="1" destOrd="0" presId="urn:microsoft.com/office/officeart/2008/layout/LinedList"/>
    <dgm:cxn modelId="{A06ACB7D-2C00-4C65-A32B-4613829A1B05}" type="presParOf" srcId="{014E7D43-038C-46B1-9EDA-5A477DE31321}" destId="{B3AB0E9A-50ED-46A3-9531-DD955698F94C}" srcOrd="2" destOrd="0" presId="urn:microsoft.com/office/officeart/2008/layout/LinedList"/>
    <dgm:cxn modelId="{D71AED35-4ED3-48C8-B275-3C4666A467DA}" type="presParOf" srcId="{014E7D43-038C-46B1-9EDA-5A477DE31321}" destId="{D1A90D69-E73D-4D6A-823D-DF54C7381729}" srcOrd="3" destOrd="0" presId="urn:microsoft.com/office/officeart/2008/layout/LinedList"/>
    <dgm:cxn modelId="{22D95794-8812-42D1-BDD5-816B2B6777DC}" type="presParOf" srcId="{D1A90D69-E73D-4D6A-823D-DF54C7381729}" destId="{A5EC47C1-07BC-4611-85D4-ABA9F700B268}" srcOrd="0" destOrd="0" presId="urn:microsoft.com/office/officeart/2008/layout/LinedList"/>
    <dgm:cxn modelId="{633FBD16-227A-45B5-B51D-0BFB4381C3BA}" type="presParOf" srcId="{D1A90D69-E73D-4D6A-823D-DF54C7381729}" destId="{8C536F18-CEC6-429D-A57C-90F50CD970FC}" srcOrd="1" destOrd="0" presId="urn:microsoft.com/office/officeart/2008/layout/LinedList"/>
    <dgm:cxn modelId="{2B72929C-015E-474E-91C0-A030A85B7B8A}" type="presParOf" srcId="{014E7D43-038C-46B1-9EDA-5A477DE31321}" destId="{EB037E99-2CA0-4D8F-94B8-0433470743A4}" srcOrd="4" destOrd="0" presId="urn:microsoft.com/office/officeart/2008/layout/LinedList"/>
    <dgm:cxn modelId="{939469F6-65CC-4B9E-9C46-5603411A84CD}" type="presParOf" srcId="{014E7D43-038C-46B1-9EDA-5A477DE31321}" destId="{27778002-58A5-4260-965D-B209C1ECC65E}" srcOrd="5" destOrd="0" presId="urn:microsoft.com/office/officeart/2008/layout/LinedList"/>
    <dgm:cxn modelId="{9EBEB4F8-B1F6-4791-94D5-98B4287D4578}" type="presParOf" srcId="{27778002-58A5-4260-965D-B209C1ECC65E}" destId="{A975AA86-8B2F-4019-9124-2093AD81FE53}" srcOrd="0" destOrd="0" presId="urn:microsoft.com/office/officeart/2008/layout/LinedList"/>
    <dgm:cxn modelId="{6922A9BF-1E04-45C8-B8EB-77801C8C8D11}" type="presParOf" srcId="{27778002-58A5-4260-965D-B209C1ECC65E}" destId="{2EAA1F31-5506-4BD5-AEE3-9CD2C2DB9A54}" srcOrd="1" destOrd="0" presId="urn:microsoft.com/office/officeart/2008/layout/LinedList"/>
    <dgm:cxn modelId="{94517D1C-F1CE-464D-889A-2E1653CB3130}" type="presParOf" srcId="{014E7D43-038C-46B1-9EDA-5A477DE31321}" destId="{91CA06DB-89A5-4ECD-8880-30DAB58246D3}" srcOrd="6" destOrd="0" presId="urn:microsoft.com/office/officeart/2008/layout/LinedList"/>
    <dgm:cxn modelId="{2B50FF3E-557F-4369-A8CE-47513F7025A3}" type="presParOf" srcId="{014E7D43-038C-46B1-9EDA-5A477DE31321}" destId="{D5008A7F-5082-455A-88D4-B58549D6B434}" srcOrd="7" destOrd="0" presId="urn:microsoft.com/office/officeart/2008/layout/LinedList"/>
    <dgm:cxn modelId="{3B5CB917-A97E-4C4D-9507-00C1ADC98046}" type="presParOf" srcId="{D5008A7F-5082-455A-88D4-B58549D6B434}" destId="{D9C6D544-7CBA-4A87-9DE8-75FBD0109CFB}" srcOrd="0" destOrd="0" presId="urn:microsoft.com/office/officeart/2008/layout/LinedList"/>
    <dgm:cxn modelId="{44457503-61A8-4DA4-9278-452B07DC81F6}" type="presParOf" srcId="{D5008A7F-5082-455A-88D4-B58549D6B434}" destId="{0B17569D-E96C-4009-A95A-F9707D66D6E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3B73F-5416-46BB-8C93-1CE7659B7FF6}">
      <dsp:nvSpPr>
        <dsp:cNvPr id="0" name=""/>
        <dsp:cNvSpPr/>
      </dsp:nvSpPr>
      <dsp:spPr>
        <a:xfrm>
          <a:off x="0" y="0"/>
          <a:ext cx="30253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1A9045-41F3-4B43-9E7A-C7F6A7ABB0AF}">
      <dsp:nvSpPr>
        <dsp:cNvPr id="0" name=""/>
        <dsp:cNvSpPr/>
      </dsp:nvSpPr>
      <dsp:spPr>
        <a:xfrm>
          <a:off x="0" y="0"/>
          <a:ext cx="3025303" cy="1386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The guide</a:t>
          </a:r>
          <a:endParaRPr lang="en-US" sz="4400" kern="1200"/>
        </a:p>
      </dsp:txBody>
      <dsp:txXfrm>
        <a:off x="0" y="0"/>
        <a:ext cx="3025303" cy="1386511"/>
      </dsp:txXfrm>
    </dsp:sp>
    <dsp:sp modelId="{B3AB0E9A-50ED-46A3-9531-DD955698F94C}">
      <dsp:nvSpPr>
        <dsp:cNvPr id="0" name=""/>
        <dsp:cNvSpPr/>
      </dsp:nvSpPr>
      <dsp:spPr>
        <a:xfrm>
          <a:off x="0" y="1386511"/>
          <a:ext cx="30253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5EC47C1-07BC-4611-85D4-ABA9F700B268}">
      <dsp:nvSpPr>
        <dsp:cNvPr id="0" name=""/>
        <dsp:cNvSpPr/>
      </dsp:nvSpPr>
      <dsp:spPr>
        <a:xfrm>
          <a:off x="0" y="1386511"/>
          <a:ext cx="3025303" cy="1386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The check</a:t>
          </a:r>
          <a:endParaRPr lang="en-US" sz="4400" kern="1200"/>
        </a:p>
      </dsp:txBody>
      <dsp:txXfrm>
        <a:off x="0" y="1386511"/>
        <a:ext cx="3025303" cy="1386511"/>
      </dsp:txXfrm>
    </dsp:sp>
    <dsp:sp modelId="{EB037E99-2CA0-4D8F-94B8-0433470743A4}">
      <dsp:nvSpPr>
        <dsp:cNvPr id="0" name=""/>
        <dsp:cNvSpPr/>
      </dsp:nvSpPr>
      <dsp:spPr>
        <a:xfrm>
          <a:off x="0" y="2773023"/>
          <a:ext cx="30253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75AA86-8B2F-4019-9124-2093AD81FE53}">
      <dsp:nvSpPr>
        <dsp:cNvPr id="0" name=""/>
        <dsp:cNvSpPr/>
      </dsp:nvSpPr>
      <dsp:spPr>
        <a:xfrm>
          <a:off x="0" y="2773023"/>
          <a:ext cx="3025303" cy="1386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The prop</a:t>
          </a:r>
          <a:endParaRPr lang="en-US" sz="4400" kern="1200"/>
        </a:p>
      </dsp:txBody>
      <dsp:txXfrm>
        <a:off x="0" y="2773023"/>
        <a:ext cx="3025303" cy="1386511"/>
      </dsp:txXfrm>
    </dsp:sp>
    <dsp:sp modelId="{91CA06DB-89A5-4ECD-8880-30DAB58246D3}">
      <dsp:nvSpPr>
        <dsp:cNvPr id="0" name=""/>
        <dsp:cNvSpPr/>
      </dsp:nvSpPr>
      <dsp:spPr>
        <a:xfrm>
          <a:off x="0" y="4159535"/>
          <a:ext cx="302530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C6D544-7CBA-4A87-9DE8-75FBD0109CFB}">
      <dsp:nvSpPr>
        <dsp:cNvPr id="0" name=""/>
        <dsp:cNvSpPr/>
      </dsp:nvSpPr>
      <dsp:spPr>
        <a:xfrm>
          <a:off x="0" y="4159535"/>
          <a:ext cx="3025303" cy="1386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The anchor</a:t>
          </a:r>
          <a:endParaRPr lang="en-US" sz="4400" kern="1200" dirty="0"/>
        </a:p>
      </dsp:txBody>
      <dsp:txXfrm>
        <a:off x="0" y="4159535"/>
        <a:ext cx="3025303" cy="1386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D281-73A6-52B3-BE85-34F09F51A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44DE49-1F96-5053-74C6-C76E29704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1C4CD-7F83-1A41-2E27-9D1CC14A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E725D-12AB-FE10-E7D0-EF44334DE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CC55A-60FF-4D7E-27A8-5FD90D18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445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D3E8F-46C0-8A6D-389E-13CAA2D94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0C37D-556D-7707-A0E6-08058731D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54CB0-8FD6-C48E-C803-D4E6E789F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B82E2-5BF3-F141-EA6D-7E04B9129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6AB09-7370-B6BF-1BAE-91645361B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02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A4E459-8130-941B-E9EA-14BDE8907D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7849E2-EFC7-AC21-EEC3-6BA6FEF40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8E420-D7A8-05B5-FEB9-20701CB26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314E3-0192-24AA-85E1-C26B539C8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EE8F3-6CF8-6E3C-3968-D3043B14E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04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AC139-DFB6-0A11-D964-0B0D00040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5A6D1-4DB3-2E8C-9A9F-32AFD36B1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50063-CE96-B8D8-4508-3278555CA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49604-253E-513A-6E9B-8FEE88B03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C7176-2CEB-83DD-1BFE-1B3F3E270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814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D3B89-6F30-5EF9-BB17-3323BCA58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26801-D7A4-9799-0EAA-A932C66A4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9E04-3A48-7F36-9C3C-E254CA99F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7E9B3-C42F-5465-792C-F61D95FD3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1180C-B59B-4DFA-334C-9CB264D1E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966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29024-3BB7-412D-4B68-E8595569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A9BF6-8E10-0772-03BD-D782C3ADE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A6E5CD-5A8C-5D8E-019B-E3CF2B17E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DE0700-AFC2-0BED-6180-D85F1CDCF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17DAB5-C0BA-6F3C-5652-4F8AFCFCF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55C3F-C037-179B-6716-31A940E0D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4D009-E934-7A48-EE44-8B1F3F4E2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EDA1C-7146-1F50-E257-99E2AF919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7E714-1689-CD1A-028E-A8F1DC7F0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F9F2B-081E-90F3-2B73-6602EA7A5F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5EFBE-8CF1-763F-98A5-EE8FE06F80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68AC52-D6F8-D4A1-901F-69F3646C8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504717-1954-6792-25E9-28567F235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F6AE73-5CE9-463A-0249-0CA21E68E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921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67B18-537F-1E83-48C0-7E2B62E18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197277-4FA8-089B-86CA-C1FA7F64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883A27-8220-6CB6-BD94-4664C86C5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A0956F-4B38-143C-3C7D-D393EF2AB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66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26F468-8E22-F0C0-3F5A-7DDB877EE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C36E00-CADE-1C44-108F-7C5493C18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D802A-A300-0A6D-80E0-723D7C764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389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2893E-988F-6D70-4DFE-59298DDD6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EBF2D-F935-697A-3AB1-565D4A653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CEDBD2-E5BC-6330-3209-2C8A0AF11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F7F02-B29A-37F4-F4C3-C3DAE6CAE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366452-A666-985B-0532-7E5A9418F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9BAE55-6F86-7529-8365-4A700845D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2EB73-674F-74AA-BD3E-564E64E15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A1C09C-706A-8D57-4205-BC565E583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071301-7AFE-6265-6B83-949200409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BA56EE-A01F-2B40-2F2E-FB37FE83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31C7AF-1B02-37C2-C0EF-902305250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370EA9-9A3A-D37B-BE5F-DAD96D7BB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632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F025D2-6634-511B-F2F4-6E8C2FD7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294A1-5D4B-A6DB-CCD1-5CCB98182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7F3DE-829C-E2DE-DF74-B7B748F4A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D3E162-F021-4480-A7A5-A579674D2F97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6633C-C21C-729E-4C64-29477FC39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D2BF9-29CD-1A0A-CCB5-7642AF42A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C1F640-5E70-4699-B028-A8DE5D175B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rbill.homeip.net/albums/monumentPeak.2013.05.23/pages/page_14.htm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cpag.org.uk/news/digital-universal-credit-system-breaches-principles-law-and-stops-claimants-accessing-support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marie.burton@csls.ox.ac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lyssah/372032237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581E8-1133-656D-BCAC-339B931A56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472" y="3316261"/>
            <a:ext cx="10909640" cy="1687814"/>
          </a:xfrm>
        </p:spPr>
        <p:txBody>
          <a:bodyPr anchor="b">
            <a:normAutofit/>
          </a:bodyPr>
          <a:lstStyle/>
          <a:p>
            <a:r>
              <a:rPr lang="en-GB" sz="6100" dirty="0"/>
              <a:t>The Quiet Power of the Document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19F6E4-0FAC-E249-B9FF-3D5522E34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419" y="4859080"/>
            <a:ext cx="10432105" cy="470342"/>
          </a:xfrm>
        </p:spPr>
        <p:txBody>
          <a:bodyPr anchor="t">
            <a:normAutofit/>
          </a:bodyPr>
          <a:lstStyle/>
          <a:p>
            <a:r>
              <a:rPr lang="en-GB" dirty="0"/>
              <a:t>in Housing Law Casework</a:t>
            </a:r>
          </a:p>
        </p:txBody>
      </p:sp>
      <p:pic>
        <p:nvPicPr>
          <p:cNvPr id="6" name="Picture 5" descr="An open book with a white background&#10;&#10;Description automatically generated">
            <a:extLst>
              <a:ext uri="{FF2B5EF4-FFF2-40B4-BE49-F238E27FC236}">
                <a16:creationId xmlns:a16="http://schemas.microsoft.com/office/drawing/2014/main" id="{2A22C563-7336-9C7C-A8E6-D563FFD61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484" y="591669"/>
            <a:ext cx="6253329" cy="3501865"/>
          </a:xfrm>
          <a:prstGeom prst="rect">
            <a:avLst/>
          </a:prstGeom>
        </p:spPr>
      </p:pic>
      <p:sp>
        <p:nvSpPr>
          <p:cNvPr id="28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50B928E-FCD2-5E8D-E4CB-C2C6A84DFD4E}"/>
              </a:ext>
            </a:extLst>
          </p:cNvPr>
          <p:cNvSpPr txBox="1">
            <a:spLocks/>
          </p:cNvSpPr>
          <p:nvPr/>
        </p:nvSpPr>
        <p:spPr>
          <a:xfrm>
            <a:off x="766472" y="5731989"/>
            <a:ext cx="10909643" cy="5526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Marie Burton</a:t>
            </a:r>
          </a:p>
        </p:txBody>
      </p:sp>
    </p:spTree>
    <p:extLst>
      <p:ext uri="{BB962C8B-B14F-4D97-AF65-F5344CB8AC3E}">
        <p14:creationId xmlns:p14="http://schemas.microsoft.com/office/powerpoint/2010/main" val="173345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24"/>
    </mc:Choice>
    <mc:Fallback xmlns="">
      <p:transition spd="slow" advTm="792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6C88E7-852C-0DA1-2C8A-B3E760A6D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GB" sz="5400"/>
              <a:t>The anchor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44B7F-C7E3-109E-C069-FE961CD7C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200" dirty="0"/>
              <a:t>Reassurance for clients:</a:t>
            </a:r>
            <a:endParaRPr lang="en-US"/>
          </a:p>
          <a:p>
            <a:endParaRPr lang="en-GB" sz="2200" dirty="0"/>
          </a:p>
          <a:p>
            <a:r>
              <a:rPr lang="en-GB" sz="2200" dirty="0"/>
              <a:t>when advisers read documents in their presence</a:t>
            </a:r>
          </a:p>
          <a:p>
            <a:endParaRPr lang="en-GB" sz="2200" dirty="0"/>
          </a:p>
          <a:p>
            <a:r>
              <a:rPr lang="en-GB" sz="2200" dirty="0"/>
              <a:t>that the document explained the situation more clearly than they did</a:t>
            </a:r>
          </a:p>
          <a:p>
            <a:endParaRPr lang="en-GB" sz="2200" dirty="0"/>
          </a:p>
          <a:p>
            <a:r>
              <a:rPr lang="en-GB" sz="2200" dirty="0"/>
              <a:t>something concrete to hold onto during abstract and bureaucratic legal process</a:t>
            </a:r>
          </a:p>
          <a:p>
            <a:pPr marL="0" indent="0">
              <a:buNone/>
            </a:pPr>
            <a:endParaRPr lang="en-GB" sz="2200" dirty="0"/>
          </a:p>
          <a:p>
            <a:endParaRPr lang="en-GB" sz="2200" dirty="0"/>
          </a:p>
        </p:txBody>
      </p:sp>
      <p:pic>
        <p:nvPicPr>
          <p:cNvPr id="5" name="Picture 4" descr="A metal object with several metal rods&#10;&#10;Description automatically generated with medium confidence">
            <a:extLst>
              <a:ext uri="{FF2B5EF4-FFF2-40B4-BE49-F238E27FC236}">
                <a16:creationId xmlns:a16="http://schemas.microsoft.com/office/drawing/2014/main" id="{7F96BBB2-C337-30C8-FA44-552CB8B54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041" r="16743" b="2"/>
          <a:stretch/>
        </p:blipFill>
        <p:spPr>
          <a:xfrm>
            <a:off x="8422176" y="2093976"/>
            <a:ext cx="3194545" cy="33205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64D55D-C09E-75FC-BE18-2336023150BE}"/>
              </a:ext>
            </a:extLst>
          </p:cNvPr>
          <p:cNvSpPr txBox="1"/>
          <p:nvPr/>
        </p:nvSpPr>
        <p:spPr>
          <a:xfrm>
            <a:off x="8539047" y="5202372"/>
            <a:ext cx="3077674" cy="184666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600" dirty="0">
                <a:solidFill>
                  <a:srgbClr val="FFFFFF"/>
                </a:solidFill>
                <a:hlinkClick r:id="rId3" tooltip="https://mrbill.homeip.net/albums/monumentPeak.2013.05.23/pages/page_14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600" dirty="0">
                <a:solidFill>
                  <a:srgbClr val="FFFFFF"/>
                </a:solidFill>
              </a:rPr>
              <a:t> by Unknown Author is licensed under </a:t>
            </a:r>
            <a:r>
              <a:rPr lang="en-GB" sz="600" dirty="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GB" sz="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06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89"/>
    </mc:Choice>
    <mc:Fallback xmlns="">
      <p:transition spd="slow" advTm="4978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D84FC0-F933-218A-F9DB-C60B0BF11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GB" sz="5400" dirty="0"/>
              <a:t>What happens in telephone advising?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1A893-B56D-0044-CA04-280266EA0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GB" sz="2200"/>
              <a:t>Practically, I find the hardest thing [over the telephone] is looking at documents together (FA3)</a:t>
            </a:r>
          </a:p>
          <a:p>
            <a:endParaRPr lang="en-GB" sz="2200"/>
          </a:p>
          <a:p>
            <a:r>
              <a:rPr lang="en-GB" sz="2200"/>
              <a:t>“[I]n CLA [telephone service], it’s like, Well [s21 notice] doesn’t sound valid, but I’m not going to say for certain until I’ve seen it (TA3)</a:t>
            </a:r>
          </a:p>
          <a:p>
            <a:endParaRPr lang="en-GB" sz="2200"/>
          </a:p>
          <a:p>
            <a:r>
              <a:rPr lang="en-GB" sz="2200"/>
              <a:t>“One of the main things is lack of documentation.” (TA2)</a:t>
            </a:r>
          </a:p>
          <a:p>
            <a:endParaRPr lang="en-GB" sz="2200"/>
          </a:p>
          <a:p>
            <a:r>
              <a:rPr lang="en-GB" sz="2200"/>
              <a:t>Similar issues found in Mant et al (2023)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6080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126"/>
    </mc:Choice>
    <mc:Fallback xmlns="">
      <p:transition spd="slow" advTm="7012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278D53-B8B7-DB83-1700-FCBECCF2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GB" sz="5400"/>
              <a:t>Work arounds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EE054-5FF0-B119-916E-D1F2D063E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GB" sz="2200" dirty="0"/>
              <a:t>Getting clients to read out relevant parts of documents</a:t>
            </a:r>
          </a:p>
          <a:p>
            <a:pPr lvl="1"/>
            <a:r>
              <a:rPr lang="en-GB" sz="2200" dirty="0"/>
              <a:t>Literacy factors</a:t>
            </a:r>
          </a:p>
          <a:p>
            <a:endParaRPr lang="en-GB" sz="2200" dirty="0"/>
          </a:p>
          <a:p>
            <a:r>
              <a:rPr lang="en-GB" sz="2200" dirty="0"/>
              <a:t>Scanning and emailing documents</a:t>
            </a:r>
          </a:p>
          <a:p>
            <a:pPr lvl="1"/>
            <a:r>
              <a:rPr lang="en-GB" sz="2200" dirty="0"/>
              <a:t>Potential digital capability and cost issues</a:t>
            </a:r>
          </a:p>
          <a:p>
            <a:pPr marL="457200" lvl="1" indent="0">
              <a:buNone/>
            </a:pPr>
            <a:endParaRPr lang="en-GB" sz="2200" dirty="0"/>
          </a:p>
          <a:p>
            <a:r>
              <a:rPr lang="en-GB" sz="2200" dirty="0"/>
              <a:t>Conference (three-way) calls with third parties </a:t>
            </a:r>
            <a:r>
              <a:rPr lang="en-GB" sz="2200" dirty="0" err="1"/>
              <a:t>eg</a:t>
            </a:r>
            <a:r>
              <a:rPr lang="en-GB" sz="2200" dirty="0"/>
              <a:t> social landlord, local authority, court</a:t>
            </a:r>
          </a:p>
          <a:p>
            <a:pPr lvl="1"/>
            <a:r>
              <a:rPr lang="en-GB" sz="2200" dirty="0"/>
              <a:t>Time dependent</a:t>
            </a:r>
          </a:p>
        </p:txBody>
      </p:sp>
    </p:spTree>
    <p:extLst>
      <p:ext uri="{BB962C8B-B14F-4D97-AF65-F5344CB8AC3E}">
        <p14:creationId xmlns:p14="http://schemas.microsoft.com/office/powerpoint/2010/main" val="235239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172"/>
    </mc:Choice>
    <mc:Fallback xmlns="">
      <p:transition spd="slow" advTm="8717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226E96-53A8-0873-C778-8950A1FF9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GB" sz="5400"/>
              <a:t>Looking forward: implications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ED39D-08A6-635E-5657-EDE8415DF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0"/>
            <a:ext cx="6880717" cy="62208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dirty="0"/>
              <a:t>Move to remoteness – “digital by default”:</a:t>
            </a:r>
          </a:p>
          <a:p>
            <a:r>
              <a:rPr lang="en-GB" sz="2000" dirty="0"/>
              <a:t>Disadvantage for vulnerable groups</a:t>
            </a:r>
          </a:p>
          <a:p>
            <a:pPr lvl="1"/>
            <a:r>
              <a:rPr lang="en-GB" sz="2000" dirty="0"/>
              <a:t>Advice and casework: less effective and supportive (see also </a:t>
            </a:r>
            <a:r>
              <a:rPr lang="en-GB" sz="2000" dirty="0" err="1"/>
              <a:t>Mant</a:t>
            </a:r>
            <a:r>
              <a:rPr lang="en-GB" sz="2000" dirty="0"/>
              <a:t> et al, 2023)</a:t>
            </a:r>
          </a:p>
          <a:p>
            <a:pPr marL="457200" lvl="1" indent="0">
              <a:buNone/>
            </a:pPr>
            <a:endParaRPr lang="en-GB" sz="2000" dirty="0"/>
          </a:p>
          <a:p>
            <a:pPr lvl="1"/>
            <a:r>
              <a:rPr lang="en-GB" sz="2000" dirty="0"/>
              <a:t>Hearings: Documentation always a struggle for </a:t>
            </a:r>
            <a:r>
              <a:rPr lang="en-GB" sz="2000" dirty="0" err="1"/>
              <a:t>LiPs</a:t>
            </a:r>
            <a:r>
              <a:rPr lang="en-GB" sz="2000" dirty="0"/>
              <a:t> in court and tribunal hearings (McKeever et al, 2018) – potential for even more disadvantage in remote hearings (</a:t>
            </a:r>
            <a:r>
              <a:rPr lang="en-GB" sz="2000" dirty="0" err="1"/>
              <a:t>eg</a:t>
            </a:r>
            <a:r>
              <a:rPr lang="en-GB" sz="2000" dirty="0"/>
              <a:t> Civil Justice and Family Justice Rapid Reviews)</a:t>
            </a:r>
          </a:p>
          <a:p>
            <a:pPr marL="457200" lvl="1" indent="0">
              <a:buNone/>
            </a:pPr>
            <a:endParaRPr lang="en-GB" sz="2000" dirty="0"/>
          </a:p>
          <a:p>
            <a:pPr lvl="1"/>
            <a:r>
              <a:rPr lang="en-GB" sz="2000" dirty="0"/>
              <a:t>Control of the narrative – design  of digital forms undermining rule of law – </a:t>
            </a:r>
            <a:r>
              <a:rPr lang="en-GB" sz="2000" dirty="0" err="1"/>
              <a:t>eg</a:t>
            </a:r>
            <a:r>
              <a:rPr lang="en-GB" sz="2000" dirty="0"/>
              <a:t>  design of the UC system does not conform with legislation (Child Poverty Action Group, 2023) </a:t>
            </a:r>
            <a:r>
              <a:rPr lang="en-GB" sz="2000" dirty="0">
                <a:hlinkClick r:id="rId2"/>
              </a:rPr>
              <a:t>https://cpag.org.uk/news/digital-universal-credit-system-breaches-principles-law-and-stops-claimants-accessing-support</a:t>
            </a:r>
            <a:r>
              <a:rPr lang="en-GB" sz="2000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38793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744"/>
    </mc:Choice>
    <mc:Fallback xmlns="">
      <p:transition spd="slow" advTm="8474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635F43-FDF4-17D0-8511-867AB08A7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GB" sz="5400" dirty="0"/>
              <a:t>Thank you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01CFB-6D1D-F1EC-B477-79B905901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GB" sz="3200" dirty="0"/>
              <a:t>Any questions?</a:t>
            </a:r>
          </a:p>
          <a:p>
            <a:endParaRPr lang="en-GB" sz="3200" dirty="0"/>
          </a:p>
          <a:p>
            <a:r>
              <a:rPr lang="en-GB" sz="3200" dirty="0"/>
              <a:t>Feedback</a:t>
            </a:r>
          </a:p>
          <a:p>
            <a:endParaRPr lang="en-GB" sz="3200" dirty="0"/>
          </a:p>
          <a:p>
            <a:r>
              <a:rPr lang="en-GB" sz="3200" dirty="0"/>
              <a:t>Contact: </a:t>
            </a:r>
            <a:r>
              <a:rPr lang="en-GB" sz="3200" dirty="0">
                <a:hlinkClick r:id="rId2"/>
              </a:rPr>
              <a:t>marie.burton@csls.ox.ac.uk</a:t>
            </a:r>
            <a:r>
              <a:rPr lang="en-GB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32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33"/>
    </mc:Choice>
    <mc:Fallback xmlns="">
      <p:transition spd="slow" advTm="543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7EA33-1FF4-2D18-DEE0-9B8CFBCE8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GB" sz="5400"/>
              <a:t>Overview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01F60-1D25-1BBA-2581-755FED94F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1414129"/>
            <a:ext cx="6224335" cy="4569497"/>
          </a:xfrm>
        </p:spPr>
        <p:txBody>
          <a:bodyPr anchor="ctr">
            <a:normAutofit fontScale="92500" lnSpcReduction="10000"/>
          </a:bodyPr>
          <a:lstStyle/>
          <a:p>
            <a:endParaRPr lang="en-GB" sz="2600" dirty="0"/>
          </a:p>
          <a:p>
            <a:endParaRPr lang="en-GB" sz="2600" dirty="0"/>
          </a:p>
          <a:p>
            <a:r>
              <a:rPr lang="en-GB" dirty="0"/>
              <a:t>My research</a:t>
            </a:r>
          </a:p>
          <a:p>
            <a:r>
              <a:rPr lang="en-GB" dirty="0"/>
              <a:t>Research findings</a:t>
            </a:r>
          </a:p>
          <a:p>
            <a:pPr lvl="1"/>
            <a:r>
              <a:rPr lang="en-GB" sz="2800" dirty="0"/>
              <a:t>The different roles of the document in the interview:</a:t>
            </a:r>
          </a:p>
          <a:p>
            <a:pPr lvl="2"/>
            <a:r>
              <a:rPr lang="en-GB" sz="2800" dirty="0"/>
              <a:t>the guide, the check, the prop, the anchor</a:t>
            </a:r>
          </a:p>
          <a:p>
            <a:pPr lvl="1"/>
            <a:r>
              <a:rPr lang="en-GB" sz="2800" dirty="0"/>
              <a:t>The document in telephone advising</a:t>
            </a:r>
          </a:p>
          <a:p>
            <a:r>
              <a:rPr lang="en-GB" dirty="0"/>
              <a:t>Looking forward: future implications</a:t>
            </a:r>
          </a:p>
          <a:p>
            <a:r>
              <a:rPr lang="en-GB" dirty="0"/>
              <a:t>Any questions or feedback</a:t>
            </a:r>
          </a:p>
          <a:p>
            <a:pPr marL="0" indent="0">
              <a:buNone/>
            </a:pPr>
            <a:endParaRPr lang="en-GB" sz="2200" dirty="0"/>
          </a:p>
          <a:p>
            <a:endParaRPr lang="en-GB" sz="2200" dirty="0"/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973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43"/>
    </mc:Choice>
    <mc:Fallback xmlns="">
      <p:transition spd="slow" advTm="2374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93FE1-5B97-DD1F-D7D0-907D872AE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GB" sz="5400" dirty="0"/>
              <a:t>My research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8287B-56D0-AFEB-5C68-D06E0B57D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657434" cy="6061360"/>
          </a:xfrm>
        </p:spPr>
        <p:txBody>
          <a:bodyPr anchor="ctr">
            <a:normAutofit lnSpcReduction="10000"/>
          </a:bodyPr>
          <a:lstStyle/>
          <a:p>
            <a:r>
              <a:rPr lang="en-GB" sz="2400" i="1" dirty="0"/>
              <a:t>Calling for Justice: comparing face-to-face and telephone advice in social welfare legal aid</a:t>
            </a:r>
            <a:endParaRPr lang="en-GB" sz="2400" dirty="0"/>
          </a:p>
          <a:p>
            <a:pPr marL="285750"/>
            <a:r>
              <a:rPr lang="en-GB" sz="2400" dirty="0"/>
              <a:t>Research* into shift to telephone-only legal aid introduced by LASPO 2012</a:t>
            </a:r>
          </a:p>
          <a:p>
            <a:r>
              <a:rPr lang="en-GB" sz="2400" dirty="0"/>
              <a:t>Interviews and observations  with clients and lawyers/advisers:</a:t>
            </a:r>
          </a:p>
          <a:p>
            <a:pPr lvl="1"/>
            <a:r>
              <a:rPr lang="en-GB" dirty="0"/>
              <a:t>40 interviews</a:t>
            </a:r>
          </a:p>
          <a:p>
            <a:pPr lvl="1"/>
            <a:r>
              <a:rPr lang="en-GB" dirty="0"/>
              <a:t>22 observations of interviews</a:t>
            </a:r>
          </a:p>
          <a:p>
            <a:r>
              <a:rPr lang="en-GB" sz="2400" dirty="0"/>
              <a:t>Sites: 4 face-to-face local offices and Community Legal Aid telephone service</a:t>
            </a:r>
          </a:p>
          <a:p>
            <a:r>
              <a:rPr lang="en-GB" sz="2400" dirty="0"/>
              <a:t>Housing and homelessness cases </a:t>
            </a:r>
          </a:p>
          <a:p>
            <a:pPr marL="457200" lvl="1" indent="0">
              <a:buNone/>
            </a:pPr>
            <a:r>
              <a:rPr lang="en-GB" sz="2000" dirty="0"/>
              <a:t>(includes </a:t>
            </a:r>
            <a:r>
              <a:rPr lang="en-GB" sz="2000" dirty="0" err="1"/>
              <a:t>eg</a:t>
            </a:r>
            <a:r>
              <a:rPr lang="en-GB" sz="2000" dirty="0"/>
              <a:t> community care, welfare benefits, immigration)</a:t>
            </a:r>
          </a:p>
          <a:p>
            <a:pPr marL="0" indent="0">
              <a:buNone/>
            </a:pPr>
            <a:endParaRPr lang="en-GB" sz="2200" dirty="0"/>
          </a:p>
          <a:p>
            <a:endParaRPr lang="en-GB" sz="2200" dirty="0"/>
          </a:p>
          <a:p>
            <a:pPr marL="0" indent="0">
              <a:buNone/>
            </a:pPr>
            <a:r>
              <a:rPr lang="en-GB" sz="2200" dirty="0"/>
              <a:t>* funded by ESRC and LSE</a:t>
            </a:r>
          </a:p>
        </p:txBody>
      </p:sp>
    </p:spTree>
    <p:extLst>
      <p:ext uri="{BB962C8B-B14F-4D97-AF65-F5344CB8AC3E}">
        <p14:creationId xmlns:p14="http://schemas.microsoft.com/office/powerpoint/2010/main" val="155359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45"/>
    </mc:Choice>
    <mc:Fallback xmlns="">
      <p:transition spd="slow" advTm="4324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D836E-DD55-2AE1-61B8-0D3FDE1D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GB" sz="5400"/>
              <a:t>Terminology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98045-D1FB-FB5C-0FF3-1A6A8E66D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7" y="548640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GB" sz="2200" dirty="0"/>
              <a:t>Telephone = telephone only – not possible to meet – remote location</a:t>
            </a:r>
          </a:p>
          <a:p>
            <a:endParaRPr lang="en-GB" sz="2200" dirty="0"/>
          </a:p>
          <a:p>
            <a:r>
              <a:rPr lang="en-GB" sz="2200" dirty="0"/>
              <a:t>Face-to-face = rarely face-to-face only – akin to “hybrid” or “blended”– mixture of face-to-face and telephone interactions</a:t>
            </a:r>
          </a:p>
        </p:txBody>
      </p:sp>
    </p:spTree>
    <p:extLst>
      <p:ext uri="{BB962C8B-B14F-4D97-AF65-F5344CB8AC3E}">
        <p14:creationId xmlns:p14="http://schemas.microsoft.com/office/powerpoint/2010/main" val="424478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45"/>
    </mc:Choice>
    <mc:Fallback xmlns="">
      <p:transition spd="slow" advTm="3884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iles of paper">
            <a:extLst>
              <a:ext uri="{FF2B5EF4-FFF2-40B4-BE49-F238E27FC236}">
                <a16:creationId xmlns:a16="http://schemas.microsoft.com/office/drawing/2014/main" id="{89191731-A809-F2FD-63DF-9106C0D6A7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525FAA-624F-BE20-B28A-E4F75A553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891915" cy="2217467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200" dirty="0"/>
              <a:t>In law, documents are everywhere!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6A8AD2-614E-9E6F-4C07-EF0F386D2C1F}"/>
              </a:ext>
            </a:extLst>
          </p:cNvPr>
          <p:cNvSpPr txBox="1"/>
          <p:nvPr/>
        </p:nvSpPr>
        <p:spPr>
          <a:xfrm>
            <a:off x="952228" y="3265714"/>
            <a:ext cx="3973387" cy="32004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Find them in the court rules…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But NOT in lawyer-client research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Assumed to be there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Absence becomes apparent in remote advice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509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59"/>
    </mc:Choice>
    <mc:Fallback xmlns="">
      <p:transition spd="slow" advTm="31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E4488C-627C-F0A3-27D0-9C5E0BC00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The different roles of the document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0C2B66-7AA1-FBCC-9443-20BE1D7E23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3319739"/>
              </p:ext>
            </p:extLst>
          </p:nvPr>
        </p:nvGraphicFramePr>
        <p:xfrm>
          <a:off x="4581727" y="649480"/>
          <a:ext cx="3025303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485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42"/>
    </mc:Choice>
    <mc:Fallback xmlns="">
      <p:transition spd="slow" advTm="1824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2EC0B-50C7-43D5-907E-6C2648F16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GB" sz="5400"/>
              <a:t>The guide</a:t>
            </a:r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CBD60-EF59-932C-25F2-63C788CFF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5"/>
            <a:ext cx="7103165" cy="454814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dirty="0"/>
              <a:t>Helps advisers to understand the case from the outset</a:t>
            </a:r>
          </a:p>
          <a:p>
            <a:endParaRPr lang="en-GB" sz="2000" dirty="0"/>
          </a:p>
          <a:p>
            <a:r>
              <a:rPr lang="en-GB" sz="2000" dirty="0"/>
              <a:t>“A client will often tell you that they’ve got an eviction order and, in fact, it could be that they’ve got a Notice of Seeking Possession, which is the very start of proceedings…” (FL4)</a:t>
            </a:r>
          </a:p>
          <a:p>
            <a:endParaRPr lang="en-GB" sz="2000" dirty="0"/>
          </a:p>
          <a:p>
            <a:pPr marL="0" indent="0">
              <a:buNone/>
            </a:pPr>
            <a:r>
              <a:rPr lang="en-GB" sz="2000" dirty="0"/>
              <a:t>And take instructions as the case progresses…</a:t>
            </a:r>
          </a:p>
          <a:p>
            <a:r>
              <a:rPr lang="en-GB" sz="2000" dirty="0"/>
              <a:t>“You’re actually looking at numbers and figures and trying to identify…where arrears accrued…whether Housing Benefit  has been stopped, all those kinds of things”</a:t>
            </a:r>
          </a:p>
          <a:p>
            <a:pPr lvl="2"/>
            <a:endParaRPr lang="en-GB" sz="1700" dirty="0"/>
          </a:p>
          <a:p>
            <a:pPr lvl="1"/>
            <a:endParaRPr lang="en-GB" sz="1700" dirty="0"/>
          </a:p>
          <a:p>
            <a:endParaRPr lang="en-GB" sz="1700" dirty="0"/>
          </a:p>
        </p:txBody>
      </p:sp>
      <p:pic>
        <p:nvPicPr>
          <p:cNvPr id="6" name="Picture 5" descr="Rustic arrow sign">
            <a:extLst>
              <a:ext uri="{FF2B5EF4-FFF2-40B4-BE49-F238E27FC236}">
                <a16:creationId xmlns:a16="http://schemas.microsoft.com/office/drawing/2014/main" id="{FF49C6AE-9891-EFD6-60E2-AD565450A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7" r="44404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1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52"/>
    </mc:Choice>
    <mc:Fallback xmlns="">
      <p:transition spd="slow" advTm="4535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92A35C-6F2D-3420-6675-7B4BEB6F7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en-GB" sz="5400"/>
              <a:t>The check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 up of checklist">
            <a:extLst>
              <a:ext uri="{FF2B5EF4-FFF2-40B4-BE49-F238E27FC236}">
                <a16:creationId xmlns:a16="http://schemas.microsoft.com/office/drawing/2014/main" id="{87702220-A2A8-1555-AA12-98EBFFC10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3" r="1650" b="2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58259-2F26-B410-A76E-152D65FC1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200" dirty="0"/>
              <a:t>Verify the client’s instructions</a:t>
            </a:r>
            <a:endParaRPr lang="en-US"/>
          </a:p>
          <a:p>
            <a:endParaRPr lang="en-GB" sz="2200" dirty="0"/>
          </a:p>
          <a:p>
            <a:endParaRPr lang="en-GB" sz="2200" dirty="0"/>
          </a:p>
          <a:p>
            <a:r>
              <a:rPr lang="en-GB" sz="2200" dirty="0"/>
              <a:t>‘If they’re saying I’ve never heard about that before and I’m looking through the paperwork and I see eight unopened letters.  You know, I’ve had that as well’ (FL4)</a:t>
            </a:r>
          </a:p>
          <a:p>
            <a:endParaRPr lang="en-GB" sz="2200" dirty="0"/>
          </a:p>
          <a:p>
            <a:pPr marL="0" indent="0">
              <a:buNone/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75435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04"/>
    </mc:Choice>
    <mc:Fallback xmlns="">
      <p:transition spd="slow" advTm="2540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18EF4-76AB-F36C-BEF5-BEF86C5DF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en-GB" sz="5400"/>
              <a:t>The prop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game board with pieces on it&#10;&#10;Description automatically generated">
            <a:extLst>
              <a:ext uri="{FF2B5EF4-FFF2-40B4-BE49-F238E27FC236}">
                <a16:creationId xmlns:a16="http://schemas.microsoft.com/office/drawing/2014/main" id="{884FF235-1E81-EBFB-30B5-C70CD76AE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278" r="-179" b="26628"/>
          <a:stretch/>
        </p:blipFill>
        <p:spPr>
          <a:xfrm>
            <a:off x="572493" y="2593742"/>
            <a:ext cx="4178596" cy="3069948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A683B-C167-9723-1014-E055DFE84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200" dirty="0"/>
              <a:t>The document’s role in its physical form</a:t>
            </a:r>
            <a:endParaRPr lang="en-US"/>
          </a:p>
          <a:p>
            <a:endParaRPr lang="en-GB" sz="2200" dirty="0"/>
          </a:p>
          <a:p>
            <a:r>
              <a:rPr lang="en-GB" sz="2200" dirty="0"/>
              <a:t>Advisers physically pointing to passages when reading them out</a:t>
            </a:r>
          </a:p>
          <a:p>
            <a:endParaRPr lang="en-GB" sz="2200" dirty="0"/>
          </a:p>
          <a:p>
            <a:r>
              <a:rPr lang="en-GB" sz="2200" dirty="0"/>
              <a:t>Using the documents to steer the client through a complicated history </a:t>
            </a:r>
          </a:p>
          <a:p>
            <a:pPr lvl="1"/>
            <a:r>
              <a:rPr lang="en-GB" sz="2200" dirty="0" err="1"/>
              <a:t>Eg</a:t>
            </a:r>
            <a:r>
              <a:rPr lang="en-GB" sz="2200" dirty="0"/>
              <a:t> touching each report or letter in turn as the adviser went through the stages in a client’s account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D389A3-A634-139D-534F-EE4BAE5E1C58}"/>
              </a:ext>
            </a:extLst>
          </p:cNvPr>
          <p:cNvSpPr txBox="1"/>
          <p:nvPr/>
        </p:nvSpPr>
        <p:spPr>
          <a:xfrm>
            <a:off x="9894576" y="6657945"/>
            <a:ext cx="229742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www.flickr.com/photos/lyssah/372032237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1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06"/>
    </mc:Choice>
    <mc:Fallback xmlns="">
      <p:transition spd="slow" advTm="68906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04F90BB111B44EB69747456AFEBAA5" ma:contentTypeVersion="18" ma:contentTypeDescription="Create a new document." ma:contentTypeScope="" ma:versionID="bd8e57c8b0db40787d6b89dafde05d40">
  <xsd:schema xmlns:xsd="http://www.w3.org/2001/XMLSchema" xmlns:xs="http://www.w3.org/2001/XMLSchema" xmlns:p="http://schemas.microsoft.com/office/2006/metadata/properties" xmlns:ns2="14f8d196-3025-43d4-af6e-d867561f4f9b" xmlns:ns3="3a12c76c-1cc9-4d11-9959-b0c08bcc9398" targetNamespace="http://schemas.microsoft.com/office/2006/metadata/properties" ma:root="true" ma:fieldsID="0cc6960ba5caf40fb22e68579fd499d8" ns2:_="" ns3:_="">
    <xsd:import namespace="14f8d196-3025-43d4-af6e-d867561f4f9b"/>
    <xsd:import namespace="3a12c76c-1cc9-4d11-9959-b0c08bcc93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d196-3025-43d4-af6e-d867561f4f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69c7b76-87c3-48a9-9dd9-961e8f825d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2c76c-1cc9-4d11-9959-b0c08bcc939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14e5685-eff8-4dc5-a4ac-21acef24e445}" ma:internalName="TaxCatchAll" ma:showField="CatchAllData" ma:web="3a12c76c-1cc9-4d11-9959-b0c08bcc93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4f8d196-3025-43d4-af6e-d867561f4f9b">
      <Terms xmlns="http://schemas.microsoft.com/office/infopath/2007/PartnerControls"/>
    </lcf76f155ced4ddcb4097134ff3c332f>
    <TaxCatchAll xmlns="3a12c76c-1cc9-4d11-9959-b0c08bcc9398" xsi:nil="true"/>
  </documentManagement>
</p:properties>
</file>

<file path=customXml/itemProps1.xml><?xml version="1.0" encoding="utf-8"?>
<ds:datastoreItem xmlns:ds="http://schemas.openxmlformats.org/officeDocument/2006/customXml" ds:itemID="{D18E7308-E8EE-4330-A09E-2682470FFB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f8d196-3025-43d4-af6e-d867561f4f9b"/>
    <ds:schemaRef ds:uri="3a12c76c-1cc9-4d11-9959-b0c08bcc93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277F47-8461-43D8-BD3A-6A1E6B643F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B3D4D5-3C58-4A51-8C78-3904F2E1E69E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3a12c76c-1cc9-4d11-9959-b0c08bcc93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14f8d196-3025-43d4-af6e-d867561f4f9b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704</Words>
  <Application>Microsoft Office PowerPoint</Application>
  <PresentationFormat>Widescreen</PresentationFormat>
  <Paragraphs>101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The Quiet Power of the Document</vt:lpstr>
      <vt:lpstr>Overview</vt:lpstr>
      <vt:lpstr>My research</vt:lpstr>
      <vt:lpstr>Terminology</vt:lpstr>
      <vt:lpstr>In law, documents are everywhere!</vt:lpstr>
      <vt:lpstr>The different roles of the document</vt:lpstr>
      <vt:lpstr>The guide</vt:lpstr>
      <vt:lpstr>The check</vt:lpstr>
      <vt:lpstr>The prop</vt:lpstr>
      <vt:lpstr>The anchor</vt:lpstr>
      <vt:lpstr>What happens in telephone advising?</vt:lpstr>
      <vt:lpstr>Work arounds</vt:lpstr>
      <vt:lpstr>Looking forward: implications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 Burton</dc:creator>
  <cp:lastModifiedBy>Lindsey Poole</cp:lastModifiedBy>
  <cp:revision>18</cp:revision>
  <cp:lastPrinted>2024-08-29T14:59:00Z</cp:lastPrinted>
  <dcterms:created xsi:type="dcterms:W3CDTF">2024-06-27T14:32:10Z</dcterms:created>
  <dcterms:modified xsi:type="dcterms:W3CDTF">2025-01-22T14:13:59Z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0x0101004404F90BB111B44EB69747456AFEBAA5</vt:lpwstr>
  </property>
  <property fmtid="{D5CDD505-2E9C-101B-9397-08002B2CF9AE}" pid="3" name="MediaServiceImageTags">
    <vt:lpwstr/>
  </property>
</Properties>
</file>