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8" r:id="rId5"/>
  </p:sldMasterIdLst>
  <p:notesMasterIdLst>
    <p:notesMasterId r:id="rId25"/>
  </p:notesMasterIdLst>
  <p:sldIdLst>
    <p:sldId id="265" r:id="rId6"/>
    <p:sldId id="261" r:id="rId7"/>
    <p:sldId id="273" r:id="rId8"/>
    <p:sldId id="313" r:id="rId9"/>
    <p:sldId id="368" r:id="rId10"/>
    <p:sldId id="369" r:id="rId11"/>
    <p:sldId id="282" r:id="rId12"/>
    <p:sldId id="280" r:id="rId13"/>
    <p:sldId id="309" r:id="rId14"/>
    <p:sldId id="341" r:id="rId15"/>
    <p:sldId id="372" r:id="rId16"/>
    <p:sldId id="373" r:id="rId17"/>
    <p:sldId id="296" r:id="rId18"/>
    <p:sldId id="340" r:id="rId19"/>
    <p:sldId id="297" r:id="rId20"/>
    <p:sldId id="362" r:id="rId21"/>
    <p:sldId id="365" r:id="rId22"/>
    <p:sldId id="310" r:id="rId23"/>
    <p:sldId id="367" r:id="rId24"/>
  </p:sldIdLst>
  <p:sldSz cx="12192000" cy="6858000"/>
  <p:notesSz cx="700405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EE7F766-31C5-442D-948D-BFDDB0726192}">
          <p14:sldIdLst>
            <p14:sldId id="265"/>
            <p14:sldId id="261"/>
            <p14:sldId id="273"/>
            <p14:sldId id="313"/>
            <p14:sldId id="368"/>
            <p14:sldId id="369"/>
            <p14:sldId id="282"/>
            <p14:sldId id="280"/>
            <p14:sldId id="309"/>
            <p14:sldId id="341"/>
            <p14:sldId id="372"/>
            <p14:sldId id="373"/>
            <p14:sldId id="296"/>
            <p14:sldId id="340"/>
            <p14:sldId id="297"/>
            <p14:sldId id="362"/>
            <p14:sldId id="365"/>
            <p14:sldId id="310"/>
            <p14:sldId id="367"/>
          </p14:sldIdLst>
        </p14:section>
        <p14:section name="Untitled Section" id="{C1A56195-820B-4D2F-A55D-166BAB30C21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922D01-D9B1-B657-CEE6-10DBAC9143F4}" name="Rob Street" initials="RS" userId="S::rstreet@nuffieldfoundation.org::4b3cd171-511f-4f5b-b025-404a86e03925" providerId="AD"/>
  <p188:author id="{59A90728-F801-5F90-BAB5-52B7FCDEFE89}" name="Catherine Dennison" initials="CD" userId="S::cdennison@nuffieldfoundation.org::486e6074-5bdc-4d79-adba-bc2458c28f9a" providerId="AD"/>
  <p188:author id="{BFD26B2F-C25C-C6D9-43ED-787F3C483C99}" name="Jenny Akhurst" initials="JA" userId="S::jakhurst@nuffieldfoundation.org::396edcf0-8ac5-466e-b355-415f58a5a986" providerId="AD"/>
  <p188:author id="{F797B7CA-A3AC-8F76-0815-C2D8BA0BA06F}" name="Victoria Briggs" initials="VB" userId="S::vbriggs@nuffieldfoundation.org::d7444c8b-8565-4cd9-a661-12641e58e75f" providerId="AD"/>
  <p188:author id="{B537A6CF-02AF-7EAB-DFE3-5D30081DB75A}" name="Catherine Dennison" initials="CD" userId="S::Cdennison@nuffieldfoundation.org::486e6074-5bdc-4d79-adba-bc2458c28f9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1B3"/>
    <a:srgbClr val="0B545A"/>
    <a:srgbClr val="9DEDDF"/>
    <a:srgbClr val="BAC8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41" autoAdjust="0"/>
  </p:normalViewPr>
  <p:slideViewPr>
    <p:cSldViewPr snapToGrid="0">
      <p:cViewPr varScale="1">
        <p:scale>
          <a:sx n="50" d="100"/>
          <a:sy n="50" d="100"/>
        </p:scale>
        <p:origin x="126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5088" cy="466115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3" y="1"/>
            <a:ext cx="3035088" cy="466115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/>
            </a:lvl1pPr>
          </a:lstStyle>
          <a:p>
            <a:fld id="{40EA369C-CDB9-4CBF-B1E9-6EA4425EB17F}" type="datetimeFigureOut">
              <a:rPr lang="en-GB" smtClean="0"/>
              <a:t>05/02/2025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3638"/>
            <a:ext cx="5568950" cy="3132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6" y="4470838"/>
            <a:ext cx="5603240" cy="3657958"/>
          </a:xfrm>
          <a:prstGeom prst="rect">
            <a:avLst/>
          </a:prstGeom>
        </p:spPr>
        <p:txBody>
          <a:bodyPr vert="horz" lIns="91403" tIns="45702" rIns="91403" bIns="4570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3937"/>
            <a:ext cx="3035088" cy="466115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3" y="8823937"/>
            <a:ext cx="3035088" cy="466115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/>
            </a:lvl1pPr>
          </a:lstStyle>
          <a:p>
            <a:fld id="{51AB86A2-A44D-4834-A433-5424048B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560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230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81" indent="-171381">
              <a:buFont typeface="Arial" panose="020B0604020202020204" pitchFamily="34" charset="0"/>
              <a:buChar char="•"/>
            </a:pPr>
            <a:r>
              <a:rPr lang="en-US"/>
              <a:t>The consequences of legal processes and decisions can be life-changing</a:t>
            </a:r>
          </a:p>
          <a:p>
            <a:endParaRPr lang="en-US"/>
          </a:p>
          <a:p>
            <a:pPr marL="171381" indent="-171381">
              <a:buFont typeface="Arial" panose="020B0604020202020204" pitchFamily="34" charset="0"/>
              <a:buChar char="•"/>
            </a:pPr>
            <a:r>
              <a:rPr lang="en-US"/>
              <a:t>Outcomes are key – often unknown -  but process matters: people want respectful treatment but don’t always get it</a:t>
            </a:r>
          </a:p>
          <a:p>
            <a:endParaRPr lang="en-US"/>
          </a:p>
          <a:p>
            <a:pPr marL="171381" indent="-171381">
              <a:buFont typeface="Arial" panose="020B0604020202020204" pitchFamily="34" charset="0"/>
              <a:buChar char="•"/>
            </a:pPr>
            <a:r>
              <a:rPr lang="en-US"/>
              <a:t>Structural and attitudinal factors can undermine fair and equal treatment</a:t>
            </a:r>
          </a:p>
          <a:p>
            <a:endParaRPr lang="en-US"/>
          </a:p>
          <a:p>
            <a:pPr marL="171381" indent="-171381">
              <a:buFont typeface="Arial" panose="020B0604020202020204" pitchFamily="34" charset="0"/>
              <a:buChar char="•"/>
            </a:pPr>
            <a:r>
              <a:rPr lang="en-US"/>
              <a:t>People not just cases: intersecting characteristics affect experiences and outcomes</a:t>
            </a:r>
          </a:p>
          <a:p>
            <a:endParaRPr lang="en-US"/>
          </a:p>
          <a:p>
            <a:pPr marL="171381" indent="-171381">
              <a:buFont typeface="Arial" panose="020B0604020202020204" pitchFamily="34" charset="0"/>
              <a:buChar char="•"/>
            </a:pPr>
            <a:r>
              <a:rPr lang="en-US"/>
              <a:t>Change is possible but slow, </a:t>
            </a:r>
            <a:r>
              <a:rPr lang="en-US" err="1"/>
              <a:t>esp</a:t>
            </a:r>
            <a:r>
              <a:rPr lang="en-US"/>
              <a:t> cultural change – but fairness for all must balance opposing positions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C1225-6C0B-614F-A2F7-CBC2AD5462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68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0477C-6D81-D00B-1C51-40077CE30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94B41F-F2BA-7CCD-72B6-C3F534FC16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E47C4E-FD56-BB88-8E3C-2D1BD307A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63B81-F265-922E-9B43-F0C0C7CCE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357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3333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5239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034"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682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034">
              <a:defRPr/>
            </a:pPr>
            <a:fld id="{51AB86A2-A44D-4834-A433-5424048BDD56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14034">
                <a:defRPr/>
              </a:pPr>
              <a:t>16</a:t>
            </a:fld>
            <a:endParaRPr lang="en-GB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59889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70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348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870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457381" lvl="5" indent="-171381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85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02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034">
              <a:defRPr/>
            </a:pPr>
            <a:endParaRPr lang="en-GB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034">
              <a:defRPr/>
            </a:pPr>
            <a:fld id="{51AB86A2-A44D-4834-A433-5424048BDD56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14034">
                <a:defRPr/>
              </a:pPr>
              <a:t>4</a:t>
            </a:fld>
            <a:endParaRPr lang="en-GB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0304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21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755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88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821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B86A2-A44D-4834-A433-5424048BDD5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873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arrow&#10;&#10;Description automatically generated">
            <a:extLst>
              <a:ext uri="{FF2B5EF4-FFF2-40B4-BE49-F238E27FC236}">
                <a16:creationId xmlns:a16="http://schemas.microsoft.com/office/drawing/2014/main" id="{EB5553CA-FA43-8173-7551-D82143F8FE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5266BA-FFF2-3F43-F97B-676BA96D7F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7925" y="5826125"/>
            <a:ext cx="2390775" cy="3175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1pPr>
            <a:lvl2pPr marL="4572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2pPr>
            <a:lvl3pPr marL="9144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3pPr>
            <a:lvl4pPr marL="13716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4pPr>
            <a:lvl5pPr marL="18288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C96492-5AD5-2292-957F-562BDDC96E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78" y="2073968"/>
            <a:ext cx="6998563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Founders Grotesk Medium" panose="020B0603030202060203" pitchFamily="34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109978-0447-1886-6730-7A229376AC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7278" y="4462999"/>
            <a:ext cx="5675790" cy="121376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E1B3"/>
                </a:solidFill>
                <a:latin typeface="Founders Grotesk Regular" panose="020B050303020206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here, max three lines </a:t>
            </a:r>
            <a:r>
              <a:rPr lang="en-US" err="1"/>
              <a:t>necatios</a:t>
            </a:r>
            <a:r>
              <a:rPr lang="en-US"/>
              <a:t> et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odiature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alitae</a:t>
            </a:r>
            <a:r>
              <a:rPr lang="en-US"/>
              <a:t> </a:t>
            </a:r>
            <a:r>
              <a:rPr lang="en-US" err="1"/>
              <a:t>laceatinte</a:t>
            </a:r>
            <a:r>
              <a:rPr lang="en-US"/>
              <a:t> </a:t>
            </a:r>
            <a:r>
              <a:rPr lang="en-US" err="1"/>
              <a:t>suntotatur</a:t>
            </a:r>
            <a:r>
              <a:rPr lang="en-US"/>
              <a:t> </a:t>
            </a:r>
            <a:r>
              <a:rPr lang="en-US" err="1"/>
              <a:t>ipsaniae</a:t>
            </a:r>
            <a:r>
              <a:rPr lang="en-US"/>
              <a:t> </a:t>
            </a:r>
            <a:r>
              <a:rPr lang="en-US" err="1"/>
              <a:t>volorem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41322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1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16468"/>
            <a:ext cx="7083457" cy="42689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622787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pos="43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2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17" y="492116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1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288966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233223" y="3555362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55845" y="3662861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575623" y="3552466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245" y="3659965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233223" y="520840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575623" y="520840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628339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55845" y="628339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1BA102-CA37-2F61-37C9-88042AFCDF49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BB0BAF-53EC-883F-7C85-32E5B41E458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/>
              <a:t>XXXX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30529-3536-9FC2-31E9-21ED0A1701D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A795B05-6AD2-4C67-9008-11F65DCE6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433589"/>
      </p:ext>
    </p:extLst>
  </p:cSld>
  <p:clrMapOvr>
    <a:masterClrMapping/>
  </p:clrMapOvr>
  <p:transition spd="slow" advClick="0" advTm="1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s - 1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DB498AA-908F-2F93-1C3B-CC8239C80BA0}"/>
              </a:ext>
            </a:extLst>
          </p:cNvPr>
          <p:cNvSpPr/>
          <p:nvPr userDrawn="1"/>
        </p:nvSpPr>
        <p:spPr>
          <a:xfrm>
            <a:off x="969595" y="1868938"/>
            <a:ext cx="3120123" cy="31201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BAFE39-5693-59CA-C898-CFEC26AABF0A}"/>
              </a:ext>
            </a:extLst>
          </p:cNvPr>
          <p:cNvSpPr/>
          <p:nvPr userDrawn="1"/>
        </p:nvSpPr>
        <p:spPr>
          <a:xfrm>
            <a:off x="4462954" y="1868938"/>
            <a:ext cx="3120123" cy="31201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541A90A-B5A8-073D-213D-0B54F1E239C9}"/>
              </a:ext>
            </a:extLst>
          </p:cNvPr>
          <p:cNvSpPr/>
          <p:nvPr userDrawn="1"/>
        </p:nvSpPr>
        <p:spPr>
          <a:xfrm>
            <a:off x="7956313" y="1868938"/>
            <a:ext cx="3120123" cy="31201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13708"/>
      </p:ext>
    </p:extLst>
  </p:cSld>
  <p:clrMapOvr>
    <a:masterClrMapping/>
  </p:clrMapOvr>
  <p:transition spd="slow" advClick="0" advTm="15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B5553CA-FA43-8173-7551-D82143F8FE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E5D7E8C0-EF14-26A0-4D58-BAD8DC00E9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62" y="5903813"/>
            <a:ext cx="515520" cy="515520"/>
          </a:xfrm>
          <a:prstGeom prst="rect">
            <a:avLst/>
          </a:prstGeom>
        </p:spPr>
      </p:pic>
      <p:pic>
        <p:nvPicPr>
          <p:cNvPr id="7" name="Picture 6" descr="Logo, icon&#10;&#10;Description automatically generated">
            <a:extLst>
              <a:ext uri="{FF2B5EF4-FFF2-40B4-BE49-F238E27FC236}">
                <a16:creationId xmlns:a16="http://schemas.microsoft.com/office/drawing/2014/main" id="{844E45A3-EC19-E2D0-9B0C-E121513E06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8" y="5903813"/>
            <a:ext cx="515520" cy="515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516926-B244-A4AF-7D8C-734DE7C36425}"/>
              </a:ext>
            </a:extLst>
          </p:cNvPr>
          <p:cNvSpPr txBox="1"/>
          <p:nvPr userDrawn="1"/>
        </p:nvSpPr>
        <p:spPr>
          <a:xfrm>
            <a:off x="1802165" y="5899963"/>
            <a:ext cx="4293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Founders Grotesk Medium" panose="020B0603030202060203" pitchFamily="34" charset="0"/>
              </a:rPr>
              <a:t>Nuffield Foundation</a:t>
            </a:r>
          </a:p>
        </p:txBody>
      </p:sp>
    </p:spTree>
    <p:extLst>
      <p:ext uri="{BB962C8B-B14F-4D97-AF65-F5344CB8AC3E}">
        <p14:creationId xmlns:p14="http://schemas.microsoft.com/office/powerpoint/2010/main" val="1380947331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3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0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40" y="2016468"/>
            <a:ext cx="7083457" cy="42689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941813"/>
      </p:ext>
    </p:extLst>
  </p:cSld>
  <p:clrMapOvr>
    <a:masterClrMapping/>
  </p:clrMapOvr>
  <p:transition spd="slow" advClick="0" advTm="15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4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027" y="492116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02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BFA215-CC40-77EB-2232-83A01F043367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077574"/>
      </p:ext>
    </p:extLst>
  </p:cSld>
  <p:clrMapOvr>
    <a:masterClrMapping/>
  </p:clrMapOvr>
  <p:transition spd="slow" advClick="0" advTm="15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011280" y="3555362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33902" y="3662861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353680" y="3552466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76302" y="3659965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011280" y="520840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353680" y="520840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302" y="628339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133902" y="628339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38986"/>
      </p:ext>
    </p:extLst>
  </p:cSld>
  <p:clrMapOvr>
    <a:masterClrMapping/>
  </p:clrMapOvr>
  <p:transition spd="slow" advClick="0" advTm="15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B5553CA-FA43-8173-7551-D82143F8FE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47331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3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16468"/>
            <a:ext cx="7083457" cy="42689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941813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pos="43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6A3CC1C9-12B6-F2B7-F51A-16F89081A4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DCF21-A59C-295E-BBA1-FAB4F79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28" y="418391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D6B1C-E754-AACB-C15B-A94F1060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2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Shape">
            <a:extLst>
              <a:ext uri="{FF2B5EF4-FFF2-40B4-BE49-F238E27FC236}">
                <a16:creationId xmlns:a16="http://schemas.microsoft.com/office/drawing/2014/main" id="{41027F19-CE26-200A-E08F-AF0BEA2B2514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22776"/>
      </p:ext>
    </p:extLst>
  </p:cSld>
  <p:clrMapOvr>
    <a:masterClrMapping/>
  </p:clrMapOvr>
  <p:transition spd="slow" advClick="0" advTm="15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4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17" y="492116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1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BFA215-CC40-77EB-2232-83A01F043367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077574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011280" y="3555362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33902" y="3662861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353680" y="3552466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76302" y="3659965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011280" y="520840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353680" y="520840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302" y="628339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133902" y="628339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38986"/>
      </p:ext>
    </p:extLst>
  </p:cSld>
  <p:clrMapOvr>
    <a:masterClrMapping/>
  </p:clrMapOvr>
  <p:transition spd="slow" advClick="0" advTm="15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s - 2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DB498AA-908F-2F93-1C3B-CC8239C80BA0}"/>
              </a:ext>
            </a:extLst>
          </p:cNvPr>
          <p:cNvSpPr/>
          <p:nvPr userDrawn="1"/>
        </p:nvSpPr>
        <p:spPr>
          <a:xfrm>
            <a:off x="969595" y="1868938"/>
            <a:ext cx="3120123" cy="3120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BAFE39-5693-59CA-C898-CFEC26AABF0A}"/>
              </a:ext>
            </a:extLst>
          </p:cNvPr>
          <p:cNvSpPr/>
          <p:nvPr userDrawn="1"/>
        </p:nvSpPr>
        <p:spPr>
          <a:xfrm>
            <a:off x="4462954" y="1868938"/>
            <a:ext cx="3120123" cy="3120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541A90A-B5A8-073D-213D-0B54F1E239C9}"/>
              </a:ext>
            </a:extLst>
          </p:cNvPr>
          <p:cNvSpPr/>
          <p:nvPr userDrawn="1"/>
        </p:nvSpPr>
        <p:spPr>
          <a:xfrm>
            <a:off x="7956313" y="1868938"/>
            <a:ext cx="3120123" cy="3120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890990"/>
      </p:ext>
    </p:extLst>
  </p:cSld>
  <p:clrMapOvr>
    <a:masterClrMapping/>
  </p:clrMapOvr>
  <p:transition spd="slow" advClick="0" advTm="15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3CC1C9-12B6-F2B7-F51A-16F89081A4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DCF21-A59C-295E-BBA1-FAB4F79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28" y="418391"/>
            <a:ext cx="10515600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D6B1C-E754-AACB-C15B-A94F1060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28" y="2016468"/>
            <a:ext cx="7083457" cy="4351338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624449"/>
      </p:ext>
    </p:extLst>
  </p:cSld>
  <p:clrMapOvr>
    <a:masterClrMapping/>
  </p:clrMapOvr>
  <p:transition spd="slow" advClick="0" advTm="1500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paragraph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40FB09-D456-7DAF-37C9-2C9C6340A1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985" y="0"/>
            <a:ext cx="4148015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87" y="421092"/>
            <a:ext cx="708345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98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462F4E-8148-4A62-2BA7-3E854FC66B53}"/>
              </a:ext>
            </a:extLst>
          </p:cNvPr>
          <p:cNvCxnSpPr>
            <a:cxnSpLocks/>
          </p:cNvCxnSpPr>
          <p:nvPr userDrawn="1"/>
        </p:nvCxnSpPr>
        <p:spPr>
          <a:xfrm>
            <a:off x="8001740" y="492116"/>
            <a:ext cx="0" cy="5893200"/>
          </a:xfrm>
          <a:prstGeom prst="line">
            <a:avLst/>
          </a:prstGeom>
          <a:ln w="63500">
            <a:solidFill>
              <a:srgbClr val="9DE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85559"/>
      </p:ext>
    </p:extLst>
  </p:cSld>
  <p:clrMapOvr>
    <a:masterClrMapping/>
  </p:clrMapOvr>
  <p:transition spd="slow" advClick="0" advTm="1500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0" y="421092"/>
            <a:ext cx="7083457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40" y="2016468"/>
            <a:ext cx="7083457" cy="4268922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739158"/>
      </p:ext>
    </p:extLst>
  </p:cSld>
  <p:clrMapOvr>
    <a:masterClrMapping/>
  </p:clrMapOvr>
  <p:transition spd="slow" advClick="0" advTm="1500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027" y="492116"/>
            <a:ext cx="7083457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028" y="2016468"/>
            <a:ext cx="7083457" cy="4351338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902"/>
      </p:ext>
    </p:extLst>
  </p:cSld>
  <p:clrMapOvr>
    <a:masterClrMapping/>
  </p:clrMapOvr>
  <p:transition spd="slow" advClick="0" advTm="1500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233223" y="3546484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55845" y="3653983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575623" y="3543588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245" y="3651087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233223" y="511962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575623" y="511962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619461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55845" y="619461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434857"/>
      </p:ext>
    </p:extLst>
  </p:cSld>
  <p:clrMapOvr>
    <a:masterClrMapping/>
  </p:clrMapOvr>
  <p:transition spd="slow" advClick="0" advTm="1500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3CC1C9-12B6-F2B7-F51A-16F89081A4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DCF21-A59C-295E-BBA1-FAB4F79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701" y="418391"/>
            <a:ext cx="10515600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D6B1C-E754-AACB-C15B-A94F1060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01" y="2016468"/>
            <a:ext cx="7083457" cy="4351338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624449"/>
      </p:ext>
    </p:extLst>
  </p:cSld>
  <p:clrMapOvr>
    <a:masterClrMapping/>
  </p:clrMapOvr>
  <p:transition spd="slow" advClick="0" advTm="1500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paragraph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40FB09-D456-7DAF-37C9-2C9C6340A1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985" y="0"/>
            <a:ext cx="4148015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33" y="421092"/>
            <a:ext cx="6911216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534" y="2016468"/>
            <a:ext cx="6911216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462F4E-8148-4A62-2BA7-3E854FC66B53}"/>
              </a:ext>
            </a:extLst>
          </p:cNvPr>
          <p:cNvCxnSpPr>
            <a:cxnSpLocks/>
          </p:cNvCxnSpPr>
          <p:nvPr userDrawn="1"/>
        </p:nvCxnSpPr>
        <p:spPr>
          <a:xfrm>
            <a:off x="8001740" y="492116"/>
            <a:ext cx="0" cy="5893200"/>
          </a:xfrm>
          <a:prstGeom prst="line">
            <a:avLst/>
          </a:prstGeom>
          <a:ln w="63500">
            <a:solidFill>
              <a:srgbClr val="9DE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85559"/>
      </p:ext>
    </p:extLst>
  </p:cSld>
  <p:clrMapOvr>
    <a:masterClrMapping/>
  </p:clrMapOvr>
  <p:transition spd="slow" advClick="0"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paragraph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40FB09-D456-7DAF-37C9-2C9C6340A1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985" y="0"/>
            <a:ext cx="4148015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87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98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462F4E-8148-4A62-2BA7-3E854FC66B53}"/>
              </a:ext>
            </a:extLst>
          </p:cNvPr>
          <p:cNvCxnSpPr>
            <a:cxnSpLocks/>
          </p:cNvCxnSpPr>
          <p:nvPr userDrawn="1"/>
        </p:nvCxnSpPr>
        <p:spPr>
          <a:xfrm>
            <a:off x="8001740" y="492116"/>
            <a:ext cx="0" cy="5893200"/>
          </a:xfrm>
          <a:prstGeom prst="line">
            <a:avLst/>
          </a:prstGeom>
          <a:ln w="63500">
            <a:solidFill>
              <a:srgbClr val="9DE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355403"/>
      </p:ext>
    </p:extLst>
  </p:cSld>
  <p:clrMapOvr>
    <a:masterClrMapping/>
  </p:clrMapOvr>
  <p:transition spd="slow" advClick="0" advTm="1500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21092"/>
            <a:ext cx="7083457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16468"/>
            <a:ext cx="7083457" cy="4268922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739158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17" y="492116"/>
            <a:ext cx="7083457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18" y="2016468"/>
            <a:ext cx="7083457" cy="4351338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902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233223" y="3546484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55845" y="3653983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575623" y="3543588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245" y="3651087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233223" y="511962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575623" y="511962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619461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55845" y="619461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434857"/>
      </p:ext>
    </p:extLst>
  </p:cSld>
  <p:clrMapOvr>
    <a:masterClrMapping/>
  </p:clrMapOvr>
  <p:transition spd="slow" advClick="0" advTm="1500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C0A24B70-8DEB-A1B4-986D-7D267A3B2E78}"/>
              </a:ext>
            </a:extLst>
          </p:cNvPr>
          <p:cNvSpPr/>
          <p:nvPr userDrawn="1"/>
        </p:nvSpPr>
        <p:spPr>
          <a:xfrm>
            <a:off x="969595" y="1868938"/>
            <a:ext cx="3120123" cy="3120123"/>
          </a:xfrm>
          <a:prstGeom prst="ellipse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28C6799-C0E3-781D-1C08-B07555AA75B2}"/>
              </a:ext>
            </a:extLst>
          </p:cNvPr>
          <p:cNvSpPr/>
          <p:nvPr userDrawn="1"/>
        </p:nvSpPr>
        <p:spPr>
          <a:xfrm>
            <a:off x="4462954" y="1868938"/>
            <a:ext cx="3120123" cy="3120123"/>
          </a:xfrm>
          <a:prstGeom prst="ellipse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61FAD9-4F9C-6C2D-CBF9-8E3D59A2A305}"/>
              </a:ext>
            </a:extLst>
          </p:cNvPr>
          <p:cNvSpPr/>
          <p:nvPr userDrawn="1"/>
        </p:nvSpPr>
        <p:spPr>
          <a:xfrm>
            <a:off x="7956313" y="1868938"/>
            <a:ext cx="3120123" cy="3120123"/>
          </a:xfrm>
          <a:prstGeom prst="ellipse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34723"/>
      </p:ext>
    </p:extLst>
  </p:cSld>
  <p:clrMapOvr>
    <a:masterClrMapping/>
  </p:clrMapOvr>
  <p:transition spd="slow" advClick="0" advTm="1500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arrow&#10;&#10;Description automatically generated">
            <a:extLst>
              <a:ext uri="{FF2B5EF4-FFF2-40B4-BE49-F238E27FC236}">
                <a16:creationId xmlns:a16="http://schemas.microsoft.com/office/drawing/2014/main" id="{EB5553CA-FA43-8173-7551-D82143F8FE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5266BA-FFF2-3F43-F97B-676BA96D7F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7925" y="5826125"/>
            <a:ext cx="2390775" cy="3175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1pPr>
            <a:lvl2pPr marL="4572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2pPr>
            <a:lvl3pPr marL="9144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3pPr>
            <a:lvl4pPr marL="13716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4pPr>
            <a:lvl5pPr marL="18288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C96492-5AD5-2292-957F-562BDDC96E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78" y="2073968"/>
            <a:ext cx="6998563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Founders Grotesk Medium" panose="020B0603030202060203" pitchFamily="34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109978-0447-1886-6730-7A229376AC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7278" y="4462999"/>
            <a:ext cx="5675790" cy="121376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E1B3"/>
                </a:solidFill>
                <a:latin typeface="Founders Grotesk Regular" panose="020B050303020206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here, max three lines </a:t>
            </a:r>
            <a:r>
              <a:rPr lang="en-US" err="1"/>
              <a:t>necatios</a:t>
            </a:r>
            <a:r>
              <a:rPr lang="en-US"/>
              <a:t> et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odiature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alitae</a:t>
            </a:r>
            <a:r>
              <a:rPr lang="en-US"/>
              <a:t> </a:t>
            </a:r>
            <a:r>
              <a:rPr lang="en-US" err="1"/>
              <a:t>laceatinte</a:t>
            </a:r>
            <a:r>
              <a:rPr lang="en-US"/>
              <a:t> </a:t>
            </a:r>
            <a:r>
              <a:rPr lang="en-US" err="1"/>
              <a:t>suntotatur</a:t>
            </a:r>
            <a:r>
              <a:rPr lang="en-US"/>
              <a:t> </a:t>
            </a:r>
            <a:r>
              <a:rPr lang="en-US" err="1"/>
              <a:t>ipsaniae</a:t>
            </a:r>
            <a:r>
              <a:rPr lang="en-US"/>
              <a:t> </a:t>
            </a:r>
            <a:r>
              <a:rPr lang="en-US" err="1"/>
              <a:t>volorem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36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6A3CC1C9-12B6-F2B7-F51A-16F89081A4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DCF21-A59C-295E-BBA1-FAB4F79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28" y="418391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D6B1C-E754-AACB-C15B-A94F1060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2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347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paragraph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40FB09-D456-7DAF-37C9-2C9C6340A1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985" y="0"/>
            <a:ext cx="4148015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87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98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462F4E-8148-4A62-2BA7-3E854FC66B53}"/>
              </a:ext>
            </a:extLst>
          </p:cNvPr>
          <p:cNvCxnSpPr>
            <a:cxnSpLocks/>
          </p:cNvCxnSpPr>
          <p:nvPr userDrawn="1"/>
        </p:nvCxnSpPr>
        <p:spPr>
          <a:xfrm>
            <a:off x="8001740" y="492116"/>
            <a:ext cx="0" cy="5893200"/>
          </a:xfrm>
          <a:prstGeom prst="line">
            <a:avLst/>
          </a:prstGeom>
          <a:ln w="63500">
            <a:solidFill>
              <a:srgbClr val="9DE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7354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1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0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40" y="2016468"/>
            <a:ext cx="7083457" cy="42689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5915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2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027" y="492116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02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837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233223" y="3555362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55845" y="3662861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575623" y="3552466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245" y="3659965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233223" y="520840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575623" y="520840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628339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55845" y="628339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27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1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0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40" y="2016468"/>
            <a:ext cx="7083457" cy="42689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622787"/>
      </p:ext>
    </p:extLst>
  </p:cSld>
  <p:clrMapOvr>
    <a:masterClrMapping/>
  </p:clrMapOvr>
  <p:transition spd="slow" advClick="0" advTm="1500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arrow&#10;&#10;Description automatically generated">
            <a:extLst>
              <a:ext uri="{FF2B5EF4-FFF2-40B4-BE49-F238E27FC236}">
                <a16:creationId xmlns:a16="http://schemas.microsoft.com/office/drawing/2014/main" id="{EB5553CA-FA43-8173-7551-D82143F8FE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5266BA-FFF2-3F43-F97B-676BA96D7F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7925" y="5826125"/>
            <a:ext cx="2390775" cy="31750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rgbClr val="00E1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2pPr>
            <a:lvl3pPr marL="9144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3pPr>
            <a:lvl4pPr marL="13716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4pPr>
            <a:lvl5pPr marL="18288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C96492-5AD5-2292-957F-562BDDC96E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78" y="2073968"/>
            <a:ext cx="6998563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109978-0447-1886-6730-7A229376AC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7278" y="4462999"/>
            <a:ext cx="5675790" cy="121376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00E1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here, max three lines </a:t>
            </a:r>
            <a:r>
              <a:rPr lang="en-US" err="1"/>
              <a:t>necatios</a:t>
            </a:r>
            <a:r>
              <a:rPr lang="en-US"/>
              <a:t> et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odiature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alitae</a:t>
            </a:r>
            <a:r>
              <a:rPr lang="en-US"/>
              <a:t> </a:t>
            </a:r>
            <a:r>
              <a:rPr lang="en-US" err="1"/>
              <a:t>laceatinte</a:t>
            </a:r>
            <a:r>
              <a:rPr lang="en-US"/>
              <a:t> </a:t>
            </a:r>
            <a:r>
              <a:rPr lang="en-US" err="1"/>
              <a:t>suntotatur</a:t>
            </a:r>
            <a:r>
              <a:rPr lang="en-US"/>
              <a:t> </a:t>
            </a:r>
            <a:r>
              <a:rPr lang="en-US" err="1"/>
              <a:t>ipsaniae</a:t>
            </a:r>
            <a:r>
              <a:rPr lang="en-US"/>
              <a:t> </a:t>
            </a:r>
            <a:r>
              <a:rPr lang="en-US" err="1"/>
              <a:t>volorem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785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agraph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6A3CC1C9-12B6-F2B7-F51A-16F89081A4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DCF21-A59C-295E-BBA1-FAB4F79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068" y="418391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D6B1C-E754-AACB-C15B-A94F1060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06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5531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paragraph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40FB09-D456-7DAF-37C9-2C9C6340A1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985" y="0"/>
            <a:ext cx="4148015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760" y="421092"/>
            <a:ext cx="686288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761" y="2016468"/>
            <a:ext cx="6862886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462F4E-8148-4A62-2BA7-3E854FC66B53}"/>
              </a:ext>
            </a:extLst>
          </p:cNvPr>
          <p:cNvCxnSpPr>
            <a:cxnSpLocks/>
          </p:cNvCxnSpPr>
          <p:nvPr userDrawn="1"/>
        </p:nvCxnSpPr>
        <p:spPr>
          <a:xfrm>
            <a:off x="8001740" y="492116"/>
            <a:ext cx="0" cy="5893200"/>
          </a:xfrm>
          <a:prstGeom prst="line">
            <a:avLst/>
          </a:prstGeom>
          <a:ln w="63500">
            <a:solidFill>
              <a:srgbClr val="9DE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3890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ummary and paragraph 1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16468"/>
            <a:ext cx="7083457" cy="42689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08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ummary and paragraph - 2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17" y="492116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1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180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 and picture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233223" y="3555362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55845" y="3662861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575623" y="3552466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245" y="3659965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233223" y="520840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575623" y="520840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628339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55845" y="628339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0374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s - 1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DB498AA-908F-2F93-1C3B-CC8239C80BA0}"/>
              </a:ext>
            </a:extLst>
          </p:cNvPr>
          <p:cNvSpPr/>
          <p:nvPr userDrawn="1"/>
        </p:nvSpPr>
        <p:spPr>
          <a:xfrm>
            <a:off x="969595" y="1868938"/>
            <a:ext cx="3120123" cy="31201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BAFE39-5693-59CA-C898-CFEC26AABF0A}"/>
              </a:ext>
            </a:extLst>
          </p:cNvPr>
          <p:cNvSpPr/>
          <p:nvPr userDrawn="1"/>
        </p:nvSpPr>
        <p:spPr>
          <a:xfrm>
            <a:off x="4462954" y="1868938"/>
            <a:ext cx="3120123" cy="31201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541A90A-B5A8-073D-213D-0B54F1E239C9}"/>
              </a:ext>
            </a:extLst>
          </p:cNvPr>
          <p:cNvSpPr/>
          <p:nvPr userDrawn="1"/>
        </p:nvSpPr>
        <p:spPr>
          <a:xfrm>
            <a:off x="7956313" y="1868938"/>
            <a:ext cx="3120123" cy="31201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4214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B5553CA-FA43-8173-7551-D82143F8FE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E5D7E8C0-EF14-26A0-4D58-BAD8DC00E9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62" y="5903813"/>
            <a:ext cx="515520" cy="515520"/>
          </a:xfrm>
          <a:prstGeom prst="rect">
            <a:avLst/>
          </a:prstGeom>
        </p:spPr>
      </p:pic>
      <p:pic>
        <p:nvPicPr>
          <p:cNvPr id="7" name="Picture 6" descr="Logo, icon&#10;&#10;Description automatically generated">
            <a:extLst>
              <a:ext uri="{FF2B5EF4-FFF2-40B4-BE49-F238E27FC236}">
                <a16:creationId xmlns:a16="http://schemas.microsoft.com/office/drawing/2014/main" id="{844E45A3-EC19-E2D0-9B0C-E121513E06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8" y="5903813"/>
            <a:ext cx="515520" cy="515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516926-B244-A4AF-7D8C-734DE7C36425}"/>
              </a:ext>
            </a:extLst>
          </p:cNvPr>
          <p:cNvSpPr txBox="1"/>
          <p:nvPr userDrawn="1"/>
        </p:nvSpPr>
        <p:spPr>
          <a:xfrm>
            <a:off x="1802165" y="5899963"/>
            <a:ext cx="4293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Founders Grotesk Medium" panose="020B0603030202060203" pitchFamily="34" charset="0"/>
              </a:rPr>
              <a:t>Nuffield Foundation</a:t>
            </a:r>
          </a:p>
        </p:txBody>
      </p:sp>
    </p:spTree>
    <p:extLst>
      <p:ext uri="{BB962C8B-B14F-4D97-AF65-F5344CB8AC3E}">
        <p14:creationId xmlns:p14="http://schemas.microsoft.com/office/powerpoint/2010/main" val="3726431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3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0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40" y="2016468"/>
            <a:ext cx="7083457" cy="42689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7503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4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027" y="492116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02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BFA215-CC40-77EB-2232-83A01F043367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68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2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027" y="492116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02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288966"/>
      </p:ext>
    </p:extLst>
  </p:cSld>
  <p:clrMapOvr>
    <a:masterClrMapping/>
  </p:clrMapOvr>
  <p:transition spd="slow" advClick="0" advTm="1500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011280" y="3555362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33902" y="3662861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353680" y="3552466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76302" y="3659965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011280" y="520840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353680" y="520840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302" y="628339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133902" y="628339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607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B5553CA-FA43-8173-7551-D82143F8FE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E5D7E8C0-EF14-26A0-4D58-BAD8DC00E9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62" y="5903813"/>
            <a:ext cx="515520" cy="515520"/>
          </a:xfrm>
          <a:prstGeom prst="rect">
            <a:avLst/>
          </a:prstGeom>
        </p:spPr>
      </p:pic>
      <p:pic>
        <p:nvPicPr>
          <p:cNvPr id="7" name="Picture 6" descr="Logo, icon&#10;&#10;Description automatically generated">
            <a:extLst>
              <a:ext uri="{FF2B5EF4-FFF2-40B4-BE49-F238E27FC236}">
                <a16:creationId xmlns:a16="http://schemas.microsoft.com/office/drawing/2014/main" id="{844E45A3-EC19-E2D0-9B0C-E121513E06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8" y="5903813"/>
            <a:ext cx="515520" cy="515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516926-B244-A4AF-7D8C-734DE7C36425}"/>
              </a:ext>
            </a:extLst>
          </p:cNvPr>
          <p:cNvSpPr txBox="1"/>
          <p:nvPr userDrawn="1"/>
        </p:nvSpPr>
        <p:spPr>
          <a:xfrm>
            <a:off x="1802165" y="5935475"/>
            <a:ext cx="429383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Nuffield Foundation</a:t>
            </a:r>
          </a:p>
        </p:txBody>
      </p:sp>
    </p:spTree>
    <p:extLst>
      <p:ext uri="{BB962C8B-B14F-4D97-AF65-F5344CB8AC3E}">
        <p14:creationId xmlns:p14="http://schemas.microsoft.com/office/powerpoint/2010/main" val="219368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ummary and paragraph - 3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21092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16468"/>
            <a:ext cx="7083457" cy="42689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153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8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ummary and paragraph 4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17" y="492116"/>
            <a:ext cx="7083457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1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BFA215-CC40-77EB-2232-83A01F043367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895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 and picture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011280" y="3555362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33902" y="3662861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353680" y="3552466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76302" y="3659965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011280" y="520840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353680" y="520840"/>
            <a:ext cx="3180189" cy="278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302" y="628339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133902" y="628339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4065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s - 2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DB498AA-908F-2F93-1C3B-CC8239C80BA0}"/>
              </a:ext>
            </a:extLst>
          </p:cNvPr>
          <p:cNvSpPr/>
          <p:nvPr userDrawn="1"/>
        </p:nvSpPr>
        <p:spPr>
          <a:xfrm>
            <a:off x="969595" y="1868938"/>
            <a:ext cx="3120123" cy="3120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BAFE39-5693-59CA-C898-CFEC26AABF0A}"/>
              </a:ext>
            </a:extLst>
          </p:cNvPr>
          <p:cNvSpPr/>
          <p:nvPr userDrawn="1"/>
        </p:nvSpPr>
        <p:spPr>
          <a:xfrm>
            <a:off x="4462954" y="1868938"/>
            <a:ext cx="3120123" cy="3120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541A90A-B5A8-073D-213D-0B54F1E239C9}"/>
              </a:ext>
            </a:extLst>
          </p:cNvPr>
          <p:cNvSpPr/>
          <p:nvPr userDrawn="1"/>
        </p:nvSpPr>
        <p:spPr>
          <a:xfrm>
            <a:off x="7956313" y="1868938"/>
            <a:ext cx="3120123" cy="3120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1243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3CC1C9-12B6-F2B7-F51A-16F89081A4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DCF21-A59C-295E-BBA1-FAB4F79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28" y="418391"/>
            <a:ext cx="10515600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D6B1C-E754-AACB-C15B-A94F1060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28" y="2016468"/>
            <a:ext cx="7083457" cy="4351338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1396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paragraph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40FB09-D456-7DAF-37C9-2C9C6340A1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985" y="0"/>
            <a:ext cx="4148015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87" y="421092"/>
            <a:ext cx="708345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98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462F4E-8148-4A62-2BA7-3E854FC66B53}"/>
              </a:ext>
            </a:extLst>
          </p:cNvPr>
          <p:cNvCxnSpPr>
            <a:cxnSpLocks/>
          </p:cNvCxnSpPr>
          <p:nvPr userDrawn="1"/>
        </p:nvCxnSpPr>
        <p:spPr>
          <a:xfrm>
            <a:off x="8001740" y="492116"/>
            <a:ext cx="0" cy="5893200"/>
          </a:xfrm>
          <a:prstGeom prst="line">
            <a:avLst/>
          </a:prstGeom>
          <a:ln w="63500">
            <a:solidFill>
              <a:srgbClr val="9DE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4221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0" y="421092"/>
            <a:ext cx="7083457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40" y="2016468"/>
            <a:ext cx="7083457" cy="4268922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6765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 and paragraph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027" y="492116"/>
            <a:ext cx="7083457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028" y="2016468"/>
            <a:ext cx="7083457" cy="4351338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39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233223" y="3555362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55845" y="3662861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575623" y="3552466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245" y="3659965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233223" y="520840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575623" y="520840"/>
            <a:ext cx="3180189" cy="2787977"/>
          </a:xfrm>
          <a:prstGeom prst="rect">
            <a:avLst/>
          </a:prstGeom>
          <a:solidFill>
            <a:srgbClr val="9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628339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55845" y="628339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433589"/>
      </p:ext>
    </p:extLst>
  </p:cSld>
  <p:clrMapOvr>
    <a:masterClrMapping/>
  </p:clrMapOvr>
  <p:transition spd="slow" advClick="0" advTm="1500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 and picture -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233223" y="3546484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55845" y="3653983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575623" y="3543588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245" y="3651087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233223" y="511962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575623" y="511962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619461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55845" y="619461"/>
            <a:ext cx="2934944" cy="2572977"/>
          </a:xfrm>
        </p:spPr>
        <p:txBody>
          <a:bodyPr/>
          <a:lstStyle>
            <a:lvl1pPr marL="0" indent="0">
              <a:buNone/>
              <a:defRPr>
                <a:solidFill>
                  <a:srgbClr val="0B545A"/>
                </a:solidFill>
                <a:latin typeface="Founders Grotesk Medium" panose="020B0603030202060203" pitchFamily="34" charset="0"/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91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agraph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3CC1C9-12B6-F2B7-F51A-16F89081A4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DCF21-A59C-295E-BBA1-FAB4F79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701" y="418391"/>
            <a:ext cx="10515600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D6B1C-E754-AACB-C15B-A94F1060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01" y="2016468"/>
            <a:ext cx="7083457" cy="4351338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6723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paragraph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40FB09-D456-7DAF-37C9-2C9C6340A1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985" y="0"/>
            <a:ext cx="4148015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33" y="421092"/>
            <a:ext cx="6911216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534" y="2016468"/>
            <a:ext cx="6911216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tx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462F4E-8148-4A62-2BA7-3E854FC66B53}"/>
              </a:ext>
            </a:extLst>
          </p:cNvPr>
          <p:cNvCxnSpPr>
            <a:cxnSpLocks/>
          </p:cNvCxnSpPr>
          <p:nvPr userDrawn="1"/>
        </p:nvCxnSpPr>
        <p:spPr>
          <a:xfrm>
            <a:off x="8001740" y="492116"/>
            <a:ext cx="0" cy="5893200"/>
          </a:xfrm>
          <a:prstGeom prst="line">
            <a:avLst/>
          </a:prstGeom>
          <a:ln w="63500">
            <a:solidFill>
              <a:srgbClr val="9DE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3706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ummary and paragraph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21092"/>
            <a:ext cx="7083457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16468"/>
            <a:ext cx="7083457" cy="4268922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8275110" y="559293"/>
            <a:ext cx="3576328" cy="5734975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280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ummary and paragraph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17" y="492116"/>
            <a:ext cx="7083457" cy="1325563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18" y="2016468"/>
            <a:ext cx="7083457" cy="4351338"/>
          </a:xfrm>
        </p:spPr>
        <p:txBody>
          <a:bodyPr/>
          <a:lstStyle>
            <a:lvl1pPr>
              <a:defRPr>
                <a:solidFill>
                  <a:srgbClr val="0B545A"/>
                </a:solidFill>
              </a:defRPr>
            </a:lvl1pPr>
            <a:lvl2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rgbClr val="0B545A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4E257D-5146-2980-432E-996FBAEBF6CB}"/>
              </a:ext>
            </a:extLst>
          </p:cNvPr>
          <p:cNvSpPr>
            <a:spLocks/>
          </p:cNvSpPr>
          <p:nvPr userDrawn="1"/>
        </p:nvSpPr>
        <p:spPr>
          <a:xfrm>
            <a:off x="350345" y="568171"/>
            <a:ext cx="3576328" cy="5743854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691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 and picture -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247DA3-18B4-AC47-DCF8-2E9D480404AF}"/>
              </a:ext>
            </a:extLst>
          </p:cNvPr>
          <p:cNvSpPr/>
          <p:nvPr userDrawn="1"/>
        </p:nvSpPr>
        <p:spPr>
          <a:xfrm>
            <a:off x="4233223" y="3546484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A5A6F-3C58-ACAE-8CC7-33A33479A3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55845" y="3653983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977242-D33C-D9C8-8AF9-68C24093D08D}"/>
              </a:ext>
            </a:extLst>
          </p:cNvPr>
          <p:cNvSpPr/>
          <p:nvPr userDrawn="1"/>
        </p:nvSpPr>
        <p:spPr>
          <a:xfrm>
            <a:off x="575623" y="3543588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41061F-9B11-9EF8-4C8F-6EE92E62289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245" y="3651087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328D4-11E9-8B07-D2FB-BF285999A943}"/>
              </a:ext>
            </a:extLst>
          </p:cNvPr>
          <p:cNvSpPr/>
          <p:nvPr userDrawn="1"/>
        </p:nvSpPr>
        <p:spPr>
          <a:xfrm>
            <a:off x="4233223" y="511962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5C3745-89B7-BDB4-D892-3CD81DF48037}"/>
              </a:ext>
            </a:extLst>
          </p:cNvPr>
          <p:cNvSpPr/>
          <p:nvPr userDrawn="1"/>
        </p:nvSpPr>
        <p:spPr>
          <a:xfrm>
            <a:off x="575623" y="511962"/>
            <a:ext cx="3180189" cy="2787977"/>
          </a:xfrm>
          <a:prstGeom prst="rect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D0FF11A-95CF-B1FD-8E81-C89ACE4B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5" y="619461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4D1E3E-2A3C-8668-CB1D-E481F16CB9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55845" y="619461"/>
            <a:ext cx="2934944" cy="257297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2605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C0A24B70-8DEB-A1B4-986D-7D267A3B2E78}"/>
              </a:ext>
            </a:extLst>
          </p:cNvPr>
          <p:cNvSpPr/>
          <p:nvPr userDrawn="1"/>
        </p:nvSpPr>
        <p:spPr>
          <a:xfrm>
            <a:off x="969595" y="1868938"/>
            <a:ext cx="3120123" cy="3120123"/>
          </a:xfrm>
          <a:prstGeom prst="ellipse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28C6799-C0E3-781D-1C08-B07555AA75B2}"/>
              </a:ext>
            </a:extLst>
          </p:cNvPr>
          <p:cNvSpPr/>
          <p:nvPr userDrawn="1"/>
        </p:nvSpPr>
        <p:spPr>
          <a:xfrm>
            <a:off x="4462954" y="1868938"/>
            <a:ext cx="3120123" cy="3120123"/>
          </a:xfrm>
          <a:prstGeom prst="ellipse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61FAD9-4F9C-6C2D-CBF9-8E3D59A2A305}"/>
              </a:ext>
            </a:extLst>
          </p:cNvPr>
          <p:cNvSpPr/>
          <p:nvPr userDrawn="1"/>
        </p:nvSpPr>
        <p:spPr>
          <a:xfrm>
            <a:off x="7956313" y="1868938"/>
            <a:ext cx="3120123" cy="3120123"/>
          </a:xfrm>
          <a:prstGeom prst="ellipse">
            <a:avLst/>
          </a:prstGeom>
          <a:solidFill>
            <a:srgbClr val="00E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488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arrow&#10;&#10;Description automatically generated">
            <a:extLst>
              <a:ext uri="{FF2B5EF4-FFF2-40B4-BE49-F238E27FC236}">
                <a16:creationId xmlns:a16="http://schemas.microsoft.com/office/drawing/2014/main" id="{EB5553CA-FA43-8173-7551-D82143F8FE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5266BA-FFF2-3F43-F97B-676BA96D7F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7925" y="5826125"/>
            <a:ext cx="2390775" cy="31750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rgbClr val="00E1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2pPr>
            <a:lvl3pPr marL="9144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3pPr>
            <a:lvl4pPr marL="13716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4pPr>
            <a:lvl5pPr marL="1828800" indent="0">
              <a:buNone/>
              <a:defRPr sz="1600">
                <a:solidFill>
                  <a:srgbClr val="00E1B3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C96492-5AD5-2292-957F-562BDDC96E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78" y="2073968"/>
            <a:ext cx="6998563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109978-0447-1886-6730-7A229376AC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7278" y="4462999"/>
            <a:ext cx="5675790" cy="121376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00E1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here, max three lines </a:t>
            </a:r>
            <a:r>
              <a:rPr lang="en-US" err="1"/>
              <a:t>necatios</a:t>
            </a:r>
            <a:r>
              <a:rPr lang="en-US"/>
              <a:t> et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odiature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alitae</a:t>
            </a:r>
            <a:r>
              <a:rPr lang="en-US"/>
              <a:t> </a:t>
            </a:r>
            <a:r>
              <a:rPr lang="en-US" err="1"/>
              <a:t>laceatinte</a:t>
            </a:r>
            <a:r>
              <a:rPr lang="en-US"/>
              <a:t> </a:t>
            </a:r>
            <a:r>
              <a:rPr lang="en-US" err="1"/>
              <a:t>suntotatur</a:t>
            </a:r>
            <a:r>
              <a:rPr lang="en-US"/>
              <a:t> </a:t>
            </a:r>
            <a:r>
              <a:rPr lang="en-US" err="1"/>
              <a:t>ipsaniae</a:t>
            </a:r>
            <a:r>
              <a:rPr lang="en-US"/>
              <a:t> </a:t>
            </a:r>
            <a:r>
              <a:rPr lang="en-US" err="1"/>
              <a:t>volorem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36469-BBCA-A465-06F7-C2383707995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53978-5404-C7CB-DA88-C833385BCD3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XXXX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CAA9C-20B2-00EA-E54B-36F9D2C16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A795B05-6AD2-4C67-9008-11F65DCE6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241322"/>
      </p:ext>
    </p:extLst>
  </p:cSld>
  <p:clrMapOvr>
    <a:masterClrMapping/>
  </p:clrMapOvr>
  <p:transition spd="slow" advClick="0" advTm="1500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6A3CC1C9-12B6-F2B7-F51A-16F89081A4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DCF21-A59C-295E-BBA1-FAB4F79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068" y="418391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D6B1C-E754-AACB-C15B-A94F1060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068" y="2016468"/>
            <a:ext cx="7083457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822776"/>
      </p:ext>
    </p:extLst>
  </p:cSld>
  <p:clrMapOvr>
    <a:masterClrMapping/>
  </p:clrMapOvr>
  <p:transition spd="slow" advClick="0"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paragraph">
    <p:bg>
      <p:bgPr>
        <a:solidFill>
          <a:srgbClr val="0B5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40FB09-D456-7DAF-37C9-2C9C6340A1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43985" y="0"/>
            <a:ext cx="4148015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5FC48-528E-AF2D-3E5D-5DE40C84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760" y="421092"/>
            <a:ext cx="686288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8CCC6-A479-7BB3-7A55-8986CE36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761" y="2016468"/>
            <a:ext cx="6862886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2pPr>
            <a:lvl3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3pPr>
            <a:lvl4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4pPr>
            <a:lvl5pPr>
              <a:defRPr>
                <a:solidFill>
                  <a:schemeClr val="bg1"/>
                </a:solidFill>
                <a:latin typeface="Founders Grotesk Regular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462F4E-8148-4A62-2BA7-3E854FC66B53}"/>
              </a:ext>
            </a:extLst>
          </p:cNvPr>
          <p:cNvCxnSpPr>
            <a:cxnSpLocks/>
          </p:cNvCxnSpPr>
          <p:nvPr userDrawn="1"/>
        </p:nvCxnSpPr>
        <p:spPr>
          <a:xfrm>
            <a:off x="8001740" y="492116"/>
            <a:ext cx="0" cy="5893200"/>
          </a:xfrm>
          <a:prstGeom prst="line">
            <a:avLst/>
          </a:prstGeom>
          <a:ln w="63500">
            <a:solidFill>
              <a:srgbClr val="9DE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355403"/>
      </p:ext>
    </p:extLst>
  </p:cSld>
  <p:clrMapOvr>
    <a:masterClrMapping/>
  </p:clrMapOvr>
  <p:transition spd="slow" advClick="0" advTm="1500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8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E9B63-20AD-717F-2BE0-DA9BDF1F3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71F6F-3D63-C958-66EE-DD2B3E522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9B7DB-CFBD-788E-DB8C-89CC915FE3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F0C5F-580D-EEE8-3EEA-9234859B9C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XXXX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8C284-0AFE-FFF6-DD67-FD5AEFDB6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95B05-6AD2-4C67-9008-11F65DCE6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62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49" r:id="rId7"/>
    <p:sldLayoutId id="2147483654" r:id="rId8"/>
    <p:sldLayoutId id="2147483663" r:id="rId9"/>
    <p:sldLayoutId id="2147483662" r:id="rId10"/>
    <p:sldLayoutId id="2147483650" r:id="rId11"/>
    <p:sldLayoutId id="2147483669" r:id="rId12"/>
    <p:sldLayoutId id="2147483678" r:id="rId13"/>
    <p:sldLayoutId id="2147483689" r:id="rId14"/>
    <p:sldLayoutId id="2147483690" r:id="rId15"/>
    <p:sldLayoutId id="2147483691" r:id="rId16"/>
    <p:sldLayoutId id="2147483692" r:id="rId17"/>
    <p:sldLayoutId id="2147483682" r:id="rId18"/>
    <p:sldLayoutId id="2147483672" r:id="rId19"/>
    <p:sldLayoutId id="2147483671" r:id="rId20"/>
    <p:sldLayoutId id="2147483670" r:id="rId21"/>
    <p:sldLayoutId id="2147483661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79" r:id="rId28"/>
    <p:sldLayoutId id="2147483680" r:id="rId29"/>
    <p:sldLayoutId id="2147483674" r:id="rId30"/>
    <p:sldLayoutId id="2147483676" r:id="rId31"/>
    <p:sldLayoutId id="2147483677" r:id="rId32"/>
    <p:sldLayoutId id="2147483651" r:id="rId33"/>
  </p:sldLayoutIdLst>
  <p:transition spd="slow" advClick="0" advTm="15000"/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E9B63-20AD-717F-2BE0-DA9BDF1F3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71F6F-3D63-C958-66EE-DD2B3E522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9B7DB-CFBD-788E-DB8C-89CC915FE3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3EE56-CAD4-441C-9F8C-32E712A33456}" type="datetimeFigureOut">
              <a:rPr lang="en-GB" smtClean="0"/>
              <a:t>05/02/2025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F0C5F-580D-EEE8-3EEA-9234859B9C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8C284-0AFE-FFF6-DD67-FD5AEFDB6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95B05-6AD2-4C67-9008-11F65DCE6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97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f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www.nuffieldfoundation.org/" TargetMode="Externa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://www.nuffieldfoundation.org/" TargetMode="External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hyperlink" Target="https://www.youtube.com/user/Nuffieldcc" TargetMode="External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uffieldfoundation.org/funding/public-right-to-justice-tender" TargetMode="External"/><Relationship Id="rId3" Type="http://schemas.openxmlformats.org/officeDocument/2006/relationships/image" Target="../media/image33.jpeg"/><Relationship Id="rId7" Type="http://schemas.openxmlformats.org/officeDocument/2006/relationships/hyperlink" Target="https://www.nuffieldfoundation.org/news/liz-gilfillan-the-aims-of-racial-diversity-uk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nuffieldfoundation.org/news/five-big-questions-the-foundation-will-address-in-2025-30" TargetMode="External"/><Relationship Id="rId11" Type="http://schemas.openxmlformats.org/officeDocument/2006/relationships/hyperlink" Target="https://eur02.safelinks.protection.outlook.com/?url=https%3A%2F%2Fwww.nuffieldfoundation.org%2Fnews%2Fthe-future-of-work-and-skills-from-place-based-to-place-led&amp;data=05%7C02%7CEIreland%40nuffieldfoundation.org%7C9232b1b24628438ab36008dce6cf58cb%7C7ed8c6eaaf014761b84bf30ff823d501%7C0%7C0%7C638639025444245535%7CUnknown%7CTWFpbGZsb3d8eyJWIjoiMC4wLjAwMDAiLCJQIjoiV2luMzIiLCJBTiI6Ik1haWwiLCJXVCI6Mn0%3D%7C0%7C%7C%7C&amp;sdata=urZ9WRStZdQLPzbf9m6mGRuktH6GBwRwMtDnFboMGXk%3D&amp;reserved=0" TargetMode="External"/><Relationship Id="rId5" Type="http://schemas.openxmlformats.org/officeDocument/2006/relationships/hyperlink" Target="https://www.nuffieldfoundation.org/tools/grant-eligibility-tool" TargetMode="External"/><Relationship Id="rId10" Type="http://schemas.openxmlformats.org/officeDocument/2006/relationships/hyperlink" Target="https://eur02.safelinks.protection.outlook.com/?url=https%3A%2F%2Fwww.nuffieldfoundation.org%2Fwp-content%2Fuploads%2F2024%2F07%2FSchool-absence-event-summary.2.pdf&amp;data=05%7C02%7CEIreland%40nuffieldfoundation.org%7C9232b1b24628438ab36008dce6cf58cb%7C7ed8c6eaaf014761b84bf30ff823d501%7C0%7C0%7C638639025444231083%7CUnknown%7CTWFpbGZsb3d8eyJWIjoiMC4wLjAwMDAiLCJQIjoiV2luMzIiLCJBTiI6Ik1haWwiLCJXVCI6Mn0%3D%7C0%7C%7C%7C&amp;sdata=cGkF%2F5V%2FGmLcwmCK3uw%2BkVMUSyMdy%2F0%2F6W8J2wpZT%2Bg%3D&amp;reserved=0" TargetMode="External"/><Relationship Id="rId4" Type="http://schemas.openxmlformats.org/officeDocument/2006/relationships/hyperlink" Target="https://www.nuffieldfoundation.org/wp-content/uploads/2023/Guide_for_applicants.pdf" TargetMode="External"/><Relationship Id="rId9" Type="http://schemas.openxmlformats.org/officeDocument/2006/relationships/hyperlink" Target="https://www.nuffieldfoundation.org/news/improving-legal-experiences-and-outcom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uffieldfoundation.org/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nuffieldfoundation.org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nuffieldfoundation.org/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613485-DEE3-B15E-F879-5A9486AE9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7049" y="2226368"/>
            <a:ext cx="6998563" cy="1855775"/>
          </a:xfrm>
        </p:spPr>
        <p:txBody>
          <a:bodyPr>
            <a:normAutofit fontScale="90000"/>
          </a:bodyPr>
          <a:lstStyle/>
          <a:p>
            <a:r>
              <a:rPr lang="en-US"/>
              <a:t>Introducing the Nuffield Foundation</a:t>
            </a:r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55E13AD-3E4C-2DAD-EAE3-11792C1D9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7278" y="4462999"/>
            <a:ext cx="6547856" cy="1213769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dirty="0"/>
            </a:br>
            <a:r>
              <a:rPr lang="en-US" sz="2800" b="1" dirty="0">
                <a:latin typeface="Arial"/>
                <a:cs typeface="Arial"/>
              </a:rPr>
              <a:t>ASA SCARE</a:t>
            </a:r>
            <a:br>
              <a:rPr lang="en-US" sz="2800" b="1" dirty="0"/>
            </a:br>
            <a:r>
              <a:rPr lang="en-US" sz="2800" b="1" dirty="0">
                <a:latin typeface="Arial"/>
                <a:cs typeface="Arial"/>
              </a:rPr>
              <a:t>29 November 2024</a:t>
            </a:r>
            <a:endParaRPr lang="en-GB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167488"/>
      </p:ext>
    </p:extLst>
  </p:cSld>
  <p:clrMapOvr>
    <a:masterClrMapping/>
  </p:clrMapOvr>
  <p:transition spd="slow" advClick="0" advTm="1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6D4CB-0F1E-6D7A-3862-5313B75DE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85" y="320420"/>
            <a:ext cx="10515600" cy="528665"/>
          </a:xfrm>
        </p:spPr>
        <p:txBody>
          <a:bodyPr>
            <a:normAutofit fontScale="90000"/>
          </a:bodyPr>
          <a:lstStyle/>
          <a:p>
            <a:r>
              <a:rPr lang="en-GB"/>
              <a:t>Recent Justice publications</a:t>
            </a:r>
          </a:p>
        </p:txBody>
      </p:sp>
      <p:pic>
        <p:nvPicPr>
          <p:cNvPr id="7" name="Picture 6" descr="A cover of a book&#10;&#10;Description automatically generated">
            <a:extLst>
              <a:ext uri="{FF2B5EF4-FFF2-40B4-BE49-F238E27FC236}">
                <a16:creationId xmlns:a16="http://schemas.microsoft.com/office/drawing/2014/main" id="{7C389412-BE77-8740-A092-94A3CCD2B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093" y="948891"/>
            <a:ext cx="2476079" cy="3169002"/>
          </a:xfrm>
          <a:prstGeom prst="rect">
            <a:avLst/>
          </a:prstGeom>
        </p:spPr>
      </p:pic>
      <p:pic>
        <p:nvPicPr>
          <p:cNvPr id="9" name="Picture 8" descr="A book cover with a statue of a person&#10;&#10;Description automatically generated">
            <a:extLst>
              <a:ext uri="{FF2B5EF4-FFF2-40B4-BE49-F238E27FC236}">
                <a16:creationId xmlns:a16="http://schemas.microsoft.com/office/drawing/2014/main" id="{B494EA2C-0188-05C8-5AE7-EED20A78B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85" y="974618"/>
            <a:ext cx="2363202" cy="3143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person covering her face with her hand&#10;&#10;Description automatically generated">
            <a:extLst>
              <a:ext uri="{FF2B5EF4-FFF2-40B4-BE49-F238E27FC236}">
                <a16:creationId xmlns:a16="http://schemas.microsoft.com/office/drawing/2014/main" id="{6D36EBAE-1113-5C8B-4E8A-7BF9C7054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581" y="948891"/>
            <a:ext cx="2363202" cy="3169002"/>
          </a:xfrm>
          <a:prstGeom prst="rect">
            <a:avLst/>
          </a:prstGeom>
        </p:spPr>
      </p:pic>
      <p:pic>
        <p:nvPicPr>
          <p:cNvPr id="13" name="Picture 12" descr="A book cover with three people&#10;&#10;Description automatically generated">
            <a:extLst>
              <a:ext uri="{FF2B5EF4-FFF2-40B4-BE49-F238E27FC236}">
                <a16:creationId xmlns:a16="http://schemas.microsoft.com/office/drawing/2014/main" id="{87D71D6A-65AA-BC49-6123-150F28694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127" y="3307467"/>
            <a:ext cx="2241622" cy="3230111"/>
          </a:xfrm>
          <a:prstGeom prst="rect">
            <a:avLst/>
          </a:prstGeom>
        </p:spPr>
      </p:pic>
      <p:pic>
        <p:nvPicPr>
          <p:cNvPr id="17" name="Picture 16" descr="A close-up of a paper&#10;&#10;Description automatically generated">
            <a:extLst>
              <a:ext uri="{FF2B5EF4-FFF2-40B4-BE49-F238E27FC236}">
                <a16:creationId xmlns:a16="http://schemas.microsoft.com/office/drawing/2014/main" id="{D2E9ED64-7045-4216-19FF-C48B9D11DE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8775" y="974617"/>
            <a:ext cx="2284769" cy="3056440"/>
          </a:xfrm>
          <a:prstGeom prst="rect">
            <a:avLst/>
          </a:prstGeom>
        </p:spPr>
      </p:pic>
      <p:pic>
        <p:nvPicPr>
          <p:cNvPr id="21" name="Content Placeholder 20" descr="A puzzle of a house with a couple of icons on it&#10;&#10;Description automatically generated">
            <a:extLst>
              <a:ext uri="{FF2B5EF4-FFF2-40B4-BE49-F238E27FC236}">
                <a16:creationId xmlns:a16="http://schemas.microsoft.com/office/drawing/2014/main" id="{F81FABB0-ED86-AF88-7483-8624DE7957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1819352" y="3307468"/>
            <a:ext cx="2363202" cy="3230112"/>
          </a:xfrm>
        </p:spPr>
      </p:pic>
      <p:pic>
        <p:nvPicPr>
          <p:cNvPr id="23" name="Picture 22" descr="A close-up of a hand and a child's hand&#10;&#10;Description automatically generated">
            <a:extLst>
              <a:ext uri="{FF2B5EF4-FFF2-40B4-BE49-F238E27FC236}">
                <a16:creationId xmlns:a16="http://schemas.microsoft.com/office/drawing/2014/main" id="{EDBCD443-BC28-9D19-C3A0-3C6FD3A2D1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4398" y="3307467"/>
            <a:ext cx="2363203" cy="323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79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A6137-DB80-CFCD-2D4B-946EBB373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Strategic grant: Transforming justice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3D58C-3D3B-3657-F7D8-3387AE863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Led by Imran Rasul (IFS), Joe Tomlinson (York), and Abi Adams-Prassl (Oxford), in partnership with the Public Law Project</a:t>
            </a:r>
          </a:p>
          <a:p>
            <a:r>
              <a:rPr lang="en-GB" dirty="0"/>
              <a:t>Will seek to explore both significant reductions in funding and a sequence of major procedural reforms to modernise the justice system over the last 15 years</a:t>
            </a:r>
          </a:p>
          <a:p>
            <a:r>
              <a:rPr lang="en-GB" dirty="0"/>
              <a:t>Brings quantitative economic analysis to provide an understanding of what these changes have meant for access to justice</a:t>
            </a:r>
          </a:p>
        </p:txBody>
      </p:sp>
      <p:pic>
        <p:nvPicPr>
          <p:cNvPr id="5" name="Picture 4" descr="A close-up of a building&#10;&#10;Description automatically generated">
            <a:extLst>
              <a:ext uri="{FF2B5EF4-FFF2-40B4-BE49-F238E27FC236}">
                <a16:creationId xmlns:a16="http://schemas.microsoft.com/office/drawing/2014/main" id="{E4535771-83FD-6ABC-9076-094C9EFC3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" t="5874" r="63639" b="8423"/>
          <a:stretch/>
        </p:blipFill>
        <p:spPr>
          <a:xfrm>
            <a:off x="349239" y="490194"/>
            <a:ext cx="3667590" cy="587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67290"/>
      </p:ext>
    </p:extLst>
  </p:cSld>
  <p:clrMapOvr>
    <a:masterClrMapping/>
  </p:clrMapOvr>
  <p:transition spd="slow" advClick="0" advTm="1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0FC71-BF7E-0531-DE94-2B341F8A5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62331C-B749-FF0C-67D4-5653759D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Public Right to Justice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65401-5221-A789-0356-3B562CB68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31" y="1746655"/>
            <a:ext cx="7469955" cy="4621151"/>
          </a:xfrm>
        </p:spPr>
        <p:txBody>
          <a:bodyPr>
            <a:noAutofit/>
          </a:bodyPr>
          <a:lstStyle/>
          <a:p>
            <a:r>
              <a:rPr lang="en-US" dirty="0"/>
              <a:t>In March </a:t>
            </a:r>
            <a:r>
              <a:rPr lang="en-GB" dirty="0"/>
              <a:t>we brought together a group of experts to critically examine the state of the justice system</a:t>
            </a:r>
          </a:p>
          <a:p>
            <a:r>
              <a:rPr lang="en-GB" dirty="0"/>
              <a:t>The event (re)confirmed that system is under great strain</a:t>
            </a:r>
          </a:p>
          <a:p>
            <a:r>
              <a:rPr lang="en-GB" dirty="0"/>
              <a:t>Raises questions: what does it mean if rights cannot be properly exercised? What are the implications, not only for individuals, but also for wider society? </a:t>
            </a:r>
          </a:p>
        </p:txBody>
      </p:sp>
      <p:pic>
        <p:nvPicPr>
          <p:cNvPr id="8" name="Picture 7" descr="Shadows of people shadows on a wall&#10;&#10;Description automatically generated">
            <a:extLst>
              <a:ext uri="{FF2B5EF4-FFF2-40B4-BE49-F238E27FC236}">
                <a16:creationId xmlns:a16="http://schemas.microsoft.com/office/drawing/2014/main" id="{1289C406-3993-DA73-BA51-E23B3FC48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t="-8340" r="38036" b="-8340"/>
          <a:stretch/>
        </p:blipFill>
        <p:spPr>
          <a:xfrm>
            <a:off x="7946571" y="0"/>
            <a:ext cx="40082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03177"/>
      </p:ext>
    </p:extLst>
  </p:cSld>
  <p:clrMapOvr>
    <a:masterClrMapping/>
  </p:clrMapOvr>
  <p:transition spd="slow" advClick="0" advTm="15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884961-6CE1-9D07-D242-08C76C7EE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 look for in applications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9AE30F-4D59-AC64-FD8C-332F4C315EC0}"/>
              </a:ext>
            </a:extLst>
          </p:cNvPr>
          <p:cNvSpPr txBox="1">
            <a:spLocks/>
          </p:cNvSpPr>
          <p:nvPr/>
        </p:nvSpPr>
        <p:spPr>
          <a:xfrm>
            <a:off x="728760" y="3964140"/>
            <a:ext cx="3348830" cy="1769148"/>
          </a:xfrm>
          <a:prstGeom prst="rect">
            <a:avLst/>
          </a:prstGeom>
          <a:solidFill>
            <a:srgbClr val="9DEDDF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rgbClr val="0B545A"/>
                </a:solidFill>
              </a:rPr>
              <a:t>Great team</a:t>
            </a:r>
            <a:endParaRPr lang="en-GB" b="1">
              <a:solidFill>
                <a:srgbClr val="0B545A"/>
              </a:solidFill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77AB0F0-A84A-D01E-00CA-667FF13B600D}"/>
              </a:ext>
            </a:extLst>
          </p:cNvPr>
          <p:cNvSpPr txBox="1">
            <a:spLocks/>
          </p:cNvSpPr>
          <p:nvPr/>
        </p:nvSpPr>
        <p:spPr>
          <a:xfrm>
            <a:off x="4242816" y="3964140"/>
            <a:ext cx="3348830" cy="1769148"/>
          </a:xfrm>
          <a:prstGeom prst="rect">
            <a:avLst/>
          </a:prstGeom>
          <a:solidFill>
            <a:srgbClr val="9DEDDF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rgbClr val="0B545A"/>
                </a:solidFill>
              </a:rPr>
              <a:t>Value for money</a:t>
            </a:r>
            <a:endParaRPr lang="en-GB" b="1">
              <a:solidFill>
                <a:srgbClr val="0B545A"/>
              </a:solidFill>
            </a:endParaRPr>
          </a:p>
        </p:txBody>
      </p:sp>
      <p:pic>
        <p:nvPicPr>
          <p:cNvPr id="7" name="Graphic 6" descr="Acorn with solid fill">
            <a:extLst>
              <a:ext uri="{FF2B5EF4-FFF2-40B4-BE49-F238E27FC236}">
                <a16:creationId xmlns:a16="http://schemas.microsoft.com/office/drawing/2014/main" id="{02736B0A-9583-E6B3-AEA8-30A8194CB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471330" y="2271101"/>
            <a:ext cx="1249339" cy="1249339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96FB027-E844-E648-83B6-F4F48DCE3889}"/>
              </a:ext>
            </a:extLst>
          </p:cNvPr>
          <p:cNvSpPr txBox="1">
            <a:spLocks/>
          </p:cNvSpPr>
          <p:nvPr/>
        </p:nvSpPr>
        <p:spPr>
          <a:xfrm>
            <a:off x="728760" y="2009286"/>
            <a:ext cx="3348830" cy="1769148"/>
          </a:xfrm>
          <a:prstGeom prst="rect">
            <a:avLst/>
          </a:prstGeom>
          <a:solidFill>
            <a:srgbClr val="9DEDDF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rgbClr val="0B545A"/>
                </a:solidFill>
              </a:rPr>
              <a:t>Relevance</a:t>
            </a:r>
            <a:endParaRPr lang="en-GB" b="1">
              <a:solidFill>
                <a:srgbClr val="0B545A"/>
              </a:solidFill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A0952BA-13E5-8764-96AD-FCF294EDAE6A}"/>
              </a:ext>
            </a:extLst>
          </p:cNvPr>
          <p:cNvSpPr txBox="1">
            <a:spLocks/>
          </p:cNvSpPr>
          <p:nvPr/>
        </p:nvSpPr>
        <p:spPr>
          <a:xfrm>
            <a:off x="4242816" y="2009286"/>
            <a:ext cx="3348830" cy="1769148"/>
          </a:xfrm>
          <a:prstGeom prst="rect">
            <a:avLst/>
          </a:prstGeom>
          <a:solidFill>
            <a:srgbClr val="9DEDDF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rgbClr val="0B545A"/>
                </a:solidFill>
              </a:rPr>
              <a:t>Clear conceptual framework</a:t>
            </a:r>
            <a:endParaRPr lang="en-GB" b="1">
              <a:solidFill>
                <a:srgbClr val="0B545A"/>
              </a:solidFill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90B1A17F-E375-453B-9AE6-CAD562F3BBD3}"/>
              </a:ext>
            </a:extLst>
          </p:cNvPr>
          <p:cNvSpPr txBox="1">
            <a:spLocks/>
          </p:cNvSpPr>
          <p:nvPr/>
        </p:nvSpPr>
        <p:spPr>
          <a:xfrm>
            <a:off x="7756872" y="2009285"/>
            <a:ext cx="3348830" cy="1769149"/>
          </a:xfrm>
          <a:prstGeom prst="rect">
            <a:avLst/>
          </a:prstGeom>
          <a:solidFill>
            <a:srgbClr val="9DEDDF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rgbClr val="0B545A"/>
                </a:solidFill>
              </a:rPr>
              <a:t>Rigorous methodology</a:t>
            </a:r>
            <a:endParaRPr lang="en-GB" sz="3200" b="1">
              <a:solidFill>
                <a:srgbClr val="0B545A"/>
              </a:solidFill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169A617-A959-C020-3676-247B062ACA6D}"/>
              </a:ext>
            </a:extLst>
          </p:cNvPr>
          <p:cNvSpPr txBox="1">
            <a:spLocks/>
          </p:cNvSpPr>
          <p:nvPr/>
        </p:nvSpPr>
        <p:spPr>
          <a:xfrm>
            <a:off x="7756872" y="3972094"/>
            <a:ext cx="3348830" cy="1769149"/>
          </a:xfrm>
          <a:prstGeom prst="rect">
            <a:avLst/>
          </a:prstGeom>
          <a:solidFill>
            <a:srgbClr val="9DEDDF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Founders Grotesk Regular" panose="020B050303020206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rgbClr val="0B545A"/>
                </a:solidFill>
              </a:rPr>
              <a:t>Route to impact</a:t>
            </a:r>
            <a:endParaRPr lang="en-GB" sz="3200" b="1">
              <a:solidFill>
                <a:srgbClr val="0B54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54908"/>
      </p:ext>
    </p:extLst>
  </p:cSld>
  <p:clrMapOvr>
    <a:masterClrMapping/>
  </p:clrMapOvr>
  <p:transition spd="slow" advClick="0" advTm="1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413B7-7D9E-8C03-A309-E8BC5D74B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0" y="282900"/>
            <a:ext cx="7692873" cy="1325563"/>
          </a:xfrm>
        </p:spPr>
        <p:txBody>
          <a:bodyPr/>
          <a:lstStyle/>
          <a:p>
            <a:r>
              <a:rPr lang="en-GB"/>
              <a:t>Impact – </a:t>
            </a:r>
            <a:r>
              <a:rPr lang="en-GB">
                <a:solidFill>
                  <a:schemeClr val="accent1"/>
                </a:solidFill>
              </a:rPr>
              <a:t>what we look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E8B79-9C07-D3C2-2AA8-E87912273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40" y="1608463"/>
            <a:ext cx="7571688" cy="51649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/>
              <a:t> </a:t>
            </a:r>
            <a:r>
              <a:rPr lang="en-US">
                <a:solidFill>
                  <a:schemeClr val="accent1"/>
                </a:solidFill>
              </a:rPr>
              <a:t>Clarity</a:t>
            </a:r>
            <a:r>
              <a:rPr lang="en-US"/>
              <a:t> - why this research now, what will it achieve, and who might benefit?</a:t>
            </a:r>
            <a:br>
              <a:rPr lang="en-US"/>
            </a:br>
            <a:endParaRPr lang="en-US"/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 </a:t>
            </a:r>
            <a:r>
              <a:rPr lang="en-US">
                <a:solidFill>
                  <a:schemeClr val="accent1"/>
                </a:solidFill>
              </a:rPr>
              <a:t>Credibility</a:t>
            </a:r>
            <a:r>
              <a:rPr lang="en-US"/>
              <a:t> - rigorous and appropriate methodology</a:t>
            </a:r>
            <a:br>
              <a:rPr lang="en-US"/>
            </a:br>
            <a:endParaRPr lang="en-US"/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 </a:t>
            </a:r>
            <a:r>
              <a:rPr lang="en-US">
                <a:solidFill>
                  <a:schemeClr val="accent1"/>
                </a:solidFill>
              </a:rPr>
              <a:t>Planning</a:t>
            </a:r>
            <a:r>
              <a:rPr lang="en-US"/>
              <a:t> - routes to potential impact</a:t>
            </a:r>
            <a:br>
              <a:rPr lang="en-US"/>
            </a:br>
            <a:endParaRPr lang="en-US"/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 </a:t>
            </a:r>
            <a:r>
              <a:rPr lang="en-US">
                <a:solidFill>
                  <a:schemeClr val="accent1"/>
                </a:solidFill>
              </a:rPr>
              <a:t>Engagement</a:t>
            </a:r>
            <a:r>
              <a:rPr lang="en-US"/>
              <a:t> - who must do what for impact to happen and how to engage them?</a:t>
            </a:r>
          </a:p>
          <a:p>
            <a:endParaRPr lang="en-US"/>
          </a:p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9307DB-362C-F9D3-4ED1-0561F1E3757A}"/>
              </a:ext>
            </a:extLst>
          </p:cNvPr>
          <p:cNvSpPr txBox="1"/>
          <p:nvPr/>
        </p:nvSpPr>
        <p:spPr>
          <a:xfrm>
            <a:off x="8294914" y="741146"/>
            <a:ext cx="346165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 types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0B54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Influencing policy or practice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0B54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Shaping debates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srgbClr val="0B54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Capacity building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0B54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B54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B54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FAC6347-F049-E438-DD99-A7E4DD19933D}"/>
              </a:ext>
            </a:extLst>
          </p:cNvPr>
          <p:cNvCxnSpPr/>
          <p:nvPr/>
        </p:nvCxnSpPr>
        <p:spPr>
          <a:xfrm>
            <a:off x="9452057" y="3280855"/>
            <a:ext cx="1246095" cy="0"/>
          </a:xfrm>
          <a:prstGeom prst="line">
            <a:avLst/>
          </a:prstGeom>
          <a:ln w="57150">
            <a:solidFill>
              <a:srgbClr val="00E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C11F48-12DF-59E3-1C91-09EA1A08F973}"/>
              </a:ext>
            </a:extLst>
          </p:cNvPr>
          <p:cNvCxnSpPr/>
          <p:nvPr/>
        </p:nvCxnSpPr>
        <p:spPr>
          <a:xfrm>
            <a:off x="9452057" y="4713095"/>
            <a:ext cx="1246095" cy="0"/>
          </a:xfrm>
          <a:prstGeom prst="line">
            <a:avLst/>
          </a:prstGeom>
          <a:ln w="57150">
            <a:solidFill>
              <a:srgbClr val="00E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2E2D05-9F19-B91A-7851-75CE134E6F80}"/>
              </a:ext>
            </a:extLst>
          </p:cNvPr>
          <p:cNvCxnSpPr/>
          <p:nvPr/>
        </p:nvCxnSpPr>
        <p:spPr>
          <a:xfrm>
            <a:off x="9452057" y="1828566"/>
            <a:ext cx="1246095" cy="0"/>
          </a:xfrm>
          <a:prstGeom prst="line">
            <a:avLst/>
          </a:prstGeom>
          <a:ln w="57150">
            <a:solidFill>
              <a:srgbClr val="00E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072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C3F66-1030-1CDD-36AD-094F2358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Applying to us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488EB-979E-C7BE-5DBC-4AC253D7B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068" y="1743954"/>
            <a:ext cx="10010100" cy="4351338"/>
          </a:xfrm>
        </p:spPr>
        <p:txBody>
          <a:bodyPr>
            <a:normAutofit/>
          </a:bodyPr>
          <a:lstStyle/>
          <a:p>
            <a:pPr>
              <a:buClr>
                <a:srgbClr val="00E1B3"/>
              </a:buClr>
              <a:buFont typeface="Wingdings" panose="05000000000000000000" pitchFamily="2" charset="2"/>
              <a:buChar char="ü"/>
            </a:pPr>
            <a:r>
              <a:rPr lang="en-US" sz="3200"/>
              <a:t>Check our </a:t>
            </a:r>
            <a:r>
              <a:rPr lang="en-US" sz="3200">
                <a:solidFill>
                  <a:srgbClr val="00E1B3"/>
                </a:solidFill>
              </a:rPr>
              <a:t>eligibility criteria</a:t>
            </a:r>
          </a:p>
          <a:p>
            <a:pPr>
              <a:buClr>
                <a:srgbClr val="00E1B3"/>
              </a:buClr>
              <a:buFont typeface="Wingdings" panose="05000000000000000000" pitchFamily="2" charset="2"/>
              <a:buChar char="ü"/>
            </a:pPr>
            <a:r>
              <a:rPr lang="en-US" sz="3200"/>
              <a:t>Read the </a:t>
            </a:r>
            <a:r>
              <a:rPr lang="en-US" sz="3200">
                <a:solidFill>
                  <a:srgbClr val="00E1B3"/>
                </a:solidFill>
              </a:rPr>
              <a:t>Guide for Applicants</a:t>
            </a:r>
            <a:endParaRPr lang="en-US" sz="3200"/>
          </a:p>
          <a:p>
            <a:pPr>
              <a:buClr>
                <a:srgbClr val="00E1B3"/>
              </a:buClr>
              <a:buFont typeface="Wingdings" panose="05000000000000000000" pitchFamily="2" charset="2"/>
              <a:buChar char="ü"/>
            </a:pPr>
            <a:r>
              <a:rPr lang="en-US" sz="3200"/>
              <a:t>Make the case for your project’s </a:t>
            </a:r>
            <a:r>
              <a:rPr lang="en-US" sz="3200">
                <a:solidFill>
                  <a:srgbClr val="00E1B3"/>
                </a:solidFill>
              </a:rPr>
              <a:t>importance</a:t>
            </a:r>
            <a:endParaRPr lang="en-US" sz="3200"/>
          </a:p>
          <a:p>
            <a:pPr>
              <a:buClr>
                <a:srgbClr val="00E1B3"/>
              </a:buClr>
              <a:buFont typeface="Wingdings" panose="05000000000000000000" pitchFamily="2" charset="2"/>
              <a:buChar char="ü"/>
            </a:pPr>
            <a:r>
              <a:rPr lang="en-US" sz="3200"/>
              <a:t>Explain your </a:t>
            </a:r>
            <a:r>
              <a:rPr lang="en-US" sz="3200">
                <a:solidFill>
                  <a:srgbClr val="00E1B3"/>
                </a:solidFill>
              </a:rPr>
              <a:t>methodology</a:t>
            </a:r>
            <a:r>
              <a:rPr lang="en-US" sz="3200"/>
              <a:t> well</a:t>
            </a:r>
          </a:p>
          <a:p>
            <a:pPr>
              <a:buClr>
                <a:srgbClr val="00E1B3"/>
              </a:buClr>
              <a:buFont typeface="Wingdings" panose="05000000000000000000" pitchFamily="2" charset="2"/>
              <a:buChar char="ü"/>
            </a:pPr>
            <a:r>
              <a:rPr lang="en-US" sz="3200"/>
              <a:t>Identify the key </a:t>
            </a:r>
            <a:r>
              <a:rPr lang="en-US" sz="3200">
                <a:solidFill>
                  <a:srgbClr val="00E1B3"/>
                </a:solidFill>
              </a:rPr>
              <a:t>audiences</a:t>
            </a:r>
            <a:r>
              <a:rPr lang="en-US" sz="3200"/>
              <a:t> for your research</a:t>
            </a:r>
          </a:p>
          <a:p>
            <a:pPr>
              <a:buClr>
                <a:srgbClr val="00E1B3"/>
              </a:buClr>
              <a:buFont typeface="Wingdings" panose="05000000000000000000" pitchFamily="2" charset="2"/>
              <a:buChar char="ü"/>
            </a:pPr>
            <a:r>
              <a:rPr lang="en-US" sz="3200"/>
              <a:t>Outline your pathway to </a:t>
            </a:r>
            <a:r>
              <a:rPr lang="en-US" sz="3200">
                <a:solidFill>
                  <a:srgbClr val="00E1B3"/>
                </a:solidFill>
              </a:rPr>
              <a:t>impact</a:t>
            </a:r>
            <a:endParaRPr lang="en-US" sz="3200"/>
          </a:p>
          <a:p>
            <a:pPr>
              <a:buFont typeface="Wingdings" panose="05000000000000000000" pitchFamily="2" charset="2"/>
              <a:buChar char="ü"/>
            </a:pPr>
            <a:endParaRPr lang="en-US"/>
          </a:p>
          <a:p>
            <a:pPr>
              <a:buFont typeface="Wingdings" panose="05000000000000000000" pitchFamily="2" charset="2"/>
              <a:buChar char="ü"/>
            </a:pPr>
            <a:endParaRPr lang="en-GB"/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FB755729-5F87-0B87-5E35-892CC79F2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02" y="6276670"/>
            <a:ext cx="515520" cy="515520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8A9D900A-E783-E499-29EF-A64F9B3C3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8" y="6276670"/>
            <a:ext cx="515520" cy="5155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6295A0-33BC-57BC-1D30-FCD726BEAA2B}"/>
              </a:ext>
            </a:extLst>
          </p:cNvPr>
          <p:cNvSpPr txBox="1"/>
          <p:nvPr/>
        </p:nvSpPr>
        <p:spPr>
          <a:xfrm>
            <a:off x="1507205" y="6308332"/>
            <a:ext cx="429383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Nuffield Foundation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85CC35-62AE-BB2C-B8AE-721C5CE64955}"/>
              </a:ext>
            </a:extLst>
          </p:cNvPr>
          <p:cNvSpPr txBox="1"/>
          <p:nvPr/>
        </p:nvSpPr>
        <p:spPr>
          <a:xfrm>
            <a:off x="4830434" y="6395332"/>
            <a:ext cx="6112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chemeClr val="bg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www.nuffieldfoundation.org</a:t>
            </a:r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100885"/>
      </p:ext>
    </p:extLst>
  </p:cSld>
  <p:clrMapOvr>
    <a:masterClrMapping/>
  </p:clrMapOvr>
  <p:transition spd="slow" advClick="0" advTm="15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3B154-4CA6-6BE8-EE26-952082095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18" y="663562"/>
            <a:ext cx="7083457" cy="1325563"/>
          </a:xfrm>
        </p:spPr>
        <p:txBody>
          <a:bodyPr>
            <a:normAutofit/>
          </a:bodyPr>
          <a:lstStyle/>
          <a:p>
            <a:r>
              <a:rPr lang="en-US"/>
              <a:t>Research, Development and Analysis Fund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88BB6-7915-1525-4AE6-932BFAC51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18" y="2475404"/>
            <a:ext cx="7265435" cy="3892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Two stage application process:</a:t>
            </a:r>
          </a:p>
          <a:p>
            <a:r>
              <a:rPr lang="en-US" b="1" dirty="0">
                <a:solidFill>
                  <a:srgbClr val="00E1B3"/>
                </a:solidFill>
              </a:rPr>
              <a:t>Outline applications</a:t>
            </a:r>
            <a:r>
              <a:rPr lang="en-US" dirty="0"/>
              <a:t> assessed in-house</a:t>
            </a:r>
          </a:p>
          <a:p>
            <a:r>
              <a:rPr lang="en-US" b="1" dirty="0">
                <a:solidFill>
                  <a:srgbClr val="00E1B3"/>
                </a:solidFill>
              </a:rPr>
              <a:t>Full applications</a:t>
            </a:r>
            <a:r>
              <a:rPr lang="en-US" dirty="0">
                <a:solidFill>
                  <a:srgbClr val="00E1B3"/>
                </a:solidFill>
              </a:rPr>
              <a:t> </a:t>
            </a:r>
            <a:r>
              <a:rPr lang="en-US" dirty="0"/>
              <a:t>peer reviewed</a:t>
            </a:r>
            <a:br>
              <a:rPr lang="en-US" dirty="0"/>
            </a:br>
            <a:endParaRPr lang="en-US" dirty="0"/>
          </a:p>
          <a:p>
            <a:r>
              <a:rPr lang="en-US" dirty="0"/>
              <a:t>Final decisions are made by Nuffield Foundation staff and Trustees.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Most grants are between £200k - £300k.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E1739E-C16C-21A0-DDA0-EA592E29D576}"/>
              </a:ext>
            </a:extLst>
          </p:cNvPr>
          <p:cNvCxnSpPr/>
          <p:nvPr/>
        </p:nvCxnSpPr>
        <p:spPr>
          <a:xfrm>
            <a:off x="1505486" y="2475405"/>
            <a:ext cx="1246095" cy="0"/>
          </a:xfrm>
          <a:prstGeom prst="line">
            <a:avLst/>
          </a:prstGeom>
          <a:ln w="57150">
            <a:solidFill>
              <a:srgbClr val="00E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F8F70A-911D-548B-E31C-800123464529}"/>
              </a:ext>
            </a:extLst>
          </p:cNvPr>
          <p:cNvCxnSpPr/>
          <p:nvPr/>
        </p:nvCxnSpPr>
        <p:spPr>
          <a:xfrm>
            <a:off x="1505486" y="4525183"/>
            <a:ext cx="1246095" cy="0"/>
          </a:xfrm>
          <a:prstGeom prst="line">
            <a:avLst/>
          </a:prstGeom>
          <a:ln w="57150">
            <a:solidFill>
              <a:srgbClr val="00E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BEC6ECF-EE15-A1FD-CCEC-55D8458AE653}"/>
              </a:ext>
            </a:extLst>
          </p:cNvPr>
          <p:cNvSpPr txBox="1"/>
          <p:nvPr/>
        </p:nvSpPr>
        <p:spPr>
          <a:xfrm>
            <a:off x="336881" y="911907"/>
            <a:ext cx="35773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 application rounds a year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FD371D-2ABB-D645-58A7-2B0B5641206D}"/>
              </a:ext>
            </a:extLst>
          </p:cNvPr>
          <p:cNvSpPr txBox="1"/>
          <p:nvPr/>
        </p:nvSpPr>
        <p:spPr>
          <a:xfrm>
            <a:off x="336879" y="2887627"/>
            <a:ext cx="3577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October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Grants up to £750k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B54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115AE1-CA19-3EA8-A570-708B4343F670}"/>
              </a:ext>
            </a:extLst>
          </p:cNvPr>
          <p:cNvSpPr txBox="1"/>
          <p:nvPr/>
        </p:nvSpPr>
        <p:spPr>
          <a:xfrm>
            <a:off x="336880" y="4863347"/>
            <a:ext cx="35773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April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B54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Grants up to £3m*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b="1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kept under review</a:t>
            </a:r>
            <a:r>
              <a:rPr lang="en-US">
                <a:solidFill>
                  <a:srgbClr val="0B54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B54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61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30D77C-CCEA-8BA1-0153-A16B368FB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Supporting early career researchers​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9AC194-0870-6A15-ACF1-49A5071C1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31" y="1746655"/>
            <a:ext cx="7469955" cy="4621151"/>
          </a:xfrm>
        </p:spPr>
        <p:txBody>
          <a:bodyPr>
            <a:noAutofit/>
          </a:bodyPr>
          <a:lstStyle/>
          <a:p>
            <a:r>
              <a:rPr lang="en-US" dirty="0"/>
              <a:t>Encourage support from grant holders and institutions​</a:t>
            </a:r>
          </a:p>
          <a:p>
            <a:endParaRPr lang="en-US" dirty="0"/>
          </a:p>
          <a:p>
            <a:r>
              <a:rPr lang="en-US" dirty="0"/>
              <a:t>Established a Nuffield Foundation Emerging Researcher Network​</a:t>
            </a:r>
          </a:p>
          <a:p>
            <a:pPr marL="0" indent="0">
              <a:buNone/>
            </a:pPr>
            <a:r>
              <a:rPr lang="en-US" dirty="0"/>
              <a:t>	- Regular newsletters ​</a:t>
            </a:r>
          </a:p>
          <a:p>
            <a:pPr marL="0" indent="0">
              <a:buNone/>
            </a:pPr>
            <a:r>
              <a:rPr lang="en-US" dirty="0"/>
              <a:t>	- LinkedIn group​</a:t>
            </a:r>
          </a:p>
          <a:p>
            <a:pPr marL="0" indent="0">
              <a:buNone/>
            </a:pPr>
            <a:r>
              <a:rPr lang="en-US" dirty="0"/>
              <a:t>	- Events and training opportunities​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ECRs can apply to our main grants fund​</a:t>
            </a:r>
            <a:endParaRPr lang="en-GB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13E16AA-7EA6-236B-E604-C53B16B4C31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4671" r="467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5960"/>
      </p:ext>
    </p:extLst>
  </p:cSld>
  <p:clrMapOvr>
    <a:masterClrMapping/>
  </p:clrMapOvr>
  <p:transition spd="slow" advClick="0" advTm="15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3408EE-0924-4495-9679-01145DE9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Keep in touch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A85D08-072F-38E4-D311-FC184EC2C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988" y="2016468"/>
            <a:ext cx="724432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Website: </a:t>
            </a:r>
            <a:r>
              <a:rPr lang="en-US">
                <a:latin typeface="Arial"/>
                <a:cs typeface="Arial"/>
                <a:hlinkClick r:id="rId3"/>
              </a:rPr>
              <a:t>www.nuffieldfoundation.org</a:t>
            </a:r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Email: applications@nuffieldfoundation.org</a:t>
            </a:r>
          </a:p>
          <a:p>
            <a:r>
              <a:rPr lang="en-US">
                <a:latin typeface="Arial"/>
                <a:cs typeface="Arial"/>
              </a:rPr>
              <a:t>Twitter: @NuffieldFound</a:t>
            </a:r>
          </a:p>
          <a:p>
            <a:r>
              <a:rPr lang="en-US">
                <a:latin typeface="Arial"/>
                <a:cs typeface="Arial"/>
              </a:rPr>
              <a:t>LinkedIn and YouTube</a:t>
            </a:r>
          </a:p>
          <a:p>
            <a:r>
              <a:rPr lang="en-US">
                <a:latin typeface="Arial"/>
                <a:cs typeface="Arial"/>
              </a:rPr>
              <a:t>Subscribe to our newsletter</a:t>
            </a:r>
          </a:p>
          <a:p>
            <a:r>
              <a:rPr lang="en-US">
                <a:latin typeface="Arial"/>
                <a:cs typeface="Arial"/>
              </a:rPr>
              <a:t>Webinar: How to get Nuffield Funding </a:t>
            </a:r>
            <a:r>
              <a:rPr lang="en-US">
                <a:latin typeface="Arial"/>
                <a:cs typeface="Arial"/>
                <a:hlinkClick r:id="rId4"/>
              </a:rPr>
              <a:t>https://www.youtube.com/user/Nuffieldcc</a:t>
            </a:r>
            <a:endParaRPr lang="en-US">
              <a:latin typeface="Arial"/>
              <a:cs typeface="Arial"/>
            </a:endParaRPr>
          </a:p>
          <a:p>
            <a:endParaRPr lang="en-US"/>
          </a:p>
          <a:p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71BCD6C-47B3-8249-CB92-95049440CB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279A91-FD35-5D15-FFD6-CADF5A0CD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153" y="2190748"/>
            <a:ext cx="3098787" cy="45780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90601F-B0CA-6080-3DBE-53C9E4D70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207" y="84334"/>
            <a:ext cx="4269733" cy="2081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7F4A84-BAE6-4DE6-9D73-B791A461E5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044" y="2394326"/>
            <a:ext cx="1379454" cy="1179210"/>
          </a:xfrm>
          <a:prstGeom prst="rect">
            <a:avLst/>
          </a:prstGeom>
          <a:ln w="28575">
            <a:solidFill>
              <a:srgbClr val="9DEDDF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8A187C-10C8-5169-53C6-E8DDB56639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349" y="3768404"/>
            <a:ext cx="1104900" cy="1193800"/>
          </a:xfrm>
          <a:prstGeom prst="rect">
            <a:avLst/>
          </a:prstGeom>
          <a:ln w="28575">
            <a:solidFill>
              <a:srgbClr val="9DEDDF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420D5D0-7CAE-DCC4-2C59-244CFD0528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246" y="5174005"/>
            <a:ext cx="1195003" cy="836502"/>
          </a:xfrm>
          <a:prstGeom prst="rect">
            <a:avLst/>
          </a:prstGeom>
          <a:ln w="28575">
            <a:solidFill>
              <a:srgbClr val="9DEDDF"/>
            </a:solidFill>
          </a:ln>
        </p:spPr>
      </p:pic>
    </p:spTree>
    <p:extLst>
      <p:ext uri="{BB962C8B-B14F-4D97-AF65-F5344CB8AC3E}">
        <p14:creationId xmlns:p14="http://schemas.microsoft.com/office/powerpoint/2010/main" val="1589931920"/>
      </p:ext>
    </p:extLst>
  </p:cSld>
  <p:clrMapOvr>
    <a:masterClrMapping/>
  </p:clrMapOvr>
  <p:transition spd="slow" advClick="0" advTm="1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Network with pins">
            <a:extLst>
              <a:ext uri="{FF2B5EF4-FFF2-40B4-BE49-F238E27FC236}">
                <a16:creationId xmlns:a16="http://schemas.microsoft.com/office/drawing/2014/main" id="{68BD2105-0262-BD47-DDE1-16522FFBFC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7" r="29887"/>
          <a:stretch>
            <a:fillRect/>
          </a:stretch>
        </p:blipFill>
        <p:spPr>
          <a:xfrm>
            <a:off x="8043970" y="0"/>
            <a:ext cx="4148015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4F98E7-9F42-C694-ABF4-1F57B9EEF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Useful links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DE3AC6-C6EC-044A-4DF8-89BC6BC57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986" y="1474208"/>
            <a:ext cx="7524385" cy="4839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latin typeface="Arial"/>
                <a:cs typeface="Arial"/>
                <a:hlinkClick r:id="rId4"/>
              </a:rPr>
              <a:t>Guide for applicants</a:t>
            </a:r>
            <a:endParaRPr lang="en-US" sz="2000" dirty="0"/>
          </a:p>
          <a:p>
            <a:r>
              <a:rPr lang="en-US" sz="2000" dirty="0">
                <a:latin typeface="Arial"/>
                <a:cs typeface="Arial"/>
                <a:hlinkClick r:id="rId5"/>
              </a:rPr>
              <a:t>Eligibility criteria</a:t>
            </a:r>
            <a:endParaRPr lang="en-US" sz="2000" dirty="0"/>
          </a:p>
          <a:p>
            <a:r>
              <a:rPr lang="en-US" sz="2000" dirty="0">
                <a:latin typeface="Arial"/>
                <a:cs typeface="Arial"/>
                <a:hlinkClick r:id="rId6"/>
              </a:rPr>
              <a:t>Five big questions for the next five years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Our areas of interest</a:t>
            </a:r>
          </a:p>
          <a:p>
            <a:pPr lvl="1"/>
            <a:r>
              <a:rPr lang="en-US" sz="1800" dirty="0">
                <a:latin typeface="Arial"/>
                <a:cs typeface="Arial"/>
                <a:hlinkClick r:id="rId7"/>
              </a:rPr>
              <a:t>Justice </a:t>
            </a:r>
            <a:r>
              <a:rPr lang="en-US" sz="1800" dirty="0" err="1">
                <a:latin typeface="Arial"/>
                <a:cs typeface="Arial"/>
                <a:hlinkClick r:id="rId7"/>
              </a:rPr>
              <a:t>programme</a:t>
            </a:r>
            <a:endParaRPr lang="en-US" sz="1800" dirty="0">
              <a:latin typeface="Arial"/>
              <a:cs typeface="Arial"/>
              <a:hlinkClick r:id="rId7"/>
            </a:endParaRPr>
          </a:p>
          <a:p>
            <a:pPr lvl="1"/>
            <a:r>
              <a:rPr lang="en-GB" sz="1800" dirty="0">
                <a:latin typeface="Arial" panose="020B0604020202020204" pitchFamily="34" charset="0"/>
                <a:hlinkClick r:id="rId8"/>
              </a:rPr>
              <a:t>Public Right to Justice</a:t>
            </a:r>
            <a:endParaRPr lang="en-US" sz="1800" dirty="0">
              <a:latin typeface="Arial" panose="020B0604020202020204" pitchFamily="34" charset="0"/>
              <a:hlinkClick r:id="rId7"/>
            </a:endParaRPr>
          </a:p>
          <a:p>
            <a:pPr lvl="1"/>
            <a:r>
              <a:rPr lang="en-US" sz="1800" dirty="0">
                <a:latin typeface="Arial"/>
                <a:cs typeface="Arial"/>
                <a:hlinkClick r:id="rId7"/>
              </a:rPr>
              <a:t>Racial diversity UK</a:t>
            </a:r>
            <a:r>
              <a:rPr lang="en-US" sz="1800" dirty="0">
                <a:latin typeface="Arial"/>
                <a:cs typeface="Arial"/>
              </a:rPr>
              <a:t> </a:t>
            </a:r>
          </a:p>
          <a:p>
            <a:pPr marL="457200" lvl="1" indent="0">
              <a:buNone/>
            </a:pPr>
            <a:endParaRPr lang="en-US" sz="1800" dirty="0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Some recent events</a:t>
            </a:r>
          </a:p>
          <a:p>
            <a:pPr lvl="1">
              <a:buClr>
                <a:schemeClr val="bg1"/>
              </a:buClr>
            </a:pPr>
            <a:r>
              <a:rPr lang="en-GB" sz="1800" dirty="0">
                <a:solidFill>
                  <a:srgbClr val="00E1B3"/>
                </a:solidFill>
                <a:latin typeface="Arial"/>
                <a:cs typeface="Arial"/>
                <a:hlinkClick r:id="rId9"/>
              </a:rPr>
              <a:t>Where has my justice gone? </a:t>
            </a:r>
            <a:endParaRPr lang="en-US" sz="1800" dirty="0"/>
          </a:p>
          <a:p>
            <a:pPr lvl="1">
              <a:buClr>
                <a:schemeClr val="bg1"/>
              </a:buClr>
            </a:pPr>
            <a:r>
              <a:rPr lang="en-GB" sz="1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10"/>
              </a:rPr>
              <a:t>Our insecure society risks across the life course</a:t>
            </a:r>
          </a:p>
          <a:p>
            <a:pPr lvl="1">
              <a:buClr>
                <a:schemeClr val="bg1"/>
              </a:buClr>
            </a:pP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11"/>
              </a:rPr>
              <a:t>Place &amp; opportunity</a:t>
            </a:r>
            <a:endParaRPr lang="en-GB" sz="18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203601"/>
      </p:ext>
    </p:extLst>
  </p:cSld>
  <p:clrMapOvr>
    <a:masterClrMapping/>
  </p:clrMapOvr>
  <p:transition spd="slow" advClick="0" advTm="1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3AECF-AA71-CC9B-F70D-2A72EF153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About the Nuffield Foundation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377B9-A02D-C58E-BB45-536EE2BE2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Independent charitable trust with mission to </a:t>
            </a:r>
            <a:r>
              <a:rPr lang="en-US" b="1">
                <a:solidFill>
                  <a:schemeClr val="accent1"/>
                </a:solidFill>
              </a:rPr>
              <a:t>advance social well-being in a just and inclusive society</a:t>
            </a:r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/>
              <a:t>We fund research with the capacity to make a difference to people’s lives by </a:t>
            </a:r>
            <a:r>
              <a:rPr lang="en-US" b="1">
                <a:solidFill>
                  <a:schemeClr val="accent1"/>
                </a:solidFill>
              </a:rPr>
              <a:t>influencing policy and practice</a:t>
            </a:r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/>
              <a:t>We fund research on all four UK nations</a:t>
            </a:r>
          </a:p>
        </p:txBody>
      </p:sp>
      <p:pic>
        <p:nvPicPr>
          <p:cNvPr id="50" name="Picture Placeholder 49" descr="A group of people standing outside a house&#10;&#10;Description automatically generated with medium confidence">
            <a:extLst>
              <a:ext uri="{FF2B5EF4-FFF2-40B4-BE49-F238E27FC236}">
                <a16:creationId xmlns:a16="http://schemas.microsoft.com/office/drawing/2014/main" id="{7AD1C093-7938-72A5-314F-6A42E08D3F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0" r="18836"/>
          <a:stretch/>
        </p:blipFill>
        <p:spPr>
          <a:xfrm>
            <a:off x="8043985" y="0"/>
            <a:ext cx="4148015" cy="6858000"/>
          </a:xfrm>
        </p:spPr>
      </p:pic>
    </p:spTree>
    <p:extLst>
      <p:ext uri="{BB962C8B-B14F-4D97-AF65-F5344CB8AC3E}">
        <p14:creationId xmlns:p14="http://schemas.microsoft.com/office/powerpoint/2010/main" val="2282417527"/>
      </p:ext>
    </p:extLst>
  </p:cSld>
  <p:clrMapOvr>
    <a:masterClrMapping/>
  </p:clrMapOvr>
  <p:transition spd="slow" advClick="0" advTm="1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2AB57B3-40BA-2EC3-0A61-9D191FF7438B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 anchor="ctr" anchorCtr="0">
            <a:normAutofit/>
          </a:bodyPr>
          <a:lstStyle/>
          <a:p>
            <a:r>
              <a:rPr lang="en-US" sz="3200"/>
              <a:t>Building trust in evidence</a:t>
            </a:r>
            <a:endParaRPr lang="en-GB" sz="32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33D96D9-C07F-BFAC-26C7-3DE73486A301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 anchor="ctr" anchorCtr="0">
            <a:normAutofit/>
          </a:bodyPr>
          <a:lstStyle/>
          <a:p>
            <a:r>
              <a:rPr lang="en-US" sz="3200"/>
              <a:t>Connecting perspectives</a:t>
            </a:r>
            <a:endParaRPr lang="en-GB" sz="320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C4B9A9-6B2A-244A-C322-890C3C7EC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 anchorCtr="0">
            <a:normAutofit/>
          </a:bodyPr>
          <a:lstStyle/>
          <a:p>
            <a:r>
              <a:rPr lang="en-US" sz="3200"/>
              <a:t>Freedom and independence</a:t>
            </a:r>
            <a:endParaRPr lang="en-GB" sz="320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9FC721-E1A9-B852-45D1-355A209F29FC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 anchor="ctr" anchorCtr="0">
            <a:normAutofit/>
          </a:bodyPr>
          <a:lstStyle/>
          <a:p>
            <a:r>
              <a:rPr lang="en-US" sz="3200" err="1"/>
              <a:t>Rigour</a:t>
            </a:r>
            <a:r>
              <a:rPr lang="en-US" sz="3200"/>
              <a:t> and quality</a:t>
            </a:r>
            <a:endParaRPr lang="en-GB" sz="3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39AD73-F383-138B-D1FF-E9DDE9A3B294}"/>
              </a:ext>
            </a:extLst>
          </p:cNvPr>
          <p:cNvSpPr txBox="1"/>
          <p:nvPr/>
        </p:nvSpPr>
        <p:spPr>
          <a:xfrm>
            <a:off x="8013445" y="628339"/>
            <a:ext cx="37392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principles</a:t>
            </a:r>
            <a:endParaRPr lang="en-GB" sz="5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600024"/>
      </p:ext>
    </p:extLst>
  </p:cSld>
  <p:clrMapOvr>
    <a:masterClrMapping/>
  </p:clrMapOvr>
  <p:transition spd="slow" advClick="0" advTm="1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C3F66-1030-1CDD-36AD-094F23586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18" y="242121"/>
            <a:ext cx="10515600" cy="1325563"/>
          </a:xfrm>
        </p:spPr>
        <p:txBody>
          <a:bodyPr/>
          <a:lstStyle/>
          <a:p>
            <a:r>
              <a:rPr lang="en-US"/>
              <a:t>Areas of development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488EB-979E-C7BE-5DBC-4AC253D7B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068" y="1567684"/>
            <a:ext cx="10010100" cy="4351338"/>
          </a:xfrm>
        </p:spPr>
        <p:txBody>
          <a:bodyPr>
            <a:normAutofit lnSpcReduction="10000"/>
          </a:bodyPr>
          <a:lstStyle/>
          <a:p>
            <a:r>
              <a:rPr lang="en-GB" sz="3200"/>
              <a:t>Encouraging diverse applicants</a:t>
            </a:r>
          </a:p>
          <a:p>
            <a:endParaRPr lang="en-GB" sz="3200"/>
          </a:p>
          <a:p>
            <a:r>
              <a:rPr lang="en-GB" sz="3200"/>
              <a:t>Effectively communicating our interests and funding opportunities</a:t>
            </a:r>
          </a:p>
          <a:p>
            <a:endParaRPr lang="en-GB" sz="3200"/>
          </a:p>
          <a:p>
            <a:r>
              <a:rPr lang="en-GB" sz="3200"/>
              <a:t>Supporting early career researchers</a:t>
            </a:r>
          </a:p>
          <a:p>
            <a:endParaRPr lang="en-GB" sz="3200"/>
          </a:p>
          <a:p>
            <a:r>
              <a:rPr lang="en-GB" sz="3200"/>
              <a:t>New five-year strategy</a:t>
            </a:r>
          </a:p>
          <a:p>
            <a:pPr marL="0" indent="0">
              <a:buNone/>
            </a:pPr>
            <a:endParaRPr lang="en-US"/>
          </a:p>
          <a:p>
            <a:pPr>
              <a:buFont typeface="Wingdings" panose="05000000000000000000" pitchFamily="2" charset="2"/>
              <a:buChar char="ü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413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3AECF-AA71-CC9B-F70D-2A72EF153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Our strategy: 5 big questions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377B9-A02D-C58E-BB45-536EE2BE2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latin typeface="Arial"/>
                <a:cs typeface="Arial"/>
              </a:rPr>
              <a:t>How we can build a prosperous and fair society?</a:t>
            </a:r>
          </a:p>
          <a:p>
            <a:r>
              <a:rPr lang="en-US">
                <a:latin typeface="Arial"/>
                <a:cs typeface="Arial"/>
              </a:rPr>
              <a:t>How we can build an inclusive society?</a:t>
            </a:r>
          </a:p>
          <a:p>
            <a:r>
              <a:rPr lang="en-US">
                <a:latin typeface="Arial"/>
                <a:cs typeface="Arial"/>
              </a:rPr>
              <a:t>How we can ensure people and society benefit from rapid developments in science and technology? </a:t>
            </a:r>
          </a:p>
          <a:p>
            <a:r>
              <a:rPr lang="en-US">
                <a:latin typeface="Arial"/>
                <a:cs typeface="Arial"/>
              </a:rPr>
              <a:t>How we can build a sustainable society – and sustainable places? </a:t>
            </a:r>
          </a:p>
          <a:p>
            <a:r>
              <a:rPr lang="en-US">
                <a:latin typeface="Arial"/>
                <a:cs typeface="Arial"/>
              </a:rPr>
              <a:t>How we can rebuild and maintain the effective, accountable, and trustworthy institutions?</a:t>
            </a:r>
            <a:endParaRPr lang="en-US"/>
          </a:p>
        </p:txBody>
      </p:sp>
      <p:pic>
        <p:nvPicPr>
          <p:cNvPr id="50" name="Picture Placeholder 49">
            <a:extLst>
              <a:ext uri="{FF2B5EF4-FFF2-40B4-BE49-F238E27FC236}">
                <a16:creationId xmlns:a16="http://schemas.microsoft.com/office/drawing/2014/main" id="{7AD1C093-7938-72A5-314F-6A42E08D3F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6" r="32986"/>
          <a:stretch/>
        </p:blipFill>
        <p:spPr>
          <a:xfrm>
            <a:off x="8043985" y="0"/>
            <a:ext cx="4148015" cy="6858000"/>
          </a:xfrm>
        </p:spPr>
      </p:pic>
    </p:spTree>
    <p:extLst>
      <p:ext uri="{BB962C8B-B14F-4D97-AF65-F5344CB8AC3E}">
        <p14:creationId xmlns:p14="http://schemas.microsoft.com/office/powerpoint/2010/main" val="1492385664"/>
      </p:ext>
    </p:extLst>
  </p:cSld>
  <p:clrMapOvr>
    <a:masterClrMapping/>
  </p:clrMapOvr>
  <p:transition spd="slow" advClick="0" advTm="1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E2159-5CCA-31E2-9D46-3C5C5D5F7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Our areas of research interest</a:t>
            </a:r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AC858C1-23B9-4ADF-0500-AB6437999044}"/>
              </a:ext>
            </a:extLst>
          </p:cNvPr>
          <p:cNvSpPr/>
          <p:nvPr/>
        </p:nvSpPr>
        <p:spPr>
          <a:xfrm>
            <a:off x="1316465" y="2016468"/>
            <a:ext cx="2413971" cy="25001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0B545A"/>
              </a:solidFill>
              <a:latin typeface="Arial"/>
              <a:ea typeface="Calibri"/>
              <a:cs typeface="Arial"/>
            </a:endParaRPr>
          </a:p>
          <a:p>
            <a:pPr algn="ctr"/>
            <a:endParaRPr lang="en-US" sz="2400" b="1">
              <a:solidFill>
                <a:srgbClr val="0B545A"/>
              </a:solidFill>
              <a:latin typeface="Arial"/>
              <a:ea typeface="Calibri"/>
              <a:cs typeface="Arial"/>
            </a:endParaRPr>
          </a:p>
          <a:p>
            <a:pPr algn="ctr"/>
            <a:r>
              <a:rPr lang="en-US" sz="2400" b="1">
                <a:solidFill>
                  <a:srgbClr val="0B545A"/>
                </a:solidFill>
                <a:latin typeface="Arial"/>
                <a:ea typeface="Calibri"/>
                <a:cs typeface="Arial"/>
              </a:rPr>
              <a:t>Education</a:t>
            </a:r>
            <a:endParaRPr lang="en-US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A2866B4-3D7F-3A75-B2DE-B8654096E240}"/>
              </a:ext>
            </a:extLst>
          </p:cNvPr>
          <p:cNvSpPr/>
          <p:nvPr/>
        </p:nvSpPr>
        <p:spPr>
          <a:xfrm>
            <a:off x="3467067" y="4836701"/>
            <a:ext cx="4650352" cy="122414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B545A"/>
                </a:solidFill>
                <a:latin typeface="Arial"/>
                <a:ea typeface="Calibri"/>
                <a:cs typeface="Arial"/>
              </a:rPr>
              <a:t>New </a:t>
            </a:r>
            <a:r>
              <a:rPr lang="en-US" sz="2800" b="1" err="1">
                <a:solidFill>
                  <a:srgbClr val="0B545A"/>
                </a:solidFill>
                <a:latin typeface="Arial"/>
                <a:ea typeface="Calibri"/>
                <a:cs typeface="Arial"/>
              </a:rPr>
              <a:t>programme</a:t>
            </a:r>
            <a:r>
              <a:rPr lang="en-US" sz="2800" b="1">
                <a:solidFill>
                  <a:srgbClr val="0B545A"/>
                </a:solidFill>
                <a:latin typeface="Arial"/>
                <a:ea typeface="Calibri"/>
                <a:cs typeface="Arial"/>
              </a:rPr>
              <a:t>:</a:t>
            </a:r>
          </a:p>
          <a:p>
            <a:pPr algn="ctr"/>
            <a:r>
              <a:rPr lang="en-US" sz="2800" b="1">
                <a:solidFill>
                  <a:srgbClr val="0B545A"/>
                </a:solidFill>
                <a:latin typeface="Arial"/>
                <a:ea typeface="Calibri"/>
                <a:cs typeface="Arial"/>
              </a:rPr>
              <a:t>Racial Diversity UK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3661E1-060C-C051-51C2-B87A41AC0041}"/>
              </a:ext>
            </a:extLst>
          </p:cNvPr>
          <p:cNvSpPr/>
          <p:nvPr/>
        </p:nvSpPr>
        <p:spPr>
          <a:xfrm>
            <a:off x="4597208" y="2018708"/>
            <a:ext cx="2390070" cy="25001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0B545A"/>
              </a:solidFill>
              <a:latin typeface="Arial"/>
              <a:ea typeface="Calibri"/>
              <a:cs typeface="Arial"/>
            </a:endParaRPr>
          </a:p>
          <a:p>
            <a:pPr algn="ctr"/>
            <a:endParaRPr lang="en-US" sz="2400" b="1">
              <a:solidFill>
                <a:srgbClr val="0B545A"/>
              </a:solidFill>
              <a:latin typeface="Arial"/>
              <a:ea typeface="Calibri"/>
              <a:cs typeface="Arial"/>
            </a:endParaRPr>
          </a:p>
          <a:p>
            <a:pPr algn="ctr"/>
            <a:r>
              <a:rPr lang="en-US" sz="2400" b="1">
                <a:solidFill>
                  <a:srgbClr val="0B545A"/>
                </a:solidFill>
                <a:latin typeface="Arial"/>
                <a:ea typeface="Calibri"/>
                <a:cs typeface="Arial"/>
              </a:rPr>
              <a:t>Welfare</a:t>
            </a:r>
            <a:endParaRPr lang="en-US" sz="24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BF86095-52C7-0065-ADF6-BF46816CB602}"/>
              </a:ext>
            </a:extLst>
          </p:cNvPr>
          <p:cNvSpPr/>
          <p:nvPr/>
        </p:nvSpPr>
        <p:spPr>
          <a:xfrm>
            <a:off x="7764523" y="2030137"/>
            <a:ext cx="2413971" cy="25001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0B545A"/>
              </a:solidFill>
              <a:latin typeface="Arial"/>
              <a:ea typeface="Calibri"/>
              <a:cs typeface="Arial"/>
            </a:endParaRPr>
          </a:p>
          <a:p>
            <a:pPr algn="ctr"/>
            <a:endParaRPr lang="en-US" sz="2400" b="1">
              <a:solidFill>
                <a:srgbClr val="0B545A"/>
              </a:solidFill>
              <a:latin typeface="Arial"/>
              <a:ea typeface="Calibri"/>
              <a:cs typeface="Arial"/>
            </a:endParaRPr>
          </a:p>
          <a:p>
            <a:pPr algn="ctr"/>
            <a:r>
              <a:rPr lang="en-US" sz="2400" b="1">
                <a:solidFill>
                  <a:srgbClr val="0B545A"/>
                </a:solidFill>
                <a:latin typeface="Arial"/>
                <a:ea typeface="Calibri"/>
                <a:cs typeface="Arial"/>
              </a:rPr>
              <a:t>Justice</a:t>
            </a:r>
            <a:endParaRPr lang="en-US" sz="2400"/>
          </a:p>
        </p:txBody>
      </p:sp>
      <p:pic>
        <p:nvPicPr>
          <p:cNvPr id="8" name="Graphic 7" descr="Books with solid fill">
            <a:extLst>
              <a:ext uri="{FF2B5EF4-FFF2-40B4-BE49-F238E27FC236}">
                <a16:creationId xmlns:a16="http://schemas.microsoft.com/office/drawing/2014/main" id="{F90DECE5-9276-E29E-AD53-8D439E594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93650" y="2406960"/>
            <a:ext cx="859600" cy="859600"/>
          </a:xfrm>
          <a:prstGeom prst="rect">
            <a:avLst/>
          </a:prstGeom>
        </p:spPr>
      </p:pic>
      <p:pic>
        <p:nvPicPr>
          <p:cNvPr id="9" name="Graphic 8" descr="Family with two children with solid fill">
            <a:extLst>
              <a:ext uri="{FF2B5EF4-FFF2-40B4-BE49-F238E27FC236}">
                <a16:creationId xmlns:a16="http://schemas.microsoft.com/office/drawing/2014/main" id="{46AAA09D-54A5-B46D-4DD3-C9D35EA69F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21910" y="2366427"/>
            <a:ext cx="940666" cy="940666"/>
          </a:xfrm>
          <a:prstGeom prst="rect">
            <a:avLst/>
          </a:prstGeom>
        </p:spPr>
      </p:pic>
      <p:pic>
        <p:nvPicPr>
          <p:cNvPr id="10" name="Graphic 9" descr="Scales of justice with solid fill">
            <a:extLst>
              <a:ext uri="{FF2B5EF4-FFF2-40B4-BE49-F238E27FC236}">
                <a16:creationId xmlns:a16="http://schemas.microsoft.com/office/drawing/2014/main" id="{D474D4D6-7459-36D6-CB0B-4C31DEFD7A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93238" y="2355740"/>
            <a:ext cx="910820" cy="91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66107"/>
      </p:ext>
    </p:extLst>
  </p:cSld>
  <p:clrMapOvr>
    <a:masterClrMapping/>
  </p:clrMapOvr>
  <p:transition spd="slow" advClick="0" advTm="1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99436D-4A82-9A89-F16B-D1EF9196EE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0"/>
          <a:lstStyle/>
          <a:p>
            <a:r>
              <a:rPr lang="en-US"/>
              <a:t>Justice</a:t>
            </a:r>
            <a:endParaRPr lang="en-GB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75A57CF-0D3A-FCF3-DB21-B22A246F0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7277" y="3920837"/>
            <a:ext cx="6998563" cy="1755932"/>
          </a:xfrm>
        </p:spPr>
        <p:txBody>
          <a:bodyPr>
            <a:normAutofit/>
          </a:bodyPr>
          <a:lstStyle/>
          <a:p>
            <a:r>
              <a:rPr lang="en-US" sz="4400"/>
              <a:t>Improving justice in action</a:t>
            </a:r>
            <a:endParaRPr lang="en-GB" sz="4400"/>
          </a:p>
        </p:txBody>
      </p:sp>
      <p:pic>
        <p:nvPicPr>
          <p:cNvPr id="9" name="Picture 8" descr="Logo, icon&#10;&#10;Description automatically generated">
            <a:extLst>
              <a:ext uri="{FF2B5EF4-FFF2-40B4-BE49-F238E27FC236}">
                <a16:creationId xmlns:a16="http://schemas.microsoft.com/office/drawing/2014/main" id="{7EDD23B3-6083-AD11-CFB0-00B77DA582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02" y="6276670"/>
            <a:ext cx="515520" cy="515520"/>
          </a:xfrm>
          <a:prstGeom prst="rect">
            <a:avLst/>
          </a:prstGeom>
        </p:spPr>
      </p:pic>
      <p:pic>
        <p:nvPicPr>
          <p:cNvPr id="10" name="Picture 9" descr="Logo, icon&#10;&#10;Description automatically generated">
            <a:extLst>
              <a:ext uri="{FF2B5EF4-FFF2-40B4-BE49-F238E27FC236}">
                <a16:creationId xmlns:a16="http://schemas.microsoft.com/office/drawing/2014/main" id="{401B4EB6-2115-29F7-07D6-9F1A078BD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8" y="6276670"/>
            <a:ext cx="515520" cy="5155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A92D54-5BAF-0995-F18A-E89C796F564B}"/>
              </a:ext>
            </a:extLst>
          </p:cNvPr>
          <p:cNvSpPr txBox="1"/>
          <p:nvPr/>
        </p:nvSpPr>
        <p:spPr>
          <a:xfrm>
            <a:off x="1507205" y="6308332"/>
            <a:ext cx="429383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Nuffield Foundation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51FBB7-499D-2536-787C-876F02A89A7B}"/>
              </a:ext>
            </a:extLst>
          </p:cNvPr>
          <p:cNvSpPr txBox="1"/>
          <p:nvPr/>
        </p:nvSpPr>
        <p:spPr>
          <a:xfrm>
            <a:off x="4830434" y="6395332"/>
            <a:ext cx="6112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chemeClr val="bg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www.nuffieldfoundation.org</a:t>
            </a:r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5789"/>
      </p:ext>
    </p:extLst>
  </p:cSld>
  <p:clrMapOvr>
    <a:masterClrMapping/>
  </p:clrMapOvr>
  <p:transition spd="slow" advClick="0" advTm="1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group of people hugging&#10;&#10;Description automatically generated with medium confidence">
            <a:extLst>
              <a:ext uri="{FF2B5EF4-FFF2-40B4-BE49-F238E27FC236}">
                <a16:creationId xmlns:a16="http://schemas.microsoft.com/office/drawing/2014/main" id="{852E4A76-0A91-1A22-BD76-F0E96C77CB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1" r="24223"/>
          <a:stretch/>
        </p:blipFill>
        <p:spPr>
          <a:xfrm>
            <a:off x="8043985" y="0"/>
            <a:ext cx="4500941" cy="6858000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CC377CD-A0A6-4CDD-B455-817C7397F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831" y="214904"/>
            <a:ext cx="6862886" cy="2715300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Society needs a </a:t>
            </a:r>
            <a:r>
              <a:rPr lang="en-US">
                <a:solidFill>
                  <a:schemeClr val="accent1"/>
                </a:solidFill>
                <a:latin typeface="Arial"/>
                <a:cs typeface="Arial"/>
              </a:rPr>
              <a:t>fair and effective justice system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47E11C-2BFA-FF1A-9D5C-54A72720C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220" y="2293709"/>
            <a:ext cx="6862886" cy="3231413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sz="3200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Examining critical challenges facing the justice system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Experiences and outcomes of justice system contact, incl impact on wider life chances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Broad view of justice and diverse research approaches encouraged</a:t>
            </a:r>
          </a:p>
        </p:txBody>
      </p:sp>
      <p:pic>
        <p:nvPicPr>
          <p:cNvPr id="2" name="Picture 1" descr="Logo, icon&#10;&#10;Description automatically generated">
            <a:extLst>
              <a:ext uri="{FF2B5EF4-FFF2-40B4-BE49-F238E27FC236}">
                <a16:creationId xmlns:a16="http://schemas.microsoft.com/office/drawing/2014/main" id="{9504553F-4957-090F-4D78-64752B4A9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02" y="6276670"/>
            <a:ext cx="515520" cy="515520"/>
          </a:xfrm>
          <a:prstGeom prst="rect">
            <a:avLst/>
          </a:prstGeom>
        </p:spPr>
      </p:pic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A1144C44-C594-D0C7-92F2-03A3DD174C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8" y="6276670"/>
            <a:ext cx="515520" cy="5155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4EC60E-B00C-5149-68D8-3D9F37EDC50F}"/>
              </a:ext>
            </a:extLst>
          </p:cNvPr>
          <p:cNvSpPr txBox="1"/>
          <p:nvPr/>
        </p:nvSpPr>
        <p:spPr>
          <a:xfrm>
            <a:off x="1507205" y="6308332"/>
            <a:ext cx="429383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Nuffield Foundation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B1F7B4-DC4E-908A-E8BA-99540F4CB659}"/>
              </a:ext>
            </a:extLst>
          </p:cNvPr>
          <p:cNvSpPr txBox="1"/>
          <p:nvPr/>
        </p:nvSpPr>
        <p:spPr>
          <a:xfrm>
            <a:off x="4830434" y="6395332"/>
            <a:ext cx="6112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chemeClr val="bg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www.nuffieldfoundation.org</a:t>
            </a:r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13578"/>
      </p:ext>
    </p:extLst>
  </p:cSld>
  <p:clrMapOvr>
    <a:masterClrMapping/>
  </p:clrMapOvr>
  <p:transition spd="slow" advClick="0" advTm="1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7D0198-6397-D151-2F24-66FFE23A5DFD}"/>
              </a:ext>
            </a:extLst>
          </p:cNvPr>
          <p:cNvSpPr txBox="1"/>
          <p:nvPr/>
        </p:nvSpPr>
        <p:spPr>
          <a:xfrm>
            <a:off x="914155" y="2665075"/>
            <a:ext cx="325135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000" b="1">
                <a:solidFill>
                  <a:srgbClr val="0B545A"/>
                </a:solidFill>
                <a:latin typeface="Arial"/>
                <a:cs typeface="Arial"/>
              </a:rPr>
              <a:t>Family justice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67C14F-483B-C891-3556-514C6F50B366}"/>
              </a:ext>
            </a:extLst>
          </p:cNvPr>
          <p:cNvSpPr txBox="1"/>
          <p:nvPr/>
        </p:nvSpPr>
        <p:spPr>
          <a:xfrm>
            <a:off x="4407382" y="2714434"/>
            <a:ext cx="3246085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000" b="1">
                <a:solidFill>
                  <a:srgbClr val="0B545A"/>
                </a:solidFill>
                <a:latin typeface="Arial"/>
                <a:cs typeface="Arial"/>
              </a:rPr>
              <a:t>Social welfare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703198-7ADE-FC05-1C28-EDB34A2E335D}"/>
              </a:ext>
            </a:extLst>
          </p:cNvPr>
          <p:cNvSpPr txBox="1"/>
          <p:nvPr/>
        </p:nvSpPr>
        <p:spPr>
          <a:xfrm>
            <a:off x="7889364" y="2709162"/>
            <a:ext cx="324608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000" b="1">
                <a:solidFill>
                  <a:srgbClr val="0B545A"/>
                </a:solidFill>
                <a:latin typeface="Arial"/>
                <a:cs typeface="Arial"/>
              </a:rPr>
              <a:t>Youth justice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30DA02C-25F1-1485-D524-F05DBF5CA1CA}"/>
              </a:ext>
            </a:extLst>
          </p:cNvPr>
          <p:cNvSpPr txBox="1">
            <a:spLocks/>
          </p:cNvSpPr>
          <p:nvPr/>
        </p:nvSpPr>
        <p:spPr>
          <a:xfrm>
            <a:off x="915976" y="592758"/>
            <a:ext cx="10219805" cy="13255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>
                <a:solidFill>
                  <a:srgbClr val="00E1B3"/>
                </a:solidFill>
                <a:latin typeface="Arial"/>
                <a:cs typeface="Arial"/>
              </a:rPr>
              <a:t>Key themes and topics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in Justice</a:t>
            </a:r>
            <a:endParaRPr lang="en-GB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652DE28-7F0E-8B19-C7A6-2C567F9B7337}"/>
              </a:ext>
            </a:extLst>
          </p:cNvPr>
          <p:cNvSpPr txBox="1">
            <a:spLocks/>
          </p:cNvSpPr>
          <p:nvPr/>
        </p:nvSpPr>
        <p:spPr>
          <a:xfrm>
            <a:off x="200545" y="5254435"/>
            <a:ext cx="11991455" cy="13255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600">
                <a:solidFill>
                  <a:schemeClr val="bg1"/>
                </a:solidFill>
                <a:latin typeface="Arial"/>
                <a:cs typeface="Arial"/>
              </a:rPr>
              <a:t>Access | Fair decisions | Outcomes | Trust | Systems </a:t>
            </a:r>
            <a:endParaRPr lang="en-US" sz="3600">
              <a:solidFill>
                <a:schemeClr val="bg1"/>
              </a:solidFill>
            </a:endParaRPr>
          </a:p>
        </p:txBody>
      </p:sp>
      <p:pic>
        <p:nvPicPr>
          <p:cNvPr id="2" name="Picture 1" descr="Logo, icon&#10;&#10;Description automatically generated">
            <a:extLst>
              <a:ext uri="{FF2B5EF4-FFF2-40B4-BE49-F238E27FC236}">
                <a16:creationId xmlns:a16="http://schemas.microsoft.com/office/drawing/2014/main" id="{76B76E55-5539-9571-72A2-A86207A44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02" y="6276670"/>
            <a:ext cx="515520" cy="515520"/>
          </a:xfrm>
          <a:prstGeom prst="rect">
            <a:avLst/>
          </a:prstGeom>
        </p:spPr>
      </p:pic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0B556806-A479-17B2-70B1-22A0168C93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8" y="6276670"/>
            <a:ext cx="515520" cy="5155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1A637B-3750-0682-E3A4-A87ECCC2B8A7}"/>
              </a:ext>
            </a:extLst>
          </p:cNvPr>
          <p:cNvSpPr txBox="1"/>
          <p:nvPr/>
        </p:nvSpPr>
        <p:spPr>
          <a:xfrm>
            <a:off x="1507205" y="6308332"/>
            <a:ext cx="429383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Nuffield Foundation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5C3F19-4E08-FBAF-D4B1-23CC55F22436}"/>
              </a:ext>
            </a:extLst>
          </p:cNvPr>
          <p:cNvSpPr txBox="1"/>
          <p:nvPr/>
        </p:nvSpPr>
        <p:spPr>
          <a:xfrm>
            <a:off x="4830434" y="6395332"/>
            <a:ext cx="6112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chemeClr val="bg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www.nuffieldfoundation.org</a:t>
            </a:r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84046"/>
      </p:ext>
    </p:extLst>
  </p:cSld>
  <p:clrMapOvr>
    <a:masterClrMapping/>
  </p:clrMapOvr>
  <p:transition spd="slow" advClick="0" advTm="15000"/>
</p:sld>
</file>

<file path=ppt/theme/theme1.xml><?xml version="1.0" encoding="utf-8"?>
<a:theme xmlns:a="http://schemas.openxmlformats.org/drawingml/2006/main" name="Office Theme">
  <a:themeElements>
    <a:clrScheme name="Nuffield Foundation Brand">
      <a:dk1>
        <a:srgbClr val="0B545A"/>
      </a:dk1>
      <a:lt1>
        <a:sysClr val="window" lastClr="FFFFFF"/>
      </a:lt1>
      <a:dk2>
        <a:srgbClr val="0B545A"/>
      </a:dk2>
      <a:lt2>
        <a:srgbClr val="9DEDDF"/>
      </a:lt2>
      <a:accent1>
        <a:srgbClr val="00E1B3"/>
      </a:accent1>
      <a:accent2>
        <a:srgbClr val="4A5661"/>
      </a:accent2>
      <a:accent3>
        <a:srgbClr val="BAC8D4"/>
      </a:accent3>
      <a:accent4>
        <a:srgbClr val="D5E0E8"/>
      </a:accent4>
      <a:accent5>
        <a:srgbClr val="000000"/>
      </a:accent5>
      <a:accent6>
        <a:srgbClr val="FFFFFF"/>
      </a:accent6>
      <a:hlink>
        <a:srgbClr val="00E1B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Nuffield Foundation Brand">
      <a:dk1>
        <a:srgbClr val="0B545A"/>
      </a:dk1>
      <a:lt1>
        <a:sysClr val="window" lastClr="FFFFFF"/>
      </a:lt1>
      <a:dk2>
        <a:srgbClr val="0B545A"/>
      </a:dk2>
      <a:lt2>
        <a:srgbClr val="9DEDDF"/>
      </a:lt2>
      <a:accent1>
        <a:srgbClr val="00E1B3"/>
      </a:accent1>
      <a:accent2>
        <a:srgbClr val="4A5661"/>
      </a:accent2>
      <a:accent3>
        <a:srgbClr val="BAC8D4"/>
      </a:accent3>
      <a:accent4>
        <a:srgbClr val="D5E0E8"/>
      </a:accent4>
      <a:accent5>
        <a:srgbClr val="000000"/>
      </a:accent5>
      <a:accent6>
        <a:srgbClr val="FFFFFF"/>
      </a:accent6>
      <a:hlink>
        <a:srgbClr val="00E1B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12c76c-1cc9-4d11-9959-b0c08bcc9398" xsi:nil="true"/>
    <lcf76f155ced4ddcb4097134ff3c332f xmlns="14f8d196-3025-43d4-af6e-d867561f4f9b">
      <Terms xmlns="http://schemas.microsoft.com/office/infopath/2007/PartnerControls"/>
    </lcf76f155ced4ddcb4097134ff3c332f>
    <SharedWithUsers xmlns="3a12c76c-1cc9-4d11-9959-b0c08bcc9398">
      <UserInfo>
        <DisplayName>Catherine Dennison</DisplayName>
        <AccountId>28</AccountId>
        <AccountType/>
      </UserInfo>
      <UserInfo>
        <DisplayName>Mark Franks</DisplayName>
        <AccountId>29</AccountId>
        <AccountType/>
      </UserInfo>
      <UserInfo>
        <DisplayName>Grainne Murray</DisplayName>
        <AccountId>19</AccountId>
        <AccountType/>
      </UserInfo>
      <UserInfo>
        <DisplayName>Alex Beer</DisplayName>
        <AccountId>31</AccountId>
        <AccountType/>
      </UserInfo>
      <UserInfo>
        <DisplayName>Emily Starr</DisplayName>
        <AccountId>798</AccountId>
        <AccountType/>
      </UserInfo>
      <UserInfo>
        <DisplayName>Ash Patel</DisplayName>
        <AccountId>30</AccountId>
        <AccountType/>
      </UserInfo>
      <UserInfo>
        <DisplayName>Anvar Sarygulov</DisplayName>
        <AccountId>783</AccountId>
        <AccountType/>
      </UserInfo>
      <UserInfo>
        <DisplayName>Clare Finnigan</DisplayName>
        <AccountId>593</AccountId>
        <AccountType/>
      </UserInfo>
      <UserInfo>
        <DisplayName>Ruth Maisey</DisplayName>
        <AccountId>22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04F90BB111B44EB69747456AFEBAA5" ma:contentTypeVersion="18" ma:contentTypeDescription="Create a new document." ma:contentTypeScope="" ma:versionID="bd8e57c8b0db40787d6b89dafde05d40">
  <xsd:schema xmlns:xsd="http://www.w3.org/2001/XMLSchema" xmlns:xs="http://www.w3.org/2001/XMLSchema" xmlns:p="http://schemas.microsoft.com/office/2006/metadata/properties" xmlns:ns2="14f8d196-3025-43d4-af6e-d867561f4f9b" xmlns:ns3="3a12c76c-1cc9-4d11-9959-b0c08bcc9398" targetNamespace="http://schemas.microsoft.com/office/2006/metadata/properties" ma:root="true" ma:fieldsID="0cc6960ba5caf40fb22e68579fd499d8" ns2:_="" ns3:_="">
    <xsd:import namespace="14f8d196-3025-43d4-af6e-d867561f4f9b"/>
    <xsd:import namespace="3a12c76c-1cc9-4d11-9959-b0c08bcc93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d196-3025-43d4-af6e-d867561f4f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69c7b76-87c3-48a9-9dd9-961e8f825d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2c76c-1cc9-4d11-9959-b0c08bcc939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14e5685-eff8-4dc5-a4ac-21acef24e445}" ma:internalName="TaxCatchAll" ma:showField="CatchAllData" ma:web="3a12c76c-1cc9-4d11-9959-b0c08bcc9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0E1276-97BE-43DF-A667-2445C5E73589}">
  <ds:schemaRefs>
    <ds:schemaRef ds:uri="http://purl.org/dc/dcmitype/"/>
    <ds:schemaRef ds:uri="c5007411-5eee-4bee-9022-e33892765e02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8230c24a-c4b0-4c4b-a86f-e0e0f9400b88"/>
  </ds:schemaRefs>
</ds:datastoreItem>
</file>

<file path=customXml/itemProps2.xml><?xml version="1.0" encoding="utf-8"?>
<ds:datastoreItem xmlns:ds="http://schemas.openxmlformats.org/officeDocument/2006/customXml" ds:itemID="{8F744FED-8627-4434-B8F7-5CDDFE03FF67}"/>
</file>

<file path=customXml/itemProps3.xml><?xml version="1.0" encoding="utf-8"?>
<ds:datastoreItem xmlns:ds="http://schemas.openxmlformats.org/officeDocument/2006/customXml" ds:itemID="{0F0312A6-4648-4CB7-9A7A-15C725B0130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ed8c6ea-af01-4761-b84b-f30ff823d501}" enabled="0" method="" siteId="{7ed8c6ea-af01-4761-b84b-f30ff823d50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825</Words>
  <Application>Microsoft Office PowerPoint</Application>
  <PresentationFormat>Widescreen</PresentationFormat>
  <Paragraphs>166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Founders Grotesk Medium</vt:lpstr>
      <vt:lpstr>Founders Grotesk Regular</vt:lpstr>
      <vt:lpstr>Wingdings</vt:lpstr>
      <vt:lpstr>Office Theme</vt:lpstr>
      <vt:lpstr>1_Office Theme</vt:lpstr>
      <vt:lpstr>Introducing the Nuffield Foundation</vt:lpstr>
      <vt:lpstr>About the Nuffield Foundation</vt:lpstr>
      <vt:lpstr>PowerPoint Presentation</vt:lpstr>
      <vt:lpstr>Areas of development</vt:lpstr>
      <vt:lpstr>Our strategy: 5 big questions</vt:lpstr>
      <vt:lpstr>Our areas of research interest</vt:lpstr>
      <vt:lpstr>Justice</vt:lpstr>
      <vt:lpstr>Society needs a fair and effective justice system</vt:lpstr>
      <vt:lpstr>PowerPoint Presentation</vt:lpstr>
      <vt:lpstr>Recent Justice publications</vt:lpstr>
      <vt:lpstr>Strategic grant: Transforming justice</vt:lpstr>
      <vt:lpstr>Public Right to Justice</vt:lpstr>
      <vt:lpstr>What we look for in applications</vt:lpstr>
      <vt:lpstr>Impact – what we look for</vt:lpstr>
      <vt:lpstr>Applying to us</vt:lpstr>
      <vt:lpstr>Research, Development and Analysis Fund</vt:lpstr>
      <vt:lpstr>Supporting early career researchers​</vt:lpstr>
      <vt:lpstr>Keep in touch</vt:lpstr>
      <vt:lpstr>Useful 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my presentation</dc:title>
  <dc:creator>Hayleigh Simpkins</dc:creator>
  <cp:lastModifiedBy>Phil Jew</cp:lastModifiedBy>
  <cp:revision>4</cp:revision>
  <cp:lastPrinted>2024-05-21T22:06:51Z</cp:lastPrinted>
  <dcterms:created xsi:type="dcterms:W3CDTF">2023-02-22T16:40:18Z</dcterms:created>
  <dcterms:modified xsi:type="dcterms:W3CDTF">2025-02-05T11:31:13Z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0x0101004404F90BB111B44EB69747456AFEBAA5</vt:lpwstr>
  </property>
  <property fmtid="{D5CDD505-2E9C-101B-9397-08002B2CF9AE}" pid="3" name="MediaServiceImageTags">
    <vt:lpwstr/>
  </property>
</Properties>
</file>