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4"/>
  </p:sldMasterIdLst>
  <p:notesMasterIdLst>
    <p:notesMasterId r:id="rId13"/>
  </p:notesMasterIdLst>
  <p:sldIdLst>
    <p:sldId id="263" r:id="rId5"/>
    <p:sldId id="336" r:id="rId6"/>
    <p:sldId id="342" r:id="rId7"/>
    <p:sldId id="345" r:id="rId8"/>
    <p:sldId id="337" r:id="rId9"/>
    <p:sldId id="344" r:id="rId10"/>
    <p:sldId id="340" r:id="rId11"/>
    <p:sldId id="34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9ECDC6"/>
    <a:srgbClr val="BF6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877" autoAdjust="0"/>
  </p:normalViewPr>
  <p:slideViewPr>
    <p:cSldViewPr snapToGrid="0">
      <p:cViewPr varScale="1">
        <p:scale>
          <a:sx n="54" d="100"/>
          <a:sy n="54" d="100"/>
        </p:scale>
        <p:origin x="1386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5134F-F8D1-4D73-B490-07E449C0D68C}" type="datetimeFigureOut">
              <a:rPr lang="en-US" smtClean="0"/>
              <a:t>2/20/2023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EE270-322A-4BF6-80B1-CEC8038B5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91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EE270-322A-4BF6-80B1-CEC8038B58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05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EE270-322A-4BF6-80B1-CEC8038B58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26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EE270-322A-4BF6-80B1-CEC8038B58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6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EE270-322A-4BF6-80B1-CEC8038B58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77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EE270-322A-4BF6-80B1-CEC8038B58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42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EE270-322A-4BF6-80B1-CEC8038B58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64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EE270-322A-4BF6-80B1-CEC8038B58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77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EE270-322A-4BF6-80B1-CEC8038B58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09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14" descr="Diagram&#10;&#10;Description automatically generated with low confidence">
            <a:extLst>
              <a:ext uri="{FF2B5EF4-FFF2-40B4-BE49-F238E27FC236}">
                <a16:creationId xmlns:a16="http://schemas.microsoft.com/office/drawing/2014/main" id="{A4036D20-866E-4C3E-A9AB-08094A5D6C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r="31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D9AE262-9FDF-4857-A051-D08FC5786500}"/>
              </a:ext>
            </a:extLst>
          </p:cNvPr>
          <p:cNvSpPr/>
          <p:nvPr userDrawn="1"/>
        </p:nvSpPr>
        <p:spPr>
          <a:xfrm>
            <a:off x="587375" y="2600325"/>
            <a:ext cx="6651625" cy="2352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0C703-A550-4AE0-964E-9E21065D56E5}"/>
              </a:ext>
            </a:extLst>
          </p:cNvPr>
          <p:cNvSpPr/>
          <p:nvPr userDrawn="1"/>
        </p:nvSpPr>
        <p:spPr>
          <a:xfrm>
            <a:off x="587376" y="5114924"/>
            <a:ext cx="29464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D30F511-A171-4BE9-AA28-8BF660620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b="23980"/>
          <a:stretch/>
        </p:blipFill>
        <p:spPr>
          <a:xfrm>
            <a:off x="8841097" y="514359"/>
            <a:ext cx="2586523" cy="4929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AA2D88-3AA8-4B37-B947-22C9A23B3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7289" y="2535006"/>
            <a:ext cx="6035984" cy="1708871"/>
          </a:xfrm>
        </p:spPr>
        <p:txBody>
          <a:bodyPr anchor="b"/>
          <a:lstStyle>
            <a:lvl1pPr algn="l">
              <a:defRPr sz="4000" spc="12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5059C-D334-4D4C-8063-65073D854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7289" y="4316644"/>
            <a:ext cx="7072136" cy="566506"/>
          </a:xfrm>
        </p:spPr>
        <p:txBody>
          <a:bodyPr/>
          <a:lstStyle>
            <a:lvl1pPr marL="0" indent="0" algn="l">
              <a:buNone/>
              <a:defRPr sz="2500" b="0" spc="50" baseline="0">
                <a:solidFill>
                  <a:schemeClr val="tx1"/>
                </a:solidFill>
                <a:latin typeface="+mn-lt"/>
              </a:defRPr>
            </a:lvl1pPr>
            <a:lvl2pPr marL="0" indent="0" algn="l">
              <a:spcBef>
                <a:spcPts val="2700"/>
              </a:spcBef>
              <a:buNone/>
              <a:defRPr sz="2000" spc="50" baseline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237FD85-52D7-49E0-8802-CCC81B0C73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7289" y="5353050"/>
            <a:ext cx="2319161" cy="495300"/>
          </a:xfrm>
        </p:spPr>
        <p:txBody>
          <a:bodyPr/>
          <a:lstStyle>
            <a:lvl1pPr>
              <a:defRPr sz="1900" b="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</a:lstStyle>
          <a:p>
            <a:pPr lvl="0"/>
            <a:r>
              <a:rPr lang="en-US"/>
              <a:t>DD.MM.YY</a:t>
            </a:r>
          </a:p>
        </p:txBody>
      </p:sp>
    </p:spTree>
    <p:extLst>
      <p:ext uri="{BB962C8B-B14F-4D97-AF65-F5344CB8AC3E}">
        <p14:creationId xmlns:p14="http://schemas.microsoft.com/office/powerpoint/2010/main" val="10409286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itable 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637CA14-0B74-4609-8C62-3FA321723E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 sz="1400" b="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AA2D88-3AA8-4B37-B947-22C9A23B3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7289" y="2535006"/>
            <a:ext cx="6035984" cy="1708871"/>
          </a:xfrm>
        </p:spPr>
        <p:txBody>
          <a:bodyPr anchor="b"/>
          <a:lstStyle>
            <a:lvl1pPr algn="l">
              <a:defRPr sz="4000" spc="12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5059C-D334-4D4C-8063-65073D854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7289" y="4316644"/>
            <a:ext cx="7072136" cy="566506"/>
          </a:xfrm>
        </p:spPr>
        <p:txBody>
          <a:bodyPr/>
          <a:lstStyle>
            <a:lvl1pPr marL="0" indent="0" algn="l">
              <a:buNone/>
              <a:defRPr sz="2500" b="0" spc="50" baseline="0">
                <a:solidFill>
                  <a:schemeClr val="tx1"/>
                </a:solidFill>
                <a:latin typeface="+mn-lt"/>
              </a:defRPr>
            </a:lvl1pPr>
            <a:lvl2pPr marL="0" indent="0" algn="l">
              <a:spcBef>
                <a:spcPts val="2700"/>
              </a:spcBef>
              <a:buNone/>
              <a:defRPr sz="2000" spc="50" baseline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E998BE1-A77B-4539-B2C1-38B0D285C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841097" y="514359"/>
            <a:ext cx="2586523" cy="648396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237FD85-52D7-49E0-8802-CCC81B0C73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7289" y="5353050"/>
            <a:ext cx="2319161" cy="495300"/>
          </a:xfrm>
        </p:spPr>
        <p:txBody>
          <a:bodyPr/>
          <a:lstStyle>
            <a:lvl1pPr>
              <a:defRPr sz="1900" b="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</a:lstStyle>
          <a:p>
            <a:pPr lvl="0"/>
            <a:r>
              <a:rPr lang="en-US"/>
              <a:t>DD.MM.YY</a:t>
            </a:r>
          </a:p>
        </p:txBody>
      </p:sp>
    </p:spTree>
    <p:extLst>
      <p:ext uri="{BB962C8B-B14F-4D97-AF65-F5344CB8AC3E}">
        <p14:creationId xmlns:p14="http://schemas.microsoft.com/office/powerpoint/2010/main" val="1153860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00FC6-B3CF-4FA8-85D6-DA085239A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7BF5D-A7F7-4DDF-A725-485C23337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2400"/>
              </a:spcAft>
              <a:defRPr/>
            </a:lvl1pPr>
            <a:lvl2pPr>
              <a:spcBef>
                <a:spcPts val="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C1C1A-77DF-43AE-B4DD-BDEBF42F0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7529-2C86-4A67-9657-BCAC7799A654}" type="datetime1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5B02F-9B85-4E15-802F-D3F58B86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A6ABB-8911-48ED-9059-D5DE70DA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DBEE-2C30-4F1D-BD15-3944EDF442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6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00FC6-B3CF-4FA8-85D6-DA085239A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7BF5D-A7F7-4DDF-A725-485C23337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30" y="1919289"/>
            <a:ext cx="5382758" cy="3890962"/>
          </a:xfrm>
        </p:spPr>
        <p:txBody>
          <a:bodyPr/>
          <a:lstStyle>
            <a:lvl1pPr>
              <a:spcAft>
                <a:spcPts val="2400"/>
              </a:spcAft>
              <a:defRPr/>
            </a:lvl1pPr>
            <a:lvl2pPr>
              <a:spcBef>
                <a:spcPts val="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C1C1A-77DF-43AE-B4DD-BDEBF42F0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7529-2C86-4A67-9657-BCAC7799A654}" type="datetime1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5B02F-9B85-4E15-802F-D3F58B86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A6ABB-8911-48ED-9059-D5DE70DA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DBEE-2C30-4F1D-BD15-3944EDF442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502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00FC6-B3CF-4FA8-85D6-DA085239A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7BF5D-A7F7-4DDF-A725-485C23337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2400"/>
              </a:spcAft>
              <a:defRPr sz="3000"/>
            </a:lvl1pPr>
            <a:lvl2pPr>
              <a:spcBef>
                <a:spcPts val="0"/>
              </a:spcBef>
              <a:defRPr sz="2200"/>
            </a:lvl2pPr>
            <a:lvl3pPr>
              <a:defRPr sz="2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C1C1A-77DF-43AE-B4DD-BDEBF42F0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7529-2C86-4A67-9657-BCAC7799A654}" type="datetime1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5B02F-9B85-4E15-802F-D3F58B86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A6ABB-8911-48ED-9059-D5DE70DA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DBEE-2C30-4F1D-BD15-3944EDF442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2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86D09FD-A0BD-4B67-9043-A35D1C8A05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9824" y="0"/>
            <a:ext cx="5972175" cy="6858000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7BF5D-A7F7-4DDF-A725-485C23337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30" y="1918800"/>
            <a:ext cx="5382758" cy="3881041"/>
          </a:xfrm>
        </p:spPr>
        <p:txBody>
          <a:bodyPr/>
          <a:lstStyle>
            <a:lvl1pPr>
              <a:spcAft>
                <a:spcPts val="1200"/>
              </a:spcAft>
              <a:defRPr sz="1800"/>
            </a:lvl1pPr>
            <a:lvl2pPr>
              <a:spcBef>
                <a:spcPts val="1200"/>
              </a:spcBef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C1C1A-77DF-43AE-B4DD-BDEBF42F0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35F20-D0E8-44EC-86EB-4F04AF6EC2FD}" type="datetime1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5B02F-9B85-4E15-802F-D3F58B86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A6ABB-8911-48ED-9059-D5DE70DA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DBEE-2C30-4F1D-BD15-3944EDF442B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1A5D3F4-183D-4042-AD47-71171FDAF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740487"/>
            <a:ext cx="5382759" cy="94155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Heading</a:t>
            </a:r>
          </a:p>
        </p:txBody>
      </p:sp>
    </p:spTree>
    <p:extLst>
      <p:ext uri="{BB962C8B-B14F-4D97-AF65-F5344CB8AC3E}">
        <p14:creationId xmlns:p14="http://schemas.microsoft.com/office/powerpoint/2010/main" val="1794643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7BF5D-A7F7-4DDF-A725-485C23337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31" y="1918800"/>
            <a:ext cx="4428670" cy="3881041"/>
          </a:xfrm>
        </p:spPr>
        <p:txBody>
          <a:bodyPr/>
          <a:lstStyle>
            <a:lvl1pPr>
              <a:spcAft>
                <a:spcPts val="1200"/>
              </a:spcAft>
              <a:defRPr sz="1800"/>
            </a:lvl1pPr>
            <a:lvl2pPr>
              <a:spcBef>
                <a:spcPts val="1200"/>
              </a:spcBef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C1C1A-77DF-43AE-B4DD-BDEBF42F0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35F20-D0E8-44EC-86EB-4F04AF6EC2FD}" type="datetime1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5B02F-9B85-4E15-802F-D3F58B86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A6ABB-8911-48ED-9059-D5DE70DA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DBEE-2C30-4F1D-BD15-3944EDF442B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1A5D3F4-183D-4042-AD47-71171FDAF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740487"/>
            <a:ext cx="11016796" cy="94155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35C596D-1095-491C-A603-D964E2228A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1613" y="1474788"/>
            <a:ext cx="6323012" cy="471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1856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60" userDrawn="1">
          <p15:clr>
            <a:srgbClr val="FBAE40"/>
          </p15:clr>
        </p15:guide>
        <p15:guide id="2" pos="332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rgbClr val="9ECD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8D4C2297-2BC5-4255-AA5A-458D12648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0180" r="6526" b="16400"/>
          <a:stretch/>
        </p:blipFill>
        <p:spPr>
          <a:xfrm>
            <a:off x="3460751" y="1"/>
            <a:ext cx="87312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172CEE-99D7-4D6C-B2CB-DC9F77222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30" y="50127"/>
            <a:ext cx="6111875" cy="2852737"/>
          </a:xfrm>
        </p:spPr>
        <p:txBody>
          <a:bodyPr anchor="b"/>
          <a:lstStyle>
            <a:lvl1pPr>
              <a:defRPr sz="4400" spc="12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[Section title]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EF462-D5A3-4EB5-B3C8-2C1AA334A78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30" y="3043461"/>
            <a:ext cx="6111875" cy="150018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[Optional Subtitle]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79D74-7E9A-48DC-A1D2-04FCF47FD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A581B1-A294-476D-9DE9-F7E6EB4720D1}" type="datetime1">
              <a:rPr lang="en-GB" smtClean="0"/>
              <a:pPr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34E49-C379-4FD6-A198-05055D86B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31666-D62E-4E3A-B6C9-F3A701E67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95DBEE-2C30-4F1D-BD15-3944EDF442B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BD4F635-1EA9-49A3-85FB-712DF280A1B8}"/>
              </a:ext>
            </a:extLst>
          </p:cNvPr>
          <p:cNvSpPr txBox="1">
            <a:spLocks/>
          </p:cNvSpPr>
          <p:nvPr userDrawn="1"/>
        </p:nvSpPr>
        <p:spPr>
          <a:xfrm>
            <a:off x="11017957" y="6260306"/>
            <a:ext cx="586668" cy="3238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rgbClr val="BF64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95DBEE-2C30-4F1D-BD15-3944EDF442B6}" type="slidenum">
              <a:rPr lang="en-GB" smtClean="0">
                <a:solidFill>
                  <a:schemeClr val="tx1"/>
                </a:solidFill>
              </a:rPr>
              <a:pPr/>
              <a:t>‹#›</a:t>
            </a:fld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754CA5-3B36-4758-9E26-E2137E324AB1}"/>
              </a:ext>
            </a:extLst>
          </p:cNvPr>
          <p:cNvCxnSpPr/>
          <p:nvPr userDrawn="1"/>
        </p:nvCxnSpPr>
        <p:spPr>
          <a:xfrm>
            <a:off x="2214562" y="6389511"/>
            <a:ext cx="8856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54D35A43-F78E-47C9-826B-E9DD2CBF91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5763" y="6221015"/>
            <a:ext cx="1573200" cy="30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7154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bg>
      <p:bgPr>
        <a:solidFill>
          <a:srgbClr val="9ECD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8D4C2297-2BC5-4255-AA5A-458D12648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0180" r="6526" b="16400"/>
          <a:stretch/>
        </p:blipFill>
        <p:spPr>
          <a:xfrm>
            <a:off x="3460751" y="1"/>
            <a:ext cx="87312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172CEE-99D7-4D6C-B2CB-DC9F77222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30" y="50127"/>
            <a:ext cx="6111875" cy="2852737"/>
          </a:xfrm>
        </p:spPr>
        <p:txBody>
          <a:bodyPr anchor="b"/>
          <a:lstStyle>
            <a:lvl1pPr>
              <a:defRPr sz="4400" spc="12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[Section title]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EF462-D5A3-4EB5-B3C8-2C1AA334A78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30" y="3043461"/>
            <a:ext cx="6111875" cy="150018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[Optional Subtitle]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79D74-7E9A-48DC-A1D2-04FCF47FD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A581B1-A294-476D-9DE9-F7E6EB4720D1}" type="datetime1">
              <a:rPr lang="en-GB" smtClean="0"/>
              <a:pPr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34E49-C379-4FD6-A198-05055D86B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31666-D62E-4E3A-B6C9-F3A701E67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95DBEE-2C30-4F1D-BD15-3944EDF442B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BD4F635-1EA9-49A3-85FB-712DF280A1B8}"/>
              </a:ext>
            </a:extLst>
          </p:cNvPr>
          <p:cNvSpPr txBox="1">
            <a:spLocks/>
          </p:cNvSpPr>
          <p:nvPr userDrawn="1"/>
        </p:nvSpPr>
        <p:spPr>
          <a:xfrm>
            <a:off x="11017957" y="6260306"/>
            <a:ext cx="586668" cy="3238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rgbClr val="BF649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95DBEE-2C30-4F1D-BD15-3944EDF442B6}" type="slidenum">
              <a:rPr lang="en-GB" smtClean="0">
                <a:solidFill>
                  <a:schemeClr val="tx1"/>
                </a:solidFill>
              </a:rPr>
              <a:pPr/>
              <a:t>‹#›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35EB597-ABB1-40B8-B6B3-F7006512A4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3382" y="6222307"/>
            <a:ext cx="1576800" cy="39527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754CA5-3B36-4758-9E26-E2137E324AB1}"/>
              </a:ext>
            </a:extLst>
          </p:cNvPr>
          <p:cNvCxnSpPr/>
          <p:nvPr userDrawn="1"/>
        </p:nvCxnSpPr>
        <p:spPr>
          <a:xfrm>
            <a:off x="2214562" y="6389511"/>
            <a:ext cx="8856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7416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C2B68-A2CA-4721-BE3B-66BFE6101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92881-3458-4576-9A09-4A7AC09A19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6800" y="1919288"/>
            <a:ext cx="5383788" cy="3897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B5030B-4AD8-4F9E-954C-E37AEEFDD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9825" y="1919288"/>
            <a:ext cx="5384346" cy="3897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AEA71-6C74-4767-939C-7FF7E6D1D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9F65F-EA7E-464E-BA55-7F8A7C9938E5}" type="datetime1">
              <a:rPr lang="en-GB" smtClean="0"/>
              <a:t>20/02/2023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B23B9-E7E6-49EF-82EE-39382F828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D53B4-50D1-418A-B00E-2B41682A1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DBEE-2C30-4F1D-BD15-3944EDF442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312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38F5652-B727-40B9-B74A-A9832D909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AA3FE-0F16-4E45-A660-FC30A5141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6801" y="1586213"/>
            <a:ext cx="5383788" cy="506455"/>
          </a:xfrm>
        </p:spPr>
        <p:txBody>
          <a:bodyPr anchor="t" anchorCtr="0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EE78D8-3519-4147-8C10-0E16D26E4E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9825" y="1586213"/>
            <a:ext cx="5384345" cy="506455"/>
          </a:xfrm>
        </p:spPr>
        <p:txBody>
          <a:bodyPr anchor="t" anchorCtr="0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5C773F-BDCF-4BEC-BBAF-D096B7B3A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AE5A7-995B-46E6-90A8-029BA518409C}" type="datetime1">
              <a:rPr lang="en-GB" smtClean="0"/>
              <a:t>20/02/2023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32817E-995B-46BC-A7DE-7FF6F680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2BF329-FD80-4D8C-9BFD-9F8BF3663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DBEE-2C30-4F1D-BD15-3944EDF442B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9AF041D-0E01-435B-8E38-2CF11F69B14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6800" y="1919288"/>
            <a:ext cx="5383788" cy="3897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D978527-9914-48D0-A8EB-D6FEFAECC3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9825" y="1919288"/>
            <a:ext cx="5384346" cy="3897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908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C463C-7B0A-4B72-BA38-C917D9311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B1360F-1E72-41E0-AAC9-4B99A20CD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5306C-3656-47ED-8C69-609163167E03}" type="datetime1">
              <a:rPr lang="en-GB" smtClean="0"/>
              <a:t>20/02/2023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EBD093-37A5-4E50-B50B-B7EC07088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60D96-934B-42D5-9E5A-296666ED5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DBEE-2C30-4F1D-BD15-3944EDF442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046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F8DCF1-5D98-4936-B20A-125756E5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42D1D-2A61-4107-BB3F-7A78A5408F90}" type="datetime1">
              <a:rPr lang="en-GB" smtClean="0"/>
              <a:t>20/02/2023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FCEA6C-EB2E-4043-9E18-EE702699D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C9D8D-2FCA-423C-B0DB-478E96EF2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5DBEE-2C30-4F1D-BD15-3944EDF442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584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616E52FF-E3CA-496E-9989-52A63E192B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0180" r="6526" b="16400"/>
          <a:stretch/>
        </p:blipFill>
        <p:spPr>
          <a:xfrm>
            <a:off x="3460751" y="1"/>
            <a:ext cx="873125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A426397-AA66-4FC1-B02A-26F3AA18E4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60427" y="855663"/>
            <a:ext cx="2466000" cy="4703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8C1789-568B-40F0-8013-6BD0D0226714}"/>
              </a:ext>
            </a:extLst>
          </p:cNvPr>
          <p:cNvSpPr txBox="1"/>
          <p:nvPr userDrawn="1"/>
        </p:nvSpPr>
        <p:spPr>
          <a:xfrm>
            <a:off x="857252" y="1765653"/>
            <a:ext cx="2029529" cy="10993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GB" sz="1500"/>
              <a:t>Universal House,</a:t>
            </a:r>
          </a:p>
          <a:p>
            <a:pPr>
              <a:lnSpc>
                <a:spcPct val="95000"/>
              </a:lnSpc>
            </a:pPr>
            <a:r>
              <a:rPr lang="en-GB" sz="1500"/>
              <a:t>101E Wentworth St,</a:t>
            </a:r>
          </a:p>
          <a:p>
            <a:pPr>
              <a:lnSpc>
                <a:spcPct val="95000"/>
              </a:lnSpc>
            </a:pPr>
            <a:r>
              <a:rPr lang="en-GB" sz="1500"/>
              <a:t>London, E1 7SA</a:t>
            </a:r>
          </a:p>
          <a:p>
            <a:pPr>
              <a:lnSpc>
                <a:spcPct val="95000"/>
              </a:lnSpc>
            </a:pPr>
            <a:endParaRPr lang="en-GB" sz="1500"/>
          </a:p>
          <a:p>
            <a:pPr>
              <a:lnSpc>
                <a:spcPct val="95000"/>
              </a:lnSpc>
            </a:pPr>
            <a:r>
              <a:rPr lang="en-GB" sz="1500">
                <a:solidFill>
                  <a:srgbClr val="9ECDC6"/>
                </a:solidFill>
                <a:latin typeface="+mj-lt"/>
              </a:rPr>
              <a:t>adviceuk.org.uk</a:t>
            </a:r>
            <a:endParaRPr lang="en-US" sz="1500">
              <a:solidFill>
                <a:srgbClr val="9ECDC6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C0FBA5-81F6-4E58-B346-08F9EC222E9E}"/>
              </a:ext>
            </a:extLst>
          </p:cNvPr>
          <p:cNvSpPr txBox="1"/>
          <p:nvPr userDrawn="1"/>
        </p:nvSpPr>
        <p:spPr>
          <a:xfrm>
            <a:off x="8104188" y="5683249"/>
            <a:ext cx="3228272" cy="3792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GB" sz="1120"/>
              <a:t>Registered Charity No. 299342</a:t>
            </a:r>
          </a:p>
          <a:p>
            <a:pPr algn="r">
              <a:lnSpc>
                <a:spcPct val="110000"/>
              </a:lnSpc>
            </a:pPr>
            <a:r>
              <a:rPr lang="en-GB" sz="1120"/>
              <a:t>Company Limited by Guarantee No. 2023982</a:t>
            </a:r>
            <a:endParaRPr lang="en-US" sz="1120">
              <a:solidFill>
                <a:srgbClr val="9ECDC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8221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hidden="1">
            <a:extLst>
              <a:ext uri="{FF2B5EF4-FFF2-40B4-BE49-F238E27FC236}">
                <a16:creationId xmlns:a16="http://schemas.microsoft.com/office/drawing/2014/main" id="{B44B5801-AF2B-4E03-BCE4-AF42AFAD7EA4}"/>
              </a:ext>
            </a:extLst>
          </p:cNvPr>
          <p:cNvGrpSpPr/>
          <p:nvPr userDrawn="1"/>
        </p:nvGrpSpPr>
        <p:grpSpPr>
          <a:xfrm>
            <a:off x="0" y="-176609"/>
            <a:ext cx="12192000" cy="113077"/>
            <a:chOff x="0" y="-176609"/>
            <a:chExt cx="12192000" cy="11307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BD34047-870C-46E1-A8E4-7479C8E60EDC}"/>
                </a:ext>
              </a:extLst>
            </p:cNvPr>
            <p:cNvSpPr/>
            <p:nvPr userDrawn="1"/>
          </p:nvSpPr>
          <p:spPr>
            <a:xfrm flipV="1">
              <a:off x="4091984" y="-176609"/>
              <a:ext cx="2520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5D4A8EF-20EA-4A85-A76F-DCE4EAEE5D73}"/>
                </a:ext>
              </a:extLst>
            </p:cNvPr>
            <p:cNvSpPr/>
            <p:nvPr userDrawn="1"/>
          </p:nvSpPr>
          <p:spPr>
            <a:xfrm flipV="1">
              <a:off x="7848592" y="-176609"/>
              <a:ext cx="2520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C19F539-E7AB-43D7-A878-0CFD84394C94}"/>
                </a:ext>
              </a:extLst>
            </p:cNvPr>
            <p:cNvSpPr/>
            <p:nvPr userDrawn="1"/>
          </p:nvSpPr>
          <p:spPr>
            <a:xfrm flipV="1">
              <a:off x="3152832" y="-176609"/>
              <a:ext cx="2520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42B3FA-B888-4AD4-BB3B-40C505AF4939}"/>
                </a:ext>
              </a:extLst>
            </p:cNvPr>
            <p:cNvSpPr/>
            <p:nvPr userDrawn="1"/>
          </p:nvSpPr>
          <p:spPr>
            <a:xfrm flipV="1">
              <a:off x="2213680" y="-176609"/>
              <a:ext cx="2520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78B966C-3CD0-4E14-BB8D-B3E6703363BA}"/>
                </a:ext>
              </a:extLst>
            </p:cNvPr>
            <p:cNvSpPr/>
            <p:nvPr userDrawn="1"/>
          </p:nvSpPr>
          <p:spPr>
            <a:xfrm flipV="1">
              <a:off x="1274528" y="-176609"/>
              <a:ext cx="2520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EC690BD-5F1E-40CB-92DA-5E86556AF65B}"/>
                </a:ext>
              </a:extLst>
            </p:cNvPr>
            <p:cNvSpPr/>
            <p:nvPr userDrawn="1"/>
          </p:nvSpPr>
          <p:spPr>
            <a:xfrm flipV="1">
              <a:off x="0" y="-174106"/>
              <a:ext cx="587376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F368B04-4FB6-40D7-A8A8-EAF8D27C00EF}"/>
                </a:ext>
              </a:extLst>
            </p:cNvPr>
            <p:cNvSpPr/>
            <p:nvPr userDrawn="1"/>
          </p:nvSpPr>
          <p:spPr>
            <a:xfrm flipV="1">
              <a:off x="5031136" y="-176609"/>
              <a:ext cx="2520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0832C0-C969-4DCF-80ED-5B931130AA29}"/>
                </a:ext>
              </a:extLst>
            </p:cNvPr>
            <p:cNvSpPr/>
            <p:nvPr userDrawn="1"/>
          </p:nvSpPr>
          <p:spPr>
            <a:xfrm flipV="1">
              <a:off x="5970288" y="-176609"/>
              <a:ext cx="2520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EDE8C09-04AF-4BEE-BA45-D311E8947BE4}"/>
                </a:ext>
              </a:extLst>
            </p:cNvPr>
            <p:cNvSpPr/>
            <p:nvPr userDrawn="1"/>
          </p:nvSpPr>
          <p:spPr>
            <a:xfrm flipV="1">
              <a:off x="6909440" y="-176609"/>
              <a:ext cx="2520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CD8F57A-4372-4347-A7B4-2F306C50A4F7}"/>
                </a:ext>
              </a:extLst>
            </p:cNvPr>
            <p:cNvSpPr/>
            <p:nvPr userDrawn="1"/>
          </p:nvSpPr>
          <p:spPr>
            <a:xfrm flipV="1">
              <a:off x="8787744" y="-176609"/>
              <a:ext cx="2520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41E89B0-EA15-49A1-9F2C-9ECC7B7A3EEF}"/>
                </a:ext>
              </a:extLst>
            </p:cNvPr>
            <p:cNvSpPr/>
            <p:nvPr userDrawn="1"/>
          </p:nvSpPr>
          <p:spPr>
            <a:xfrm flipV="1">
              <a:off x="9726896" y="-176609"/>
              <a:ext cx="2520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C9E5914-8A29-45DF-BA54-239CB92CD693}"/>
                </a:ext>
              </a:extLst>
            </p:cNvPr>
            <p:cNvSpPr/>
            <p:nvPr userDrawn="1"/>
          </p:nvSpPr>
          <p:spPr>
            <a:xfrm flipV="1">
              <a:off x="10666048" y="-176609"/>
              <a:ext cx="2520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D9EC057-1F14-4B8F-82AE-7331D344CB4B}"/>
                </a:ext>
              </a:extLst>
            </p:cNvPr>
            <p:cNvSpPr/>
            <p:nvPr userDrawn="1"/>
          </p:nvSpPr>
          <p:spPr>
            <a:xfrm flipV="1">
              <a:off x="11605200" y="-176609"/>
              <a:ext cx="586800" cy="1105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 sz="1799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CE3896-9480-48A4-AB3A-566A3C8C8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740487"/>
            <a:ext cx="11016797" cy="10989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747B7-F42F-49B4-B9D4-B839201CA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830" y="1919289"/>
            <a:ext cx="11016796" cy="38909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052CB-CFA4-4A3F-9A17-632AEF234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61425" y="128197"/>
            <a:ext cx="2743200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CBE7F46-22BC-4176-ACA1-84F0A8F0B92C}" type="datetime1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9A2F8-2786-42BE-8618-A5670F7FD1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7830" y="128197"/>
            <a:ext cx="4114800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7BEAA-6501-4E1F-BFC9-FC7FF5FA4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7957" y="6260306"/>
            <a:ext cx="586668" cy="3238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500">
                <a:solidFill>
                  <a:srgbClr val="BF649E"/>
                </a:solidFill>
              </a:defRPr>
            </a:lvl1pPr>
          </a:lstStyle>
          <a:p>
            <a:fld id="{1C95DBEE-2C30-4F1D-BD15-3944EDF442B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4A2720A-B7B0-4F82-9FBD-EFE256B8C8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 l="151" t="-4819" r="-151" b="24119"/>
          <a:stretch/>
        </p:blipFill>
        <p:spPr>
          <a:xfrm>
            <a:off x="385763" y="6203257"/>
            <a:ext cx="1576800" cy="318987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E31A57E-E893-4B19-8424-BDB371CA2016}"/>
              </a:ext>
            </a:extLst>
          </p:cNvPr>
          <p:cNvCxnSpPr/>
          <p:nvPr userDrawn="1"/>
        </p:nvCxnSpPr>
        <p:spPr>
          <a:xfrm>
            <a:off x="2214562" y="6389511"/>
            <a:ext cx="8856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18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0" r:id="rId3"/>
    <p:sldLayoutId id="2147483667" r:id="rId4"/>
    <p:sldLayoutId id="2147483664" r:id="rId5"/>
    <p:sldLayoutId id="2147483662" r:id="rId6"/>
    <p:sldLayoutId id="2147483665" r:id="rId7"/>
    <p:sldLayoutId id="2147483651" r:id="rId8"/>
    <p:sldLayoutId id="2147483668" r:id="rId9"/>
    <p:sldLayoutId id="2147483652" r:id="rId10"/>
    <p:sldLayoutId id="2147483653" r:id="rId11"/>
    <p:sldLayoutId id="2147483654" r:id="rId12"/>
    <p:sldLayoutId id="2147483655" r:id="rId13"/>
    <p:sldLayoutId id="214748366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 cap="none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800"/>
        </a:spcBef>
        <a:spcAft>
          <a:spcPts val="1800"/>
        </a:spcAft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80975" indent="-180975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361950" indent="-1809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7800" indent="-1778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54013" indent="-176213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70" userDrawn="1">
          <p15:clr>
            <a:srgbClr val="F26B43"/>
          </p15:clr>
        </p15:guide>
        <p15:guide id="4" pos="7310" userDrawn="1">
          <p15:clr>
            <a:srgbClr val="F26B43"/>
          </p15:clr>
        </p15:guide>
        <p15:guide id="5" orient="horz" pos="4068" userDrawn="1">
          <p15:clr>
            <a:srgbClr val="F26B43"/>
          </p15:clr>
        </p15:guide>
        <p15:guide id="6" pos="3761" userDrawn="1">
          <p15:clr>
            <a:srgbClr val="F26B43"/>
          </p15:clr>
        </p15:guide>
        <p15:guide id="7" pos="3918" userDrawn="1">
          <p15:clr>
            <a:srgbClr val="F26B43"/>
          </p15:clr>
        </p15:guide>
        <p15:guide id="10" pos="2735" userDrawn="1">
          <p15:clr>
            <a:srgbClr val="F26B43"/>
          </p15:clr>
        </p15:guide>
        <p15:guide id="11" pos="2576" userDrawn="1">
          <p15:clr>
            <a:srgbClr val="F26B43"/>
          </p15:clr>
        </p15:guide>
        <p15:guide id="14" pos="1551" userDrawn="1">
          <p15:clr>
            <a:srgbClr val="F26B43"/>
          </p15:clr>
        </p15:guide>
        <p15:guide id="15" pos="1395" userDrawn="1">
          <p15:clr>
            <a:srgbClr val="F26B43"/>
          </p15:clr>
        </p15:guide>
        <p15:guide id="20" pos="4944" userDrawn="1">
          <p15:clr>
            <a:srgbClr val="F26B43"/>
          </p15:clr>
        </p15:guide>
        <p15:guide id="21" pos="5102" userDrawn="1">
          <p15:clr>
            <a:srgbClr val="F26B43"/>
          </p15:clr>
        </p15:guide>
        <p15:guide id="24" pos="6129" userDrawn="1">
          <p15:clr>
            <a:srgbClr val="F26B43"/>
          </p15:clr>
        </p15:guide>
        <p15:guide id="25" pos="6285" userDrawn="1">
          <p15:clr>
            <a:srgbClr val="F26B43"/>
          </p15:clr>
        </p15:guide>
        <p15:guide id="28" orient="horz" pos="465" userDrawn="1">
          <p15:clr>
            <a:srgbClr val="F26B43"/>
          </p15:clr>
        </p15:guide>
        <p15:guide id="30" orient="horz" pos="3664" userDrawn="1">
          <p15:clr>
            <a:srgbClr val="F26B43"/>
          </p15:clr>
        </p15:guide>
        <p15:guide id="31" orient="horz" pos="728" userDrawn="1">
          <p15:clr>
            <a:srgbClr val="F26B43"/>
          </p15:clr>
        </p15:guide>
        <p15:guide id="32" orient="horz" pos="1209" userDrawn="1">
          <p15:clr>
            <a:srgbClr val="F26B43"/>
          </p15:clr>
        </p15:guide>
        <p15:guide id="33" pos="70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C6B4358-79C9-437B-A21E-EB66D12E8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759" y="2775856"/>
            <a:ext cx="6457174" cy="1799661"/>
          </a:xfrm>
        </p:spPr>
        <p:txBody>
          <a:bodyPr/>
          <a:lstStyle/>
          <a:p>
            <a:r>
              <a:rPr lang="en-GB" sz="2800" dirty="0"/>
              <a:t>A Whole Person, Whole Community Approach to Quality</a:t>
            </a:r>
            <a:br>
              <a:rPr lang="en-GB" sz="2800" dirty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/>
              <a:t>Dalibor Warburton, AdviceUK</a:t>
            </a:r>
            <a:endParaRPr lang="en-US" sz="2800" dirty="0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6C5BAECE-B266-4B1C-B910-5AA4F9BA95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8637" y="5308982"/>
            <a:ext cx="2608320" cy="495300"/>
          </a:xfrm>
        </p:spPr>
        <p:txBody>
          <a:bodyPr/>
          <a:lstStyle/>
          <a:p>
            <a:r>
              <a:rPr lang="en-GB" dirty="0"/>
              <a:t>20 February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814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CAF5406-B732-4E9D-AFB7-1B8585F4D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7957" y="6260306"/>
            <a:ext cx="586668" cy="323838"/>
          </a:xfrm>
        </p:spPr>
        <p:txBody>
          <a:bodyPr/>
          <a:lstStyle/>
          <a:p>
            <a:fld id="{1C95DBEE-2C30-4F1D-BD15-3944EDF442B6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B7D77-0E30-4851-B971-2898CC0A3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095"/>
            <a:ext cx="12050485" cy="878451"/>
          </a:xfrm>
        </p:spPr>
        <p:txBody>
          <a:bodyPr/>
          <a:lstStyle/>
          <a:p>
            <a:pPr algn="ctr"/>
            <a:r>
              <a:rPr lang="en-US" dirty="0"/>
              <a:t>Who defines quality?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632973-BDE0-439D-927D-4AEE6DEFEB3E}"/>
              </a:ext>
            </a:extLst>
          </p:cNvPr>
          <p:cNvSpPr txBox="1"/>
          <p:nvPr/>
        </p:nvSpPr>
        <p:spPr>
          <a:xfrm>
            <a:off x="587375" y="1206546"/>
            <a:ext cx="1120482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400" b="1" dirty="0"/>
              <a:t>Regulators?</a:t>
            </a:r>
            <a:r>
              <a:rPr lang="en-GB" sz="4400" dirty="0"/>
              <a:t> Not always a good fit…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400" b="1" dirty="0"/>
              <a:t>Funders? </a:t>
            </a:r>
            <a:r>
              <a:rPr lang="en-GB" sz="4400" dirty="0"/>
              <a:t>Some obvious risks…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400" b="1" dirty="0"/>
              <a:t>Networks?</a:t>
            </a:r>
            <a:r>
              <a:rPr lang="en-GB" sz="4400" dirty="0"/>
              <a:t> Membership criteria…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400" b="1" dirty="0"/>
              <a:t>Your organisation?</a:t>
            </a:r>
            <a:r>
              <a:rPr lang="en-GB" sz="4400" dirty="0"/>
              <a:t> Your independent social purpose…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4400" b="1" dirty="0"/>
              <a:t>The people and communities you advise? </a:t>
            </a:r>
            <a:r>
              <a:rPr lang="en-GB" sz="4400" dirty="0"/>
              <a:t>Conversation…</a:t>
            </a:r>
          </a:p>
        </p:txBody>
      </p:sp>
    </p:spTree>
    <p:extLst>
      <p:ext uri="{BB962C8B-B14F-4D97-AF65-F5344CB8AC3E}">
        <p14:creationId xmlns:p14="http://schemas.microsoft.com/office/powerpoint/2010/main" val="148711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CAF5406-B732-4E9D-AFB7-1B8585F4D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7957" y="6260306"/>
            <a:ext cx="586668" cy="323838"/>
          </a:xfrm>
        </p:spPr>
        <p:txBody>
          <a:bodyPr/>
          <a:lstStyle/>
          <a:p>
            <a:fld id="{1C95DBEE-2C30-4F1D-BD15-3944EDF442B6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B7D77-0E30-4851-B971-2898CC0A3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832" y="273856"/>
            <a:ext cx="10430128" cy="878451"/>
          </a:xfrm>
        </p:spPr>
        <p:txBody>
          <a:bodyPr/>
          <a:lstStyle/>
          <a:p>
            <a:pPr algn="ctr"/>
            <a:r>
              <a:rPr lang="en-US" dirty="0"/>
              <a:t>Quality – a rut or a guide?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D8CA9-F9BD-481E-B80B-334EFBD45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495" y="1113292"/>
            <a:ext cx="6737751" cy="50533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62A71F-DC05-43DC-BD1D-19202E969684}"/>
              </a:ext>
            </a:extLst>
          </p:cNvPr>
          <p:cNvSpPr/>
          <p:nvPr/>
        </p:nvSpPr>
        <p:spPr>
          <a:xfrm>
            <a:off x="5965371" y="6237559"/>
            <a:ext cx="5206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Dvortygirl</a:t>
            </a:r>
            <a:r>
              <a:rPr lang="en-GB" dirty="0"/>
              <a:t>, Wheel ruts Pompeii, CC BY-SA 4.0</a:t>
            </a:r>
          </a:p>
        </p:txBody>
      </p:sp>
    </p:spTree>
    <p:extLst>
      <p:ext uri="{BB962C8B-B14F-4D97-AF65-F5344CB8AC3E}">
        <p14:creationId xmlns:p14="http://schemas.microsoft.com/office/powerpoint/2010/main" val="152359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CAF5406-B732-4E9D-AFB7-1B8585F4D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7957" y="6260306"/>
            <a:ext cx="586668" cy="323838"/>
          </a:xfrm>
        </p:spPr>
        <p:txBody>
          <a:bodyPr/>
          <a:lstStyle/>
          <a:p>
            <a:fld id="{1C95DBEE-2C30-4F1D-BD15-3944EDF442B6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B7D77-0E30-4851-B971-2898CC0A3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832" y="273856"/>
            <a:ext cx="10430128" cy="878451"/>
          </a:xfrm>
        </p:spPr>
        <p:txBody>
          <a:bodyPr/>
          <a:lstStyle/>
          <a:p>
            <a:pPr algn="ctr"/>
            <a:r>
              <a:rPr lang="en-US" dirty="0"/>
              <a:t>Sorting hat for quality measures…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C7728F-DDE0-43C7-AE77-72FEB5018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780" y="1063766"/>
            <a:ext cx="5866440" cy="528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671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CAF5406-B732-4E9D-AFB7-1B8585F4D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7957" y="6260306"/>
            <a:ext cx="586668" cy="323838"/>
          </a:xfrm>
        </p:spPr>
        <p:txBody>
          <a:bodyPr/>
          <a:lstStyle/>
          <a:p>
            <a:fld id="{1C95DBEE-2C30-4F1D-BD15-3944EDF442B6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560645-CD65-4CB2-ACDB-A44DF865BD9A}"/>
              </a:ext>
            </a:extLst>
          </p:cNvPr>
          <p:cNvSpPr txBox="1"/>
          <p:nvPr/>
        </p:nvSpPr>
        <p:spPr>
          <a:xfrm>
            <a:off x="583066" y="368536"/>
            <a:ext cx="5519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4400" b="1" dirty="0"/>
              <a:t>Learn / develop</a:t>
            </a:r>
            <a:endParaRPr lang="en-GB" sz="4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ADE6F5-1E46-459B-8E1D-60C579202E32}"/>
              </a:ext>
            </a:extLst>
          </p:cNvPr>
          <p:cNvSpPr txBox="1"/>
          <p:nvPr/>
        </p:nvSpPr>
        <p:spPr>
          <a:xfrm>
            <a:off x="6779821" y="29981"/>
            <a:ext cx="55190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4400" b="1" dirty="0"/>
              <a:t>Convince / demonstrate</a:t>
            </a:r>
            <a:endParaRPr lang="en-GB" sz="4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49661F-691D-4044-B904-27A8403ECA4C}"/>
              </a:ext>
            </a:extLst>
          </p:cNvPr>
          <p:cNvSpPr txBox="1"/>
          <p:nvPr/>
        </p:nvSpPr>
        <p:spPr>
          <a:xfrm>
            <a:off x="391884" y="1516773"/>
            <a:ext cx="55190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b="1" dirty="0"/>
              <a:t>Must relate directly to why your service is there and what is important to the people you advise and support.</a:t>
            </a:r>
            <a:endParaRPr lang="en-GB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627279-177C-4F76-8B95-95A0DDFD50D3}"/>
              </a:ext>
            </a:extLst>
          </p:cNvPr>
          <p:cNvSpPr txBox="1"/>
          <p:nvPr/>
        </p:nvSpPr>
        <p:spPr>
          <a:xfrm>
            <a:off x="391884" y="2789730"/>
            <a:ext cx="55190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b="1" dirty="0"/>
              <a:t>Help you understand the extent to which you are doing the things that are important to your clients and your mission, and how this varies. </a:t>
            </a:r>
            <a:endParaRPr lang="en-GB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C9BFE1-9610-423B-BE95-4F9C903DD9E2}"/>
              </a:ext>
            </a:extLst>
          </p:cNvPr>
          <p:cNvSpPr txBox="1"/>
          <p:nvPr/>
        </p:nvSpPr>
        <p:spPr>
          <a:xfrm>
            <a:off x="6293305" y="2782669"/>
            <a:ext cx="55190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Demonstrate that you achieve what is important to your audience or stakeholder consistently.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54606A-CC00-486C-87AA-25FB0F801A67}"/>
              </a:ext>
            </a:extLst>
          </p:cNvPr>
          <p:cNvSpPr txBox="1"/>
          <p:nvPr/>
        </p:nvSpPr>
        <p:spPr>
          <a:xfrm>
            <a:off x="391884" y="4227880"/>
            <a:ext cx="55190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Enable people giving advice and running the service to do things better. </a:t>
            </a:r>
          </a:p>
          <a:p>
            <a:endParaRPr lang="en-GB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EC20EE-1754-444F-A28F-ABA7B57E9DB0}"/>
              </a:ext>
            </a:extLst>
          </p:cNvPr>
          <p:cNvSpPr txBox="1"/>
          <p:nvPr/>
        </p:nvSpPr>
        <p:spPr>
          <a:xfrm>
            <a:off x="6293305" y="4226660"/>
            <a:ext cx="5519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Enable managers, leaders and budget holders to make the case for investment.</a:t>
            </a:r>
            <a:endParaRPr lang="en-GB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68A852-D684-4809-8F81-C7A898542B90}"/>
              </a:ext>
            </a:extLst>
          </p:cNvPr>
          <p:cNvSpPr txBox="1"/>
          <p:nvPr/>
        </p:nvSpPr>
        <p:spPr>
          <a:xfrm>
            <a:off x="391883" y="5175180"/>
            <a:ext cx="55190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Connect actions with consequences (we are doing this, and because we are doing it this way, we get this result).</a:t>
            </a:r>
            <a:endParaRPr lang="en-GB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2987EC-B4B2-4578-B1F6-960B95B6A232}"/>
              </a:ext>
            </a:extLst>
          </p:cNvPr>
          <p:cNvSpPr txBox="1"/>
          <p:nvPr/>
        </p:nvSpPr>
        <p:spPr>
          <a:xfrm>
            <a:off x="6293305" y="5175180"/>
            <a:ext cx="55190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Connect the things your audience or stakeholder values with what you did (you wanted this to happen, and we made it happen).</a:t>
            </a:r>
            <a:endParaRPr lang="en-GB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21FEB0-DA4F-49EA-8A70-C92382FFE494}"/>
              </a:ext>
            </a:extLst>
          </p:cNvPr>
          <p:cNvSpPr txBox="1"/>
          <p:nvPr/>
        </p:nvSpPr>
        <p:spPr>
          <a:xfrm>
            <a:off x="6281054" y="1516772"/>
            <a:ext cx="55190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b="1" dirty="0"/>
              <a:t>Must understand what matters to your audiences/ stakeholders/ funders. What evidence will convince them?</a:t>
            </a:r>
            <a:endParaRPr lang="en-GB" sz="20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A19031F-7E51-496C-91B2-7D022AC03D48}"/>
              </a:ext>
            </a:extLst>
          </p:cNvPr>
          <p:cNvCxnSpPr>
            <a:cxnSpLocks/>
          </p:cNvCxnSpPr>
          <p:nvPr/>
        </p:nvCxnSpPr>
        <p:spPr>
          <a:xfrm>
            <a:off x="6096907" y="327938"/>
            <a:ext cx="10432" cy="5932368"/>
          </a:xfrm>
          <a:prstGeom prst="line">
            <a:avLst/>
          </a:prstGeom>
          <a:ln w="3492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19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2" grpId="0" build="p"/>
      <p:bldP spid="14" grpId="0" build="p"/>
      <p:bldP spid="15" grpId="0" build="p"/>
      <p:bldP spid="16" grpId="0" build="p"/>
      <p:bldP spid="17" grpId="0" build="p"/>
      <p:bldP spid="18" grpId="0" build="p"/>
      <p:bldP spid="19" grpId="0" build="p"/>
      <p:bldP spid="2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CAF5406-B732-4E9D-AFB7-1B8585F4D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7957" y="6260306"/>
            <a:ext cx="586668" cy="323838"/>
          </a:xfrm>
        </p:spPr>
        <p:txBody>
          <a:bodyPr/>
          <a:lstStyle/>
          <a:p>
            <a:fld id="{1C95DBEE-2C30-4F1D-BD15-3944EDF442B6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560645-CD65-4CB2-ACDB-A44DF865BD9A}"/>
              </a:ext>
            </a:extLst>
          </p:cNvPr>
          <p:cNvSpPr txBox="1"/>
          <p:nvPr/>
        </p:nvSpPr>
        <p:spPr>
          <a:xfrm>
            <a:off x="583066" y="368536"/>
            <a:ext cx="5519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4400" b="1" dirty="0"/>
              <a:t>Integrated</a:t>
            </a:r>
            <a:endParaRPr lang="en-GB" sz="4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ADE6F5-1E46-459B-8E1D-60C579202E32}"/>
              </a:ext>
            </a:extLst>
          </p:cNvPr>
          <p:cNvSpPr txBox="1"/>
          <p:nvPr/>
        </p:nvSpPr>
        <p:spPr>
          <a:xfrm>
            <a:off x="6672943" y="368536"/>
            <a:ext cx="5519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4400" b="1" dirty="0"/>
              <a:t>Fragmented</a:t>
            </a:r>
            <a:endParaRPr lang="en-GB" sz="4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49661F-691D-4044-B904-27A8403ECA4C}"/>
              </a:ext>
            </a:extLst>
          </p:cNvPr>
          <p:cNvSpPr txBox="1"/>
          <p:nvPr/>
        </p:nvSpPr>
        <p:spPr>
          <a:xfrm>
            <a:off x="391884" y="1516773"/>
            <a:ext cx="5519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b="1" dirty="0"/>
              <a:t>Happen as you do the things that are important for the people you advise.</a:t>
            </a:r>
            <a:endParaRPr lang="en-GB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627279-177C-4F76-8B95-95A0DDFD50D3}"/>
              </a:ext>
            </a:extLst>
          </p:cNvPr>
          <p:cNvSpPr txBox="1"/>
          <p:nvPr/>
        </p:nvSpPr>
        <p:spPr>
          <a:xfrm>
            <a:off x="379638" y="2224658"/>
            <a:ext cx="5519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b="1" dirty="0"/>
              <a:t>Help you understand typical pathways end-to-end, from different perspectives.</a:t>
            </a:r>
            <a:endParaRPr lang="en-GB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C9BFE1-9610-423B-BE95-4F9C903DD9E2}"/>
              </a:ext>
            </a:extLst>
          </p:cNvPr>
          <p:cNvSpPr txBox="1"/>
          <p:nvPr/>
        </p:nvSpPr>
        <p:spPr>
          <a:xfrm>
            <a:off x="6305551" y="2223103"/>
            <a:ext cx="5519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Just look at a single transaction or activity in isolation.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54606A-CC00-486C-87AA-25FB0F801A67}"/>
              </a:ext>
            </a:extLst>
          </p:cNvPr>
          <p:cNvSpPr txBox="1"/>
          <p:nvPr/>
        </p:nvSpPr>
        <p:spPr>
          <a:xfrm>
            <a:off x="379637" y="2930989"/>
            <a:ext cx="5519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Make connections between advice giving and other things.</a:t>
            </a:r>
            <a:endParaRPr lang="en-GB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EC20EE-1754-444F-A28F-ABA7B57E9DB0}"/>
              </a:ext>
            </a:extLst>
          </p:cNvPr>
          <p:cNvSpPr txBox="1"/>
          <p:nvPr/>
        </p:nvSpPr>
        <p:spPr>
          <a:xfrm>
            <a:off x="6281053" y="2929434"/>
            <a:ext cx="5519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Just tell you about advice giving activities.</a:t>
            </a:r>
            <a:endParaRPr lang="en-GB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68A852-D684-4809-8F81-C7A898542B90}"/>
              </a:ext>
            </a:extLst>
          </p:cNvPr>
          <p:cNvSpPr txBox="1"/>
          <p:nvPr/>
        </p:nvSpPr>
        <p:spPr>
          <a:xfrm>
            <a:off x="391883" y="5175180"/>
            <a:ext cx="5519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2987EC-B4B2-4578-B1F6-960B95B6A232}"/>
              </a:ext>
            </a:extLst>
          </p:cNvPr>
          <p:cNvSpPr txBox="1"/>
          <p:nvPr/>
        </p:nvSpPr>
        <p:spPr>
          <a:xfrm>
            <a:off x="6305551" y="3876558"/>
            <a:ext cx="5519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Only show performance from your service’s perspective.</a:t>
            </a:r>
            <a:endParaRPr lang="en-GB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21FEB0-DA4F-49EA-8A70-C92382FFE494}"/>
              </a:ext>
            </a:extLst>
          </p:cNvPr>
          <p:cNvSpPr txBox="1"/>
          <p:nvPr/>
        </p:nvSpPr>
        <p:spPr>
          <a:xfrm>
            <a:off x="6281054" y="1516772"/>
            <a:ext cx="5519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b="1" dirty="0"/>
              <a:t>Happen separately from the things that are important to the people you advise.</a:t>
            </a:r>
            <a:endParaRPr lang="en-GB" sz="20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A19031F-7E51-496C-91B2-7D022AC03D48}"/>
              </a:ext>
            </a:extLst>
          </p:cNvPr>
          <p:cNvCxnSpPr>
            <a:cxnSpLocks/>
          </p:cNvCxnSpPr>
          <p:nvPr/>
        </p:nvCxnSpPr>
        <p:spPr>
          <a:xfrm>
            <a:off x="6096907" y="327938"/>
            <a:ext cx="10432" cy="5932368"/>
          </a:xfrm>
          <a:prstGeom prst="line">
            <a:avLst/>
          </a:prstGeom>
          <a:ln w="3492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21222DD-9640-4C30-9EDC-E321CCDF9E45}"/>
              </a:ext>
            </a:extLst>
          </p:cNvPr>
          <p:cNvSpPr txBox="1"/>
          <p:nvPr/>
        </p:nvSpPr>
        <p:spPr>
          <a:xfrm>
            <a:off x="379636" y="3925457"/>
            <a:ext cx="55190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Show you the difference between what people asked you to do, and how you responded.</a:t>
            </a:r>
            <a:endParaRPr lang="en-GB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D13EDF-0FAA-4733-ABD6-C2D23861041A}"/>
              </a:ext>
            </a:extLst>
          </p:cNvPr>
          <p:cNvSpPr txBox="1"/>
          <p:nvPr/>
        </p:nvSpPr>
        <p:spPr>
          <a:xfrm>
            <a:off x="379635" y="4975820"/>
            <a:ext cx="5519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Encourage you to do the right thing for the people you advise.</a:t>
            </a:r>
            <a:endParaRPr lang="en-GB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35DE05-7C55-46F4-A402-5747BFF1DEF6}"/>
              </a:ext>
            </a:extLst>
          </p:cNvPr>
          <p:cNvSpPr txBox="1"/>
          <p:nvPr/>
        </p:nvSpPr>
        <p:spPr>
          <a:xfrm>
            <a:off x="6305551" y="4941118"/>
            <a:ext cx="5519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Encourage you to hit targets.</a:t>
            </a:r>
            <a:endParaRPr lang="en-GB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19B7A2-22D0-416E-84A4-8803AD9A8408}"/>
              </a:ext>
            </a:extLst>
          </p:cNvPr>
          <p:cNvSpPr txBox="1"/>
          <p:nvPr/>
        </p:nvSpPr>
        <p:spPr>
          <a:xfrm>
            <a:off x="379635" y="5746019"/>
            <a:ext cx="5519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Help you understand how and why quality varies.</a:t>
            </a:r>
            <a:endParaRPr lang="en-GB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00EF35-A7AB-4B76-A627-453432A40658}"/>
              </a:ext>
            </a:extLst>
          </p:cNvPr>
          <p:cNvSpPr txBox="1"/>
          <p:nvPr/>
        </p:nvSpPr>
        <p:spPr>
          <a:xfrm>
            <a:off x="6305551" y="5683706"/>
            <a:ext cx="5519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Leave you guessing about how and why quality varies.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0797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2" grpId="0" build="p"/>
      <p:bldP spid="14" grpId="0" build="p"/>
      <p:bldP spid="15" grpId="0" build="p"/>
      <p:bldP spid="16" grpId="0" build="p"/>
      <p:bldP spid="17" grpId="0" build="p"/>
      <p:bldP spid="19" grpId="0" build="p"/>
      <p:bldP spid="20" grpId="0" build="p"/>
      <p:bldP spid="23" grpId="0" build="p"/>
      <p:bldP spid="24" grpId="0" build="p"/>
      <p:bldP spid="25" grpId="0" build="p"/>
      <p:bldP spid="26" grpId="0" build="p"/>
      <p:bldP spid="2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CAF5406-B732-4E9D-AFB7-1B8585F4D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7957" y="6260306"/>
            <a:ext cx="586668" cy="323838"/>
          </a:xfrm>
        </p:spPr>
        <p:txBody>
          <a:bodyPr/>
          <a:lstStyle/>
          <a:p>
            <a:fld id="{1C95DBEE-2C30-4F1D-BD15-3944EDF442B6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B7D77-0E30-4851-B971-2898CC0A3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61" y="302783"/>
            <a:ext cx="11066754" cy="878451"/>
          </a:xfrm>
        </p:spPr>
        <p:txBody>
          <a:bodyPr/>
          <a:lstStyle/>
          <a:p>
            <a:pPr algn="ctr"/>
            <a:r>
              <a:rPr lang="en-US" dirty="0"/>
              <a:t>Places to start…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632973-BDE0-439D-927D-4AEE6DEFEB3E}"/>
              </a:ext>
            </a:extLst>
          </p:cNvPr>
          <p:cNvSpPr txBox="1"/>
          <p:nvPr/>
        </p:nvSpPr>
        <p:spPr>
          <a:xfrm>
            <a:off x="1072055" y="1259182"/>
            <a:ext cx="100741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/>
              <a:t>Listen to what people actually ask you to do in their own terms and compare this with how your service responds.</a:t>
            </a:r>
            <a:br>
              <a:rPr lang="en-GB" sz="2400" dirty="0"/>
            </a:b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Pay attention to what seems to be important to the people you advise. Have conversations.</a:t>
            </a:r>
            <a:br>
              <a:rPr lang="en-GB" sz="2400" dirty="0"/>
            </a:b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Explore how your approach to quality develops and demonstrates what makes you special as an organisation.</a:t>
            </a:r>
            <a:br>
              <a:rPr lang="en-GB" sz="2400" dirty="0"/>
            </a:b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Be ready to record negative, or inconclusive outputs and outcomes. Don’t just record the things you know you have done well or which the client was happy about.</a:t>
            </a:r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190714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CAF5406-B732-4E9D-AFB7-1B8585F4D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7957" y="6260306"/>
            <a:ext cx="586668" cy="323838"/>
          </a:xfrm>
        </p:spPr>
        <p:txBody>
          <a:bodyPr/>
          <a:lstStyle/>
          <a:p>
            <a:fld id="{1C95DBEE-2C30-4F1D-BD15-3944EDF442B6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B7D77-0E30-4851-B971-2898CC0A3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832" y="273856"/>
            <a:ext cx="10430128" cy="878451"/>
          </a:xfrm>
        </p:spPr>
        <p:txBody>
          <a:bodyPr/>
          <a:lstStyle/>
          <a:p>
            <a:pPr algn="ctr"/>
            <a:r>
              <a:rPr lang="en-US" dirty="0"/>
              <a:t>In summary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EC4449-CA15-4202-87AD-91FDCDAFAA2F}"/>
              </a:ext>
            </a:extLst>
          </p:cNvPr>
          <p:cNvSpPr txBox="1"/>
          <p:nvPr/>
        </p:nvSpPr>
        <p:spPr>
          <a:xfrm>
            <a:off x="400655" y="2621113"/>
            <a:ext cx="526343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/>
              <a:t>Who defines quality? </a:t>
            </a:r>
            <a:r>
              <a:rPr lang="en-GB" sz="2400" dirty="0"/>
              <a:t>What power and ownership do you give to the people you advise and the communities you serve?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/>
              <a:t>Quality </a:t>
            </a:r>
            <a:r>
              <a:rPr lang="en-GB" sz="2400" dirty="0"/>
              <a:t>– is it a rut or a guide for your organisation?…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070BF5-9A2E-438C-863F-9119C115B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655" y="473605"/>
            <a:ext cx="2343856" cy="1758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CD92E3-820E-4C9D-BEC6-98137B15D8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6171" y="316171"/>
            <a:ext cx="1857651" cy="16722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163F12-3D0A-4C21-AA7B-4EF9C6425640}"/>
              </a:ext>
            </a:extLst>
          </p:cNvPr>
          <p:cNvSpPr txBox="1"/>
          <p:nvPr/>
        </p:nvSpPr>
        <p:spPr>
          <a:xfrm>
            <a:off x="6341195" y="2368300"/>
            <a:ext cx="526343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/>
              <a:t>Sorting your quality measures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Learn / develop OR convince  / demonstrate?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Integrated OR fragmented?</a:t>
            </a:r>
          </a:p>
        </p:txBody>
      </p:sp>
    </p:spTree>
    <p:extLst>
      <p:ext uri="{BB962C8B-B14F-4D97-AF65-F5344CB8AC3E}">
        <p14:creationId xmlns:p14="http://schemas.microsoft.com/office/powerpoint/2010/main" val="101783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theme/theme1.xml><?xml version="1.0" encoding="utf-8"?>
<a:theme xmlns:a="http://schemas.openxmlformats.org/drawingml/2006/main" name="AdviceUK">
  <a:themeElements>
    <a:clrScheme name="AdviceUK-real">
      <a:dk1>
        <a:srgbClr val="656565"/>
      </a:dk1>
      <a:lt1>
        <a:sysClr val="window" lastClr="FFFFFF"/>
      </a:lt1>
      <a:dk2>
        <a:srgbClr val="511D48"/>
      </a:dk2>
      <a:lt2>
        <a:srgbClr val="E7E6E6"/>
      </a:lt2>
      <a:accent1>
        <a:srgbClr val="BF649E"/>
      </a:accent1>
      <a:accent2>
        <a:srgbClr val="4C64A2"/>
      </a:accent2>
      <a:accent3>
        <a:srgbClr val="2F285A"/>
      </a:accent3>
      <a:accent4>
        <a:srgbClr val="79B486"/>
      </a:accent4>
      <a:accent5>
        <a:srgbClr val="245B59"/>
      </a:accent5>
      <a:accent6>
        <a:srgbClr val="E35C59"/>
      </a:accent6>
      <a:hlink>
        <a:srgbClr val="229295"/>
      </a:hlink>
      <a:folHlink>
        <a:srgbClr val="FAC930"/>
      </a:folHlink>
    </a:clrScheme>
    <a:fontScheme name="AdviceUK Poppins">
      <a:majorFont>
        <a:latin typeface="Poppins SemiBold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AUK Violet">
      <a:srgbClr val="511D48"/>
    </a:custClr>
    <a:custClr name="AUK Lilac">
      <a:srgbClr val="BF649E"/>
    </a:custClr>
    <a:custClr name="AUK Cornflower">
      <a:srgbClr val="4C64A2"/>
    </a:custClr>
    <a:custClr name="AUK Indigo">
      <a:srgbClr val="2F285A"/>
    </a:custClr>
    <a:custClr name="AUK Emerald">
      <a:srgbClr val="79B486"/>
    </a:custClr>
    <a:custClr name="AUK Forest">
      <a:srgbClr val="245B59"/>
    </a:custClr>
    <a:custClr name="AUK Coral">
      <a:srgbClr val="E35C59"/>
    </a:custClr>
    <a:custClr name="AUK Peach">
      <a:srgbClr val="F4BCBE"/>
    </a:custClr>
    <a:custClr name="AUK Lemon">
      <a:srgbClr val="F9B549"/>
    </a:custClr>
    <a:custClr name="AUK Orange">
      <a:srgbClr val="EB7A3B"/>
    </a:custClr>
    <a:custClr name="AUK Teal">
      <a:srgbClr val="229295"/>
    </a:custClr>
    <a:custClr name="AUK Aqua">
      <a:srgbClr val="9DCDC6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3365F0710B4E479E2CACBB8B3702BB" ma:contentTypeVersion="13" ma:contentTypeDescription="Create a new document." ma:contentTypeScope="" ma:versionID="10e8c5356b1eff86024a655c8271927d">
  <xsd:schema xmlns:xsd="http://www.w3.org/2001/XMLSchema" xmlns:xs="http://www.w3.org/2001/XMLSchema" xmlns:p="http://schemas.microsoft.com/office/2006/metadata/properties" xmlns:ns2="e998ae64-5abe-42df-844f-c9205c94524c" xmlns:ns3="75cf7670-04a8-4aab-afb2-4daf8dad2041" targetNamespace="http://schemas.microsoft.com/office/2006/metadata/properties" ma:root="true" ma:fieldsID="a09f5abcb5e0bda57a2d8932dd7b4902" ns2:_="" ns3:_="">
    <xsd:import namespace="e998ae64-5abe-42df-844f-c9205c94524c"/>
    <xsd:import namespace="75cf7670-04a8-4aab-afb2-4daf8dad20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98ae64-5abe-42df-844f-c9205c9452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f7670-04a8-4aab-afb2-4daf8dad20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9E6E9E-A7A3-4B1B-B63C-6CFC608F2055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e998ae64-5abe-42df-844f-c9205c94524c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75cf7670-04a8-4aab-afb2-4daf8dad204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D51B220-C8AD-4F01-BB4A-AD5BF4F1366A}">
  <ds:schemaRefs>
    <ds:schemaRef ds:uri="75cf7670-04a8-4aab-afb2-4daf8dad2041"/>
    <ds:schemaRef ds:uri="e998ae64-5abe-42df-844f-c9205c94524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F930F9E-E09F-43DA-87AD-AEFBB56BC1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3605</TotalTime>
  <Words>538</Words>
  <Application>Microsoft Office PowerPoint</Application>
  <PresentationFormat>Widescreen</PresentationFormat>
  <Paragraphs>61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Poppins</vt:lpstr>
      <vt:lpstr>Poppins SemiBold</vt:lpstr>
      <vt:lpstr>AdviceUK</vt:lpstr>
      <vt:lpstr>A Whole Person, Whole Community Approach to Quality  Dalibor Warburton, AdviceUK</vt:lpstr>
      <vt:lpstr>Who defines quality?</vt:lpstr>
      <vt:lpstr>Quality – a rut or a guide?</vt:lpstr>
      <vt:lpstr>Sorting hat for quality measures…</vt:lpstr>
      <vt:lpstr>PowerPoint Presentation</vt:lpstr>
      <vt:lpstr>PowerPoint Presentation</vt:lpstr>
      <vt:lpstr>Places to start…</vt:lpstr>
      <vt:lpstr>In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Dal Warburton</dc:creator>
  <cp:lastModifiedBy>Dawn Draper</cp:lastModifiedBy>
  <cp:revision>132</cp:revision>
  <dcterms:created xsi:type="dcterms:W3CDTF">2020-08-18T13:43:15Z</dcterms:created>
  <dcterms:modified xsi:type="dcterms:W3CDTF">2023-02-20T08:53:13Z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0x010100813365F0710B4E479E2CACBB8B3702BB</vt:lpwstr>
  </property>
</Properties>
</file>