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8" r:id="rId2"/>
    <p:sldId id="292" r:id="rId3"/>
    <p:sldId id="281" r:id="rId4"/>
    <p:sldId id="274" r:id="rId5"/>
    <p:sldId id="271" r:id="rId6"/>
    <p:sldId id="278" r:id="rId7"/>
    <p:sldId id="290" r:id="rId8"/>
    <p:sldId id="293" r:id="rId9"/>
    <p:sldId id="291" r:id="rId10"/>
    <p:sldId id="295" r:id="rId11"/>
    <p:sldId id="275" r:id="rId12"/>
    <p:sldId id="286" r:id="rId13"/>
    <p:sldId id="270" r:id="rId14"/>
    <p:sldId id="260" r:id="rId15"/>
    <p:sldId id="294" r:id="rId16"/>
    <p:sldId id="296" r:id="rId17"/>
    <p:sldId id="297" r:id="rId18"/>
    <p:sldId id="298" r:id="rId19"/>
  </p:sldIdLst>
  <p:sldSz cx="12192000" cy="6858000"/>
  <p:notesSz cx="6889750" cy="100218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sey Poole" userId="S::director@asauk.org.uk::2ba6f903-538d-46b1-bba7-61747dbb5c70" providerId="AD" clId="Web-{1B133A13-CF21-75C4-E3C6-E90C1BC8AB28}"/>
    <pc:docChg chg="delSld modSld sldOrd">
      <pc:chgData name="Lindsey Poole" userId="S::director@asauk.org.uk::2ba6f903-538d-46b1-bba7-61747dbb5c70" providerId="AD" clId="Web-{1B133A13-CF21-75C4-E3C6-E90C1BC8AB28}" dt="2019-08-29T09:11:01.507" v="415" actId="20577"/>
      <pc:docMkLst>
        <pc:docMk/>
      </pc:docMkLst>
      <pc:sldChg chg="del">
        <pc:chgData name="Lindsey Poole" userId="S::director@asauk.org.uk::2ba6f903-538d-46b1-bba7-61747dbb5c70" providerId="AD" clId="Web-{1B133A13-CF21-75C4-E3C6-E90C1BC8AB28}" dt="2019-08-29T08:56:49.456" v="32"/>
        <pc:sldMkLst>
          <pc:docMk/>
          <pc:sldMk cId="4038513486" sldId="262"/>
        </pc:sldMkLst>
      </pc:sldChg>
      <pc:sldChg chg="modSp">
        <pc:chgData name="Lindsey Poole" userId="S::director@asauk.org.uk::2ba6f903-538d-46b1-bba7-61747dbb5c70" providerId="AD" clId="Web-{1B133A13-CF21-75C4-E3C6-E90C1BC8AB28}" dt="2019-08-29T08:56:16.152" v="29" actId="20577"/>
        <pc:sldMkLst>
          <pc:docMk/>
          <pc:sldMk cId="3409146239" sldId="271"/>
        </pc:sldMkLst>
        <pc:spChg chg="mod">
          <ac:chgData name="Lindsey Poole" userId="S::director@asauk.org.uk::2ba6f903-538d-46b1-bba7-61747dbb5c70" providerId="AD" clId="Web-{1B133A13-CF21-75C4-E3C6-E90C1BC8AB28}" dt="2019-08-29T08:56:16.152" v="29" actId="20577"/>
          <ac:spMkLst>
            <pc:docMk/>
            <pc:sldMk cId="3409146239" sldId="271"/>
            <ac:spMk id="3" creationId="{00000000-0000-0000-0000-000000000000}"/>
          </ac:spMkLst>
        </pc:spChg>
      </pc:sldChg>
      <pc:sldChg chg="ord">
        <pc:chgData name="Lindsey Poole" userId="S::director@asauk.org.uk::2ba6f903-538d-46b1-bba7-61747dbb5c70" providerId="AD" clId="Web-{1B133A13-CF21-75C4-E3C6-E90C1BC8AB28}" dt="2019-08-29T09:05:22.897" v="150"/>
        <pc:sldMkLst>
          <pc:docMk/>
          <pc:sldMk cId="1075198972" sldId="274"/>
        </pc:sldMkLst>
      </pc:sldChg>
      <pc:sldChg chg="ord">
        <pc:chgData name="Lindsey Poole" userId="S::director@asauk.org.uk::2ba6f903-538d-46b1-bba7-61747dbb5c70" providerId="AD" clId="Web-{1B133A13-CF21-75C4-E3C6-E90C1BC8AB28}" dt="2019-08-29T09:00:08.548" v="34"/>
        <pc:sldMkLst>
          <pc:docMk/>
          <pc:sldMk cId="2276871558" sldId="275"/>
        </pc:sldMkLst>
      </pc:sldChg>
      <pc:sldChg chg="del">
        <pc:chgData name="Lindsey Poole" userId="S::director@asauk.org.uk::2ba6f903-538d-46b1-bba7-61747dbb5c70" providerId="AD" clId="Web-{1B133A13-CF21-75C4-E3C6-E90C1BC8AB28}" dt="2019-08-29T08:59:49.605" v="33"/>
        <pc:sldMkLst>
          <pc:docMk/>
          <pc:sldMk cId="648311025" sldId="285"/>
        </pc:sldMkLst>
      </pc:sldChg>
      <pc:sldChg chg="modSp">
        <pc:chgData name="Lindsey Poole" userId="S::director@asauk.org.uk::2ba6f903-538d-46b1-bba7-61747dbb5c70" providerId="AD" clId="Web-{1B133A13-CF21-75C4-E3C6-E90C1BC8AB28}" dt="2019-08-29T09:11:01.507" v="414" actId="20577"/>
        <pc:sldMkLst>
          <pc:docMk/>
          <pc:sldMk cId="4106054724" sldId="286"/>
        </pc:sldMkLst>
        <pc:spChg chg="mod">
          <ac:chgData name="Lindsey Poole" userId="S::director@asauk.org.uk::2ba6f903-538d-46b1-bba7-61747dbb5c70" providerId="AD" clId="Web-{1B133A13-CF21-75C4-E3C6-E90C1BC8AB28}" dt="2019-08-29T09:11:01.507" v="414" actId="20577"/>
          <ac:spMkLst>
            <pc:docMk/>
            <pc:sldMk cId="4106054724" sldId="286"/>
            <ac:spMk id="3" creationId="{00000000-0000-0000-0000-000000000000}"/>
          </ac:spMkLst>
        </pc:spChg>
      </pc:sldChg>
      <pc:sldChg chg="modSp">
        <pc:chgData name="Lindsey Poole" userId="S::director@asauk.org.uk::2ba6f903-538d-46b1-bba7-61747dbb5c70" providerId="AD" clId="Web-{1B133A13-CF21-75C4-E3C6-E90C1BC8AB28}" dt="2019-08-29T09:03:37.131" v="147" actId="20577"/>
        <pc:sldMkLst>
          <pc:docMk/>
          <pc:sldMk cId="2817959281" sldId="291"/>
        </pc:sldMkLst>
        <pc:spChg chg="mod">
          <ac:chgData name="Lindsey Poole" userId="S::director@asauk.org.uk::2ba6f903-538d-46b1-bba7-61747dbb5c70" providerId="AD" clId="Web-{1B133A13-CF21-75C4-E3C6-E90C1BC8AB28}" dt="2019-08-29T09:03:37.131" v="147" actId="20577"/>
          <ac:spMkLst>
            <pc:docMk/>
            <pc:sldMk cId="2817959281" sldId="29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502834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598" y="1"/>
            <a:ext cx="2985558" cy="502834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>
              <a:defRPr sz="1200"/>
            </a:lvl1pPr>
          </a:lstStyle>
          <a:p>
            <a:fld id="{3D549CBD-384B-40B5-9D90-DBF5BBD8646D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9055"/>
            <a:ext cx="2985558" cy="502833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598" y="9519055"/>
            <a:ext cx="2985558" cy="502833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r">
              <a:defRPr sz="1200"/>
            </a:lvl1pPr>
          </a:lstStyle>
          <a:p>
            <a:fld id="{8CCE1B09-7B10-48C2-B7EE-E12A231567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497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5558" cy="502834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8" y="1"/>
            <a:ext cx="2985558" cy="502834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>
              <a:defRPr sz="1200"/>
            </a:lvl1pPr>
          </a:lstStyle>
          <a:p>
            <a:fld id="{3A824E43-A035-4A86-881A-5A0AA595F2B3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5" tIns="46227" rIns="92455" bIns="4622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6" y="4823034"/>
            <a:ext cx="5511800" cy="3946119"/>
          </a:xfrm>
          <a:prstGeom prst="rect">
            <a:avLst/>
          </a:prstGeom>
        </p:spPr>
        <p:txBody>
          <a:bodyPr vert="horz" lIns="92455" tIns="46227" rIns="92455" bIns="462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9055"/>
            <a:ext cx="2985558" cy="502833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8" y="9519055"/>
            <a:ext cx="2985558" cy="502833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r">
              <a:defRPr sz="1200"/>
            </a:lvl1pPr>
          </a:lstStyle>
          <a:p>
            <a:fld id="{C6A2AA18-DDC7-4E51-AEF5-33974F41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347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23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7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700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0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57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763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3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27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62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69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67CD-A0A0-4C90-A8AE-04C946204875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AD131-DA4C-4C02-B63A-CF04A5F8F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15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758" y="365125"/>
            <a:ext cx="11415562" cy="2763086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The problem with quality: </a:t>
            </a:r>
            <a:br>
              <a:rPr lang="en-GB" sz="6000" b="1" dirty="0" smtClean="0"/>
            </a:br>
            <a:r>
              <a:rPr lang="en-GB" sz="6000" b="1" dirty="0" smtClean="0"/>
              <a:t>does quality assurance matter?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11090"/>
            <a:ext cx="10515600" cy="28658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dirty="0"/>
              <a:t>Lindsey </a:t>
            </a:r>
            <a:r>
              <a:rPr lang="en-GB" sz="5400" dirty="0" smtClean="0"/>
              <a:t>Poole, Director ASA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315" y="4307345"/>
            <a:ext cx="2607011" cy="154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3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Just who do we think we are….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7" t="2488" b="-1"/>
          <a:stretch/>
        </p:blipFill>
        <p:spPr>
          <a:xfrm rot="10800000">
            <a:off x="2875256" y="1482723"/>
            <a:ext cx="6676707" cy="4580452"/>
          </a:xfrm>
        </p:spPr>
      </p:pic>
      <p:sp>
        <p:nvSpPr>
          <p:cNvPr id="6" name="TextBox 5"/>
          <p:cNvSpPr txBox="1"/>
          <p:nvPr/>
        </p:nvSpPr>
        <p:spPr>
          <a:xfrm>
            <a:off x="9270610" y="6217920"/>
            <a:ext cx="2574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Guardian 14</a:t>
            </a:r>
            <a:r>
              <a:rPr lang="en-GB" sz="1600" i="1" baseline="30000" dirty="0"/>
              <a:t>th</a:t>
            </a:r>
            <a:r>
              <a:rPr lang="en-GB" sz="1600" i="1" dirty="0"/>
              <a:t> August 2019</a:t>
            </a:r>
          </a:p>
        </p:txBody>
      </p:sp>
    </p:spTree>
    <p:extLst>
      <p:ext uri="{BB962C8B-B14F-4D97-AF65-F5344CB8AC3E}">
        <p14:creationId xmlns:p14="http://schemas.microsoft.com/office/powerpoint/2010/main" val="3747101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‘Social Welfare Legal Advice Services’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778" y="1690688"/>
            <a:ext cx="5451608" cy="4071453"/>
          </a:xfrm>
        </p:spPr>
      </p:pic>
      <p:sp>
        <p:nvSpPr>
          <p:cNvPr id="3" name="TextBox 2"/>
          <p:cNvSpPr txBox="1"/>
          <p:nvPr/>
        </p:nvSpPr>
        <p:spPr>
          <a:xfrm>
            <a:off x="838200" y="5964073"/>
            <a:ext cx="10694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AQS is sector owned, defined and managed, but independent</a:t>
            </a:r>
          </a:p>
        </p:txBody>
      </p:sp>
    </p:spTree>
    <p:extLst>
      <p:ext uri="{BB962C8B-B14F-4D97-AF65-F5344CB8AC3E}">
        <p14:creationId xmlns:p14="http://schemas.microsoft.com/office/powerpoint/2010/main" val="2041380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003"/>
          </a:xfrm>
        </p:spPr>
        <p:txBody>
          <a:bodyPr/>
          <a:lstStyle/>
          <a:p>
            <a:pPr algn="ctr"/>
            <a:r>
              <a:rPr lang="en-GB" b="1" dirty="0" smtClean="0"/>
              <a:t>The AQS: sector owned and sector managed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398292"/>
            <a:ext cx="10515600" cy="277866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600" b="1" dirty="0"/>
              <a:t>Specification</a:t>
            </a:r>
            <a:r>
              <a:rPr lang="en-GB" sz="3600" dirty="0"/>
              <a:t> of Quality Assurance Standards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b="1" dirty="0"/>
              <a:t>Independent Audit </a:t>
            </a:r>
            <a:r>
              <a:rPr lang="en-GB" sz="3600" dirty="0"/>
              <a:t>to ensure standards are met and maintained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b="1" dirty="0"/>
              <a:t>Continuous improvement </a:t>
            </a:r>
            <a:r>
              <a:rPr lang="en-GB" sz="3600" dirty="0"/>
              <a:t>in the service offered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12" y="1650088"/>
            <a:ext cx="1606413" cy="160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98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But AQS is not everything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953" y="1520792"/>
            <a:ext cx="10180093" cy="484150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sz="3600" dirty="0"/>
              <a:t>AQS is a </a:t>
            </a:r>
            <a:r>
              <a:rPr lang="en-GB" sz="3600" dirty="0" smtClean="0"/>
              <a:t>‘floor’, </a:t>
            </a:r>
            <a:r>
              <a:rPr lang="en-GB" sz="3600" dirty="0"/>
              <a:t>not a </a:t>
            </a:r>
            <a:r>
              <a:rPr lang="en-GB" sz="3600" dirty="0" smtClean="0"/>
              <a:t>‘ceiling’ standard</a:t>
            </a:r>
          </a:p>
          <a:p>
            <a:r>
              <a:rPr lang="en-GB" sz="3600" dirty="0" smtClean="0"/>
              <a:t>It is too easy/too hard</a:t>
            </a:r>
          </a:p>
          <a:p>
            <a:r>
              <a:rPr lang="en-GB" sz="3600" dirty="0" smtClean="0"/>
              <a:t>AQS </a:t>
            </a:r>
            <a:r>
              <a:rPr lang="en-GB" sz="3600" dirty="0"/>
              <a:t>is a MOT style </a:t>
            </a:r>
            <a:r>
              <a:rPr lang="en-GB" sz="3600" dirty="0" smtClean="0"/>
              <a:t>standard-just tick boxes</a:t>
            </a:r>
            <a:endParaRPr lang="en-GB" sz="3600" dirty="0"/>
          </a:p>
          <a:p>
            <a:r>
              <a:rPr lang="en-GB" sz="3600" dirty="0" smtClean="0"/>
              <a:t>Attention to quality follows assessment cycle</a:t>
            </a:r>
          </a:p>
          <a:p>
            <a:r>
              <a:rPr lang="en-GB" sz="3600" dirty="0" smtClean="0"/>
              <a:t>Overload for practitioners</a:t>
            </a:r>
          </a:p>
          <a:p>
            <a:r>
              <a:rPr lang="en-GB" sz="3600" dirty="0" smtClean="0"/>
              <a:t>Needs to </a:t>
            </a:r>
            <a:r>
              <a:rPr lang="en-GB" sz="3600" dirty="0"/>
              <a:t>be </a:t>
            </a:r>
            <a:r>
              <a:rPr lang="en-GB" sz="3600" dirty="0" smtClean="0"/>
              <a:t>robust to be credible</a:t>
            </a:r>
            <a:endParaRPr lang="en-GB" sz="3600" dirty="0"/>
          </a:p>
          <a:p>
            <a:r>
              <a:rPr lang="en-GB" sz="3600" dirty="0" smtClean="0"/>
              <a:t>Flexible for different types of advice services</a:t>
            </a:r>
          </a:p>
          <a:p>
            <a:r>
              <a:rPr lang="en-GB" sz="3600" dirty="0" smtClean="0"/>
              <a:t>Internal validity- actually measures quality </a:t>
            </a:r>
            <a:endParaRPr lang="en-GB" sz="3600" dirty="0"/>
          </a:p>
          <a:p>
            <a:r>
              <a:rPr lang="en-GB" sz="3600" dirty="0" smtClean="0"/>
              <a:t>Doesn’t measure many important dimensions of quality</a:t>
            </a:r>
            <a:endParaRPr lang="en-GB" sz="3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146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/>
              <a:t>You still need plenty of these!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230" y="1825625"/>
            <a:ext cx="7735540" cy="4351338"/>
          </a:xfrm>
        </p:spPr>
      </p:pic>
    </p:spTree>
    <p:extLst>
      <p:ext uri="{BB962C8B-B14F-4D97-AF65-F5344CB8AC3E}">
        <p14:creationId xmlns:p14="http://schemas.microsoft.com/office/powerpoint/2010/main" val="378798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Make a paper plane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35" y="1791507"/>
            <a:ext cx="3645865" cy="243247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234" y="1793495"/>
            <a:ext cx="3643952" cy="2430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700" y="4223983"/>
            <a:ext cx="2381534" cy="23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3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What do we mean by ‘quality’?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4400" b="1" dirty="0" smtClean="0"/>
              <a:t>Process: </a:t>
            </a:r>
            <a:r>
              <a:rPr lang="en-GB" sz="4400" dirty="0" smtClean="0"/>
              <a:t>‘the way that they handled that complaint was so well done’</a:t>
            </a:r>
            <a:endParaRPr lang="en-GB" sz="4400" dirty="0"/>
          </a:p>
          <a:p>
            <a:r>
              <a:rPr lang="en-GB" sz="4400" b="1" dirty="0" smtClean="0"/>
              <a:t>Outcome: </a:t>
            </a:r>
            <a:r>
              <a:rPr lang="en-GB" sz="4400" dirty="0" smtClean="0"/>
              <a:t>‘that service always gets really good results’</a:t>
            </a:r>
            <a:endParaRPr lang="en-GB" sz="4400" dirty="0"/>
          </a:p>
          <a:p>
            <a:r>
              <a:rPr lang="en-GB" sz="4400" b="1" dirty="0" smtClean="0"/>
              <a:t>Perspective: </a:t>
            </a:r>
            <a:r>
              <a:rPr lang="en-GB" sz="4400" dirty="0" smtClean="0"/>
              <a:t>‘everything that they do is geared towards giving a good service’</a:t>
            </a:r>
            <a:endParaRPr lang="en-GB" sz="4400" dirty="0"/>
          </a:p>
          <a:p>
            <a:r>
              <a:rPr lang="en-GB" sz="4400" b="1" dirty="0" smtClean="0"/>
              <a:t>Feeling: </a:t>
            </a:r>
            <a:r>
              <a:rPr lang="en-GB" sz="4400" dirty="0" smtClean="0"/>
              <a:t>‘they always make you feel so welcome and really seem to understand your problem’</a:t>
            </a:r>
            <a:endParaRPr lang="en-GB" sz="4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17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Judgements </a:t>
            </a:r>
            <a:r>
              <a:rPr lang="en-GB" b="1" u="sng" dirty="0"/>
              <a:t>about quality </a:t>
            </a:r>
            <a:r>
              <a:rPr lang="en-GB" b="1" u="sng" dirty="0" smtClean="0"/>
              <a:t>are based on……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6229"/>
            <a:ext cx="10515600" cy="464998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sz="3200" dirty="0"/>
              <a:t>Things that we personally value more or less</a:t>
            </a:r>
          </a:p>
          <a:p>
            <a:r>
              <a:rPr lang="en-GB" sz="3200" dirty="0"/>
              <a:t>Things that we are most likely to excel in</a:t>
            </a:r>
          </a:p>
          <a:p>
            <a:r>
              <a:rPr lang="en-GB" sz="3200" dirty="0"/>
              <a:t>What is important to us</a:t>
            </a:r>
          </a:p>
          <a:p>
            <a:r>
              <a:rPr lang="en-GB" sz="3200" dirty="0"/>
              <a:t>What we think is important to other people</a:t>
            </a:r>
          </a:p>
          <a:p>
            <a:r>
              <a:rPr lang="en-GB" sz="3200" dirty="0"/>
              <a:t>How we feel about something</a:t>
            </a:r>
          </a:p>
          <a:p>
            <a:r>
              <a:rPr lang="en-GB" sz="3200" dirty="0"/>
              <a:t>Who was with us </a:t>
            </a:r>
          </a:p>
          <a:p>
            <a:r>
              <a:rPr lang="en-GB" sz="3200" dirty="0"/>
              <a:t>Personal experience, good or bad, has undue influence</a:t>
            </a:r>
            <a:endParaRPr lang="en-GB" sz="3200" dirty="0">
              <a:cs typeface="Calibri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b="1" dirty="0" smtClean="0"/>
              <a:t>Essentially subjective</a:t>
            </a:r>
            <a:r>
              <a:rPr lang="en-GB" sz="3200" b="1" dirty="0"/>
              <a:t> so an objective </a:t>
            </a:r>
            <a:r>
              <a:rPr lang="en-GB" sz="3200" b="1" dirty="0" smtClean="0"/>
              <a:t>framework helps</a:t>
            </a:r>
            <a:endParaRPr lang="en-GB" sz="32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795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An example: Arts Based Evaluation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4875"/>
            <a:ext cx="6038153" cy="3843656"/>
          </a:xfrm>
        </p:spPr>
      </p:pic>
      <p:sp>
        <p:nvSpPr>
          <p:cNvPr id="5" name="TextBox 4"/>
          <p:cNvSpPr txBox="1"/>
          <p:nvPr/>
        </p:nvSpPr>
        <p:spPr>
          <a:xfrm>
            <a:off x="7363326" y="1873877"/>
            <a:ext cx="38886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/>
              <a:t>Aspiration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/>
              <a:t>Inspiration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/>
              <a:t>Innovation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/>
              <a:t>Execution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/>
              <a:t>Magic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238723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Structure of the AQS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582" y="1825624"/>
            <a:ext cx="10672550" cy="4588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/>
              <a:t>A. Access to Service</a:t>
            </a:r>
            <a:r>
              <a:rPr lang="en-GB" sz="3200" dirty="0"/>
              <a:t>			Ensuring access to service</a:t>
            </a:r>
          </a:p>
          <a:p>
            <a:pPr marL="0" indent="0">
              <a:buNone/>
            </a:pPr>
            <a:r>
              <a:rPr lang="en-GB" sz="3200" b="1" dirty="0"/>
              <a:t>B. Seamless Service</a:t>
            </a:r>
            <a:r>
              <a:rPr lang="en-GB" sz="3200" dirty="0"/>
              <a:t>			Referrals and case handling</a:t>
            </a:r>
          </a:p>
          <a:p>
            <a:pPr marL="0" indent="0">
              <a:buNone/>
            </a:pPr>
            <a:r>
              <a:rPr lang="en-GB" sz="3200" b="1" dirty="0"/>
              <a:t>C. Running the organisation</a:t>
            </a:r>
            <a:r>
              <a:rPr lang="en-GB" sz="3200" dirty="0"/>
              <a:t>	Organisation well managed</a:t>
            </a:r>
          </a:p>
          <a:p>
            <a:pPr marL="0" indent="0">
              <a:buNone/>
            </a:pPr>
            <a:r>
              <a:rPr lang="en-GB" sz="3200" b="1" dirty="0"/>
              <a:t>D. People Management</a:t>
            </a:r>
            <a:r>
              <a:rPr lang="en-GB" sz="3200" dirty="0"/>
              <a:t>		People are well managed</a:t>
            </a:r>
          </a:p>
          <a:p>
            <a:pPr marL="0" indent="0">
              <a:buNone/>
            </a:pPr>
            <a:r>
              <a:rPr lang="en-GB" sz="3200" b="1" dirty="0"/>
              <a:t>E. Running the Service</a:t>
            </a:r>
            <a:r>
              <a:rPr lang="en-GB" sz="3200" dirty="0"/>
              <a:t>		Advice properly managed</a:t>
            </a:r>
          </a:p>
          <a:p>
            <a:pPr marL="0" indent="0">
              <a:buNone/>
            </a:pPr>
            <a:r>
              <a:rPr lang="en-GB" sz="3200" b="1" dirty="0"/>
              <a:t>F. Meeting client’s needs</a:t>
            </a:r>
            <a:r>
              <a:rPr lang="en-GB" sz="3200" dirty="0"/>
              <a:t>		Clients receive good service</a:t>
            </a:r>
          </a:p>
          <a:p>
            <a:pPr marL="0" indent="0">
              <a:buNone/>
            </a:pPr>
            <a:r>
              <a:rPr lang="en-GB" sz="3200" b="1" dirty="0"/>
              <a:t>G. Commitment to Quality</a:t>
            </a:r>
            <a:r>
              <a:rPr lang="en-GB" sz="3200" dirty="0"/>
              <a:t>		Maintain quality throughout</a:t>
            </a:r>
          </a:p>
        </p:txBody>
      </p:sp>
    </p:spTree>
    <p:extLst>
      <p:ext uri="{BB962C8B-B14F-4D97-AF65-F5344CB8AC3E}">
        <p14:creationId xmlns:p14="http://schemas.microsoft.com/office/powerpoint/2010/main" val="227687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Some of the problems with QA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Quality assurance processes are not the same as quality</a:t>
            </a:r>
            <a:endParaRPr lang="en-GB" dirty="0">
              <a:cs typeface="Calibri"/>
            </a:endParaRPr>
          </a:p>
          <a:p>
            <a:r>
              <a:rPr lang="en-GB"/>
              <a:t>QA helps understand but doesn't solve issues with quality</a:t>
            </a:r>
            <a:endParaRPr lang="en-GB">
              <a:cs typeface="Calibri"/>
            </a:endParaRPr>
          </a:p>
          <a:p>
            <a:r>
              <a:rPr lang="en-GB" dirty="0"/>
              <a:t>Problems with validity of the measurement</a:t>
            </a:r>
          </a:p>
          <a:p>
            <a:r>
              <a:rPr lang="en-GB">
                <a:cs typeface="Calibri"/>
              </a:rPr>
              <a:t>Problems with falling into response sets (or 'tick boxing'</a:t>
            </a:r>
            <a:r>
              <a:rPr lang="en-GB" dirty="0">
                <a:cs typeface="Calibri"/>
              </a:rPr>
              <a:t>)</a:t>
            </a:r>
            <a:endParaRPr lang="en-GB" dirty="0"/>
          </a:p>
          <a:p>
            <a:r>
              <a:rPr lang="en-GB"/>
              <a:t>Definition of quality can become circular (AQS defines what is ‘good’ but </a:t>
            </a:r>
            <a:r>
              <a:rPr lang="en-GB" dirty="0"/>
              <a:t>‘good’ is recognised by holding the AQS).</a:t>
            </a:r>
          </a:p>
          <a:p>
            <a:r>
              <a:rPr lang="en-GB">
                <a:cs typeface="Calibri"/>
              </a:rPr>
              <a:t>Need to take different approaches to looking at quality</a:t>
            </a:r>
          </a:p>
          <a:p>
            <a:r>
              <a:rPr lang="en-GB"/>
              <a:t>Inter-rater reliability- do we measure the same things the same </a:t>
            </a:r>
            <a:r>
              <a:rPr lang="en-GB" dirty="0"/>
              <a:t>way?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05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2890" y="1883390"/>
            <a:ext cx="10070909" cy="4607561"/>
          </a:xfrm>
        </p:spPr>
        <p:txBody>
          <a:bodyPr>
            <a:normAutofit/>
          </a:bodyPr>
          <a:lstStyle/>
          <a:p>
            <a:r>
              <a:rPr lang="en-GB" sz="3200" dirty="0" smtClean="0"/>
              <a:t>Best services focus on quality – critical practitioners</a:t>
            </a:r>
            <a:endParaRPr lang="en-GB" sz="3200" dirty="0"/>
          </a:p>
          <a:p>
            <a:r>
              <a:rPr lang="en-GB" sz="3200" dirty="0"/>
              <a:t>Assurance to the public and your clients</a:t>
            </a:r>
          </a:p>
          <a:p>
            <a:r>
              <a:rPr lang="en-GB" sz="3200" dirty="0"/>
              <a:t>Statement of values to funders </a:t>
            </a:r>
          </a:p>
          <a:p>
            <a:r>
              <a:rPr lang="en-GB" sz="3200" dirty="0"/>
              <a:t>Common language between organisations</a:t>
            </a:r>
          </a:p>
          <a:p>
            <a:r>
              <a:rPr lang="en-GB" sz="3200" dirty="0"/>
              <a:t>Helps trustees govern more effectively</a:t>
            </a:r>
          </a:p>
          <a:p>
            <a:r>
              <a:rPr lang="en-GB" sz="3200" dirty="0"/>
              <a:t>Focuses attention on issues that matter</a:t>
            </a:r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/>
              <a:t>(But it is tough, time consuming and can spotlight issues)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Why ‘Quality Assurance’?</a:t>
            </a:r>
          </a:p>
        </p:txBody>
      </p:sp>
    </p:spTree>
    <p:extLst>
      <p:ext uri="{BB962C8B-B14F-4D97-AF65-F5344CB8AC3E}">
        <p14:creationId xmlns:p14="http://schemas.microsoft.com/office/powerpoint/2010/main" val="330371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Our Goal</a:t>
            </a:r>
            <a:endParaRPr lang="en-GB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3" t="-2047" r="267" b="10302"/>
          <a:stretch/>
        </p:blipFill>
        <p:spPr>
          <a:xfrm>
            <a:off x="3102661" y="1690688"/>
            <a:ext cx="5280470" cy="3781644"/>
          </a:xfrm>
        </p:spPr>
      </p:pic>
    </p:spTree>
    <p:extLst>
      <p:ext uri="{BB962C8B-B14F-4D97-AF65-F5344CB8AC3E}">
        <p14:creationId xmlns:p14="http://schemas.microsoft.com/office/powerpoint/2010/main" val="158123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Thoughts on quality in advice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9805"/>
            <a:ext cx="10515600" cy="4117157"/>
          </a:xfrm>
        </p:spPr>
        <p:txBody>
          <a:bodyPr/>
          <a:lstStyle/>
          <a:p>
            <a:r>
              <a:rPr lang="en-GB" dirty="0" smtClean="0"/>
              <a:t>Focus on things that delivers quality</a:t>
            </a:r>
          </a:p>
          <a:p>
            <a:r>
              <a:rPr lang="en-GB" dirty="0" smtClean="0"/>
              <a:t>Need to build the evidence base </a:t>
            </a:r>
          </a:p>
          <a:p>
            <a:r>
              <a:rPr lang="en-GB" dirty="0" smtClean="0"/>
              <a:t>Rationalisation of standards, frameworks and practices</a:t>
            </a:r>
          </a:p>
          <a:p>
            <a:r>
              <a:rPr lang="en-GB" dirty="0" smtClean="0"/>
              <a:t>Less managerial and more informational</a:t>
            </a:r>
          </a:p>
          <a:p>
            <a:r>
              <a:rPr lang="en-GB" dirty="0" smtClean="0"/>
              <a:t>QA mechanisms for smaller services </a:t>
            </a:r>
            <a:endParaRPr lang="en-GB" dirty="0"/>
          </a:p>
          <a:p>
            <a:r>
              <a:rPr lang="en-GB" dirty="0" smtClean="0"/>
              <a:t>Importance of training and learning and skills development</a:t>
            </a:r>
          </a:p>
          <a:p>
            <a:r>
              <a:rPr lang="en-GB" dirty="0" smtClean="0"/>
              <a:t>New things in quality: ‘reach one, teach one’, community engagement and net zero practice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74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Entry Level AQS- Proposed Pilot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 smtClean="0"/>
              <a:t>Offer </a:t>
            </a:r>
            <a:r>
              <a:rPr lang="en-GB" dirty="0"/>
              <a:t>a pathway to </a:t>
            </a:r>
            <a:r>
              <a:rPr lang="en-GB" dirty="0" smtClean="0"/>
              <a:t>the AQS over maximum of </a:t>
            </a:r>
            <a:r>
              <a:rPr lang="en-GB" dirty="0"/>
              <a:t>two years </a:t>
            </a:r>
            <a:r>
              <a:rPr lang="en-GB" dirty="0" smtClean="0"/>
              <a:t>(not if held full </a:t>
            </a:r>
            <a:r>
              <a:rPr lang="en-GB" dirty="0"/>
              <a:t>AQS within 2 previous </a:t>
            </a:r>
            <a:r>
              <a:rPr lang="en-GB" dirty="0" smtClean="0"/>
              <a:t>years)</a:t>
            </a:r>
            <a:endParaRPr lang="en-GB" dirty="0"/>
          </a:p>
          <a:p>
            <a:pPr lvl="0"/>
            <a:r>
              <a:rPr lang="en-GB" dirty="0"/>
              <a:t>G</a:t>
            </a:r>
            <a:r>
              <a:rPr lang="en-GB" dirty="0" smtClean="0"/>
              <a:t>ood </a:t>
            </a:r>
            <a:r>
              <a:rPr lang="en-GB" dirty="0"/>
              <a:t>advisers are the most fundamental requirement 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well </a:t>
            </a:r>
            <a:r>
              <a:rPr lang="en-GB" dirty="0"/>
              <a:t>selected, inducted and trained in advice</a:t>
            </a:r>
          </a:p>
          <a:p>
            <a:pPr lvl="1"/>
            <a:r>
              <a:rPr lang="en-GB" dirty="0" smtClean="0"/>
              <a:t>proper </a:t>
            </a:r>
            <a:r>
              <a:rPr lang="en-GB" dirty="0"/>
              <a:t>support and supervision </a:t>
            </a:r>
            <a:endParaRPr lang="en-GB" dirty="0" smtClean="0"/>
          </a:p>
          <a:p>
            <a:pPr lvl="1"/>
            <a:r>
              <a:rPr lang="en-GB" dirty="0" smtClean="0"/>
              <a:t>subject </a:t>
            </a:r>
            <a:r>
              <a:rPr lang="en-GB" dirty="0"/>
              <a:t>to review of </a:t>
            </a:r>
            <a:r>
              <a:rPr lang="en-GB" dirty="0" smtClean="0"/>
              <a:t>the </a:t>
            </a:r>
            <a:r>
              <a:rPr lang="en-GB" dirty="0"/>
              <a:t>advice given </a:t>
            </a:r>
            <a:endParaRPr lang="en-GB" dirty="0" smtClean="0"/>
          </a:p>
          <a:p>
            <a:r>
              <a:rPr lang="en-GB" dirty="0" smtClean="0"/>
              <a:t>Must </a:t>
            </a:r>
            <a:r>
              <a:rPr lang="en-GB" dirty="0"/>
              <a:t>be affordable and </a:t>
            </a:r>
            <a:r>
              <a:rPr lang="en-GB" dirty="0" smtClean="0"/>
              <a:t>manageable, to </a:t>
            </a:r>
            <a:r>
              <a:rPr lang="en-GB" dirty="0"/>
              <a:t>adopt and </a:t>
            </a:r>
            <a:r>
              <a:rPr lang="en-GB" dirty="0" smtClean="0"/>
              <a:t>to assess:</a:t>
            </a:r>
            <a:endParaRPr lang="en-GB" dirty="0"/>
          </a:p>
          <a:p>
            <a:pPr lvl="1"/>
            <a:r>
              <a:rPr lang="en-GB" dirty="0"/>
              <a:t>Selected ‘people’ elements of the full </a:t>
            </a:r>
            <a:r>
              <a:rPr lang="en-GB" dirty="0" smtClean="0"/>
              <a:t>AQS </a:t>
            </a:r>
            <a:endParaRPr lang="en-GB" dirty="0"/>
          </a:p>
          <a:p>
            <a:pPr lvl="1"/>
            <a:r>
              <a:rPr lang="en-GB" dirty="0"/>
              <a:t>A progression checklist of processes and procedures </a:t>
            </a:r>
            <a:endParaRPr lang="en-GB" dirty="0" smtClean="0"/>
          </a:p>
          <a:p>
            <a:pPr lvl="1"/>
            <a:r>
              <a:rPr lang="en-GB" dirty="0" smtClean="0"/>
              <a:t>Support </a:t>
            </a:r>
            <a:r>
              <a:rPr lang="en-GB" dirty="0"/>
              <a:t>package from </a:t>
            </a:r>
            <a:r>
              <a:rPr lang="en-GB" dirty="0" smtClean="0"/>
              <a:t>Recognising </a:t>
            </a:r>
            <a:r>
              <a:rPr lang="en-GB" dirty="0"/>
              <a:t>Excellence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334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The aim </a:t>
            </a:r>
            <a:r>
              <a:rPr lang="en-GB" b="1" u="sng" dirty="0" smtClean="0"/>
              <a:t>of the </a:t>
            </a:r>
            <a:r>
              <a:rPr lang="en-GB" b="1" u="sng" dirty="0"/>
              <a:t>pilot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 smtClean="0"/>
              <a:t>straight </a:t>
            </a:r>
            <a:r>
              <a:rPr lang="en-GB" dirty="0"/>
              <a:t>forward for small services to implement and use,</a:t>
            </a:r>
          </a:p>
          <a:p>
            <a:pPr lvl="0"/>
            <a:r>
              <a:rPr lang="en-GB" dirty="0"/>
              <a:t>provide some basic but vital independent measure of quality assurance, </a:t>
            </a:r>
          </a:p>
          <a:p>
            <a:pPr lvl="0"/>
            <a:r>
              <a:rPr lang="en-GB" dirty="0"/>
              <a:t>enable small services to better link with </a:t>
            </a:r>
            <a:r>
              <a:rPr lang="en-GB" dirty="0" smtClean="0"/>
              <a:t>the </a:t>
            </a:r>
            <a:r>
              <a:rPr lang="en-GB" dirty="0"/>
              <a:t>advice sector </a:t>
            </a:r>
            <a:endParaRPr lang="en-GB" dirty="0" smtClean="0"/>
          </a:p>
          <a:p>
            <a:pPr lvl="0"/>
            <a:r>
              <a:rPr lang="en-GB" dirty="0" smtClean="0"/>
              <a:t>improve </a:t>
            </a:r>
            <a:r>
              <a:rPr lang="en-GB" dirty="0"/>
              <a:t>the confidence </a:t>
            </a:r>
            <a:r>
              <a:rPr lang="en-GB" dirty="0" smtClean="0"/>
              <a:t>to </a:t>
            </a:r>
            <a:r>
              <a:rPr lang="en-GB" dirty="0"/>
              <a:t>apply for the full Advice Quality Standard.</a:t>
            </a:r>
          </a:p>
          <a:p>
            <a:pPr lvl="0"/>
            <a:r>
              <a:rPr lang="en-GB" dirty="0"/>
              <a:t>d</a:t>
            </a:r>
            <a:r>
              <a:rPr lang="en-GB" dirty="0" smtClean="0"/>
              <a:t>oes not act </a:t>
            </a:r>
            <a:r>
              <a:rPr lang="en-GB" dirty="0"/>
              <a:t>as a substitute for the full AQS</a:t>
            </a:r>
          </a:p>
          <a:p>
            <a:pPr lvl="0"/>
            <a:r>
              <a:rPr lang="en-GB" dirty="0"/>
              <a:t>become viewed as a ‘second rate’ QA mechanism</a:t>
            </a:r>
          </a:p>
          <a:p>
            <a:pPr lvl="0"/>
            <a:r>
              <a:rPr lang="en-GB" dirty="0"/>
              <a:t>prove to be too onerous to implement or to </a:t>
            </a:r>
            <a:r>
              <a:rPr lang="en-GB" dirty="0" smtClean="0"/>
              <a:t>assess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852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Likely Requirements of E-AQS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GB" sz="3200" dirty="0" smtClean="0"/>
              <a:t>Business plan</a:t>
            </a:r>
          </a:p>
          <a:p>
            <a:r>
              <a:rPr lang="en-GB" sz="3200" dirty="0" smtClean="0"/>
              <a:t>Decision making</a:t>
            </a:r>
          </a:p>
          <a:p>
            <a:r>
              <a:rPr lang="en-GB" sz="3200" dirty="0" smtClean="0"/>
              <a:t>Risk Assessment and PI</a:t>
            </a:r>
          </a:p>
          <a:p>
            <a:r>
              <a:rPr lang="en-GB" sz="3200" dirty="0" smtClean="0"/>
              <a:t>Supervision</a:t>
            </a:r>
          </a:p>
          <a:p>
            <a:r>
              <a:rPr lang="en-GB" sz="3200" dirty="0" smtClean="0"/>
              <a:t>Regulation</a:t>
            </a:r>
          </a:p>
          <a:p>
            <a:r>
              <a:rPr lang="en-GB" sz="3200" dirty="0" smtClean="0"/>
              <a:t>Staff appraisal</a:t>
            </a:r>
          </a:p>
          <a:p>
            <a:r>
              <a:rPr lang="en-GB" sz="3200" dirty="0" smtClean="0"/>
              <a:t>Induction </a:t>
            </a:r>
          </a:p>
          <a:p>
            <a:r>
              <a:rPr lang="en-GB" sz="3200" dirty="0" smtClean="0"/>
              <a:t>Training and development</a:t>
            </a:r>
          </a:p>
          <a:p>
            <a:r>
              <a:rPr lang="en-GB" sz="3200" dirty="0" smtClean="0"/>
              <a:t>Up to date information</a:t>
            </a:r>
          </a:p>
          <a:p>
            <a:r>
              <a:rPr lang="en-GB" sz="3200" dirty="0" smtClean="0"/>
              <a:t>Equality, diversity and inclusion</a:t>
            </a:r>
          </a:p>
          <a:p>
            <a:r>
              <a:rPr lang="en-GB" sz="3200" dirty="0" smtClean="0"/>
              <a:t>Casework</a:t>
            </a:r>
          </a:p>
          <a:p>
            <a:r>
              <a:rPr lang="en-GB" sz="3200" dirty="0" smtClean="0"/>
              <a:t>Case files recording</a:t>
            </a:r>
          </a:p>
          <a:p>
            <a:r>
              <a:rPr lang="en-GB" sz="3200" dirty="0" smtClean="0"/>
              <a:t>Independent file review</a:t>
            </a:r>
          </a:p>
          <a:p>
            <a:r>
              <a:rPr lang="en-GB" sz="3200" dirty="0" smtClean="0"/>
              <a:t>Governing body involved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4581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777</Words>
  <Application>Microsoft Office PowerPoint</Application>
  <PresentationFormat>Widescreen</PresentationFormat>
  <Paragraphs>110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The problem with quality:  does quality assurance matter?</vt:lpstr>
      <vt:lpstr>Just who do we think we are….</vt:lpstr>
      <vt:lpstr>‘Social Welfare Legal Advice Services’</vt:lpstr>
      <vt:lpstr>The AQS: sector owned and sector managed</vt:lpstr>
      <vt:lpstr>But AQS is not everything</vt:lpstr>
      <vt:lpstr>You still need plenty of these!</vt:lpstr>
      <vt:lpstr>Make a paper plane</vt:lpstr>
      <vt:lpstr>What do we mean by ‘quality’?</vt:lpstr>
      <vt:lpstr>Judgements about quality are based on……</vt:lpstr>
      <vt:lpstr>An example: Arts Based Evaluation</vt:lpstr>
      <vt:lpstr>Structure of the AQS Assessment</vt:lpstr>
      <vt:lpstr>Some of the problems with QA</vt:lpstr>
      <vt:lpstr>Why ‘Quality Assurance’?</vt:lpstr>
      <vt:lpstr>Our Goal</vt:lpstr>
      <vt:lpstr>Thoughts on quality in advice</vt:lpstr>
      <vt:lpstr>Entry Level AQS- Proposed Pilot</vt:lpstr>
      <vt:lpstr>The aim of the pilot </vt:lpstr>
      <vt:lpstr>Likely Requirements of E-AQS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Advice Quality Standard</dc:title>
  <dc:creator>ASA</dc:creator>
  <cp:lastModifiedBy>Dawn Draper</cp:lastModifiedBy>
  <cp:revision>118</cp:revision>
  <cp:lastPrinted>2023-02-19T16:54:41Z</cp:lastPrinted>
  <dcterms:modified xsi:type="dcterms:W3CDTF">2023-02-20T13:39:03Z</dcterms:modified>
</cp:coreProperties>
</file>