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7"/>
  </p:notesMasterIdLst>
  <p:sldIdLst>
    <p:sldId id="256" r:id="rId2"/>
    <p:sldId id="270" r:id="rId3"/>
    <p:sldId id="257" r:id="rId4"/>
    <p:sldId id="269" r:id="rId5"/>
    <p:sldId id="258" r:id="rId6"/>
    <p:sldId id="259" r:id="rId7"/>
    <p:sldId id="260" r:id="rId8"/>
    <p:sldId id="261" r:id="rId9"/>
    <p:sldId id="262" r:id="rId10"/>
    <p:sldId id="263" r:id="rId11"/>
    <p:sldId id="264" r:id="rId12"/>
    <p:sldId id="265" r:id="rId13"/>
    <p:sldId id="266" r:id="rId14"/>
    <p:sldId id="267" r:id="rId15"/>
    <p:sldId id="268" r:id="rId16"/>
  </p:sldIdLst>
  <p:sldSz cx="9144000" cy="5143500" type="screen16x9"/>
  <p:notesSz cx="6858000" cy="9144000"/>
  <p:embeddedFontLst>
    <p:embeddedFont>
      <p:font typeface="Calibri" panose="020F0502020204030204" pitchFamily="34" charset="0"/>
      <p:regular r:id="rId18"/>
      <p:bold r:id="rId19"/>
      <p:italic r:id="rId20"/>
      <p:boldItalic r:id="rId21"/>
    </p:embeddedFont>
    <p:embeddedFont>
      <p:font typeface="Roboto" panose="020B0604020202020204"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259" autoAdjust="0"/>
  </p:normalViewPr>
  <p:slideViewPr>
    <p:cSldViewPr snapToGrid="0">
      <p:cViewPr varScale="1">
        <p:scale>
          <a:sx n="90" d="100"/>
          <a:sy n="90" d="100"/>
        </p:scale>
        <p:origin x="816" y="78"/>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55" d="100"/>
          <a:sy n="55" d="100"/>
        </p:scale>
        <p:origin x="2880"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121f7940c4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21f7940c4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121f7940c45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121f7940c45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121f7940c45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121f7940c45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121f7940c45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121f7940c45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121f7940c45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121f7940c45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121f7940c45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121f7940c45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121f7940c45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121f7940c45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121f7940c45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121f7940c45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121f7940c45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121f7940c45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12cae8b4eef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12cae8b4eef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266cab9ba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266cab9ba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12cae8b4eef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2cae8b4eef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flipH="1">
            <a:off x="8246400" y="4245925"/>
            <a:ext cx="897600" cy="897600"/>
          </a:xfrm>
          <a:prstGeom prst="rtTriangl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flipH="1">
            <a:off x="8246400" y="4245875"/>
            <a:ext cx="897600" cy="897600"/>
          </a:xfrm>
          <a:prstGeom prst="round1Rect">
            <a:avLst>
              <a:gd name="adj" fmla="val 16667"/>
            </a:avLst>
          </a:prstGeom>
          <a:solidFill>
            <a:schemeClr val="lt1">
              <a:alpha val="6808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90525" y="1819275"/>
            <a:ext cx="8222100" cy="933600"/>
          </a:xfrm>
          <a:prstGeom prst="rect">
            <a:avLst/>
          </a:prstGeom>
        </p:spPr>
        <p:txBody>
          <a:bodyPr spcFirstLastPara="1" wrap="square" lIns="91425" tIns="91425" rIns="91425" bIns="91425" anchor="b"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3" name="Google Shape;13;p2"/>
          <p:cNvSpPr txBox="1">
            <a:spLocks noGrp="1"/>
          </p:cNvSpPr>
          <p:nvPr>
            <p:ph type="subTitle" idx="1"/>
          </p:nvPr>
        </p:nvSpPr>
        <p:spPr>
          <a:xfrm>
            <a:off x="390525" y="2789130"/>
            <a:ext cx="8222100" cy="4329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a:endParaRPr/>
          </a:p>
        </p:txBody>
      </p:sp>
      <p:sp>
        <p:nvSpPr>
          <p:cNvPr id="14" name="Google Shape;14;p2"/>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460950" y="2065350"/>
            <a:ext cx="8222100" cy="1012800"/>
          </a:xfrm>
          <a:prstGeom prst="rect">
            <a:avLst/>
          </a:prstGeom>
        </p:spPr>
        <p:txBody>
          <a:bodyPr spcFirstLastPara="1" wrap="square" lIns="91425" tIns="91425" rIns="91425" bIns="91425" anchor="ctr" anchorCtr="0">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17" name="Google Shape;17;p3"/>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2" name="Google Shape;22;p4"/>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3" name="Google Shape;23;p4"/>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5"/>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5"/>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8" name="Google Shape;28;p5"/>
          <p:cNvSpPr txBox="1">
            <a:spLocks noGrp="1"/>
          </p:cNvSpPr>
          <p:nvPr>
            <p:ph type="body" idx="1"/>
          </p:nvPr>
        </p:nvSpPr>
        <p:spPr>
          <a:xfrm>
            <a:off x="471900" y="1919075"/>
            <a:ext cx="3999900" cy="2710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9" name="Google Shape;29;p5"/>
          <p:cNvSpPr txBox="1">
            <a:spLocks noGrp="1"/>
          </p:cNvSpPr>
          <p:nvPr>
            <p:ph type="body" idx="2"/>
          </p:nvPr>
        </p:nvSpPr>
        <p:spPr>
          <a:xfrm>
            <a:off x="4694250" y="1919075"/>
            <a:ext cx="3999900" cy="2710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0" name="Google Shape;30;p5"/>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p:nvPr/>
        </p:nvSpPr>
        <p:spPr>
          <a:xfrm rot="10800000" flipH="1">
            <a:off x="0" y="656400"/>
            <a:ext cx="9144000" cy="448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6"/>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rmAutofit/>
          </a:bodyPr>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35" name="Google Shape;35;p6"/>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p7"/>
          <p:cNvSpPr txBox="1"/>
          <p:nvPr/>
        </p:nvSpPr>
        <p:spPr>
          <a:xfrm rot="10800000" flipH="1">
            <a:off x="3276600" y="25"/>
            <a:ext cx="58674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7"/>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7"/>
          <p:cNvSpPr txBox="1">
            <a:spLocks noGrp="1"/>
          </p:cNvSpPr>
          <p:nvPr>
            <p:ph type="title"/>
          </p:nvPr>
        </p:nvSpPr>
        <p:spPr>
          <a:xfrm>
            <a:off x="226078" y="357800"/>
            <a:ext cx="2808000" cy="9534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226075" y="1465800"/>
            <a:ext cx="2808000" cy="31635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Clr>
                <a:schemeClr val="lt1"/>
              </a:buClr>
              <a:buSzPts val="1200"/>
              <a:buChar char="●"/>
              <a:defRPr sz="1200">
                <a:solidFill>
                  <a:schemeClr val="lt1"/>
                </a:solidFill>
              </a:defRPr>
            </a:lvl1pPr>
            <a:lvl2pPr marL="914400" lvl="1" indent="-304800">
              <a:spcBef>
                <a:spcPts val="0"/>
              </a:spcBef>
              <a:spcAft>
                <a:spcPts val="0"/>
              </a:spcAft>
              <a:buClr>
                <a:schemeClr val="lt1"/>
              </a:buClr>
              <a:buSzPts val="1200"/>
              <a:buChar char="○"/>
              <a:defRPr sz="1200">
                <a:solidFill>
                  <a:schemeClr val="lt1"/>
                </a:solidFill>
              </a:defRPr>
            </a:lvl2pPr>
            <a:lvl3pPr marL="1371600" lvl="2" indent="-304800">
              <a:spcBef>
                <a:spcPts val="0"/>
              </a:spcBef>
              <a:spcAft>
                <a:spcPts val="0"/>
              </a:spcAft>
              <a:buClr>
                <a:schemeClr val="lt1"/>
              </a:buClr>
              <a:buSzPts val="1200"/>
              <a:buChar char="■"/>
              <a:defRPr sz="1200">
                <a:solidFill>
                  <a:schemeClr val="lt1"/>
                </a:solidFill>
              </a:defRPr>
            </a:lvl3pPr>
            <a:lvl4pPr marL="1828800" lvl="3" indent="-304800">
              <a:spcBef>
                <a:spcPts val="0"/>
              </a:spcBef>
              <a:spcAft>
                <a:spcPts val="0"/>
              </a:spcAft>
              <a:buClr>
                <a:schemeClr val="lt1"/>
              </a:buClr>
              <a:buSzPts val="1200"/>
              <a:buChar char="●"/>
              <a:defRPr sz="1200">
                <a:solidFill>
                  <a:schemeClr val="lt1"/>
                </a:solidFill>
              </a:defRPr>
            </a:lvl4pPr>
            <a:lvl5pPr marL="2286000" lvl="4" indent="-304800">
              <a:spcBef>
                <a:spcPts val="0"/>
              </a:spcBef>
              <a:spcAft>
                <a:spcPts val="0"/>
              </a:spcAft>
              <a:buClr>
                <a:schemeClr val="lt1"/>
              </a:buClr>
              <a:buSzPts val="1200"/>
              <a:buChar char="○"/>
              <a:defRPr sz="1200">
                <a:solidFill>
                  <a:schemeClr val="lt1"/>
                </a:solidFill>
              </a:defRPr>
            </a:lvl5pPr>
            <a:lvl6pPr marL="2743200" lvl="5" indent="-304800">
              <a:spcBef>
                <a:spcPts val="0"/>
              </a:spcBef>
              <a:spcAft>
                <a:spcPts val="0"/>
              </a:spcAft>
              <a:buClr>
                <a:schemeClr val="lt1"/>
              </a:buClr>
              <a:buSzPts val="1200"/>
              <a:buChar char="■"/>
              <a:defRPr sz="1200">
                <a:solidFill>
                  <a:schemeClr val="lt1"/>
                </a:solidFill>
              </a:defRPr>
            </a:lvl6pPr>
            <a:lvl7pPr marL="3200400" lvl="6" indent="-304800">
              <a:spcBef>
                <a:spcPts val="0"/>
              </a:spcBef>
              <a:spcAft>
                <a:spcPts val="0"/>
              </a:spcAft>
              <a:buClr>
                <a:schemeClr val="lt1"/>
              </a:buClr>
              <a:buSzPts val="1200"/>
              <a:buChar char="●"/>
              <a:defRPr sz="1200">
                <a:solidFill>
                  <a:schemeClr val="lt1"/>
                </a:solidFill>
              </a:defRPr>
            </a:lvl7pPr>
            <a:lvl8pPr marL="3657600" lvl="7" indent="-304800">
              <a:spcBef>
                <a:spcPts val="0"/>
              </a:spcBef>
              <a:spcAft>
                <a:spcPts val="0"/>
              </a:spcAft>
              <a:buClr>
                <a:schemeClr val="lt1"/>
              </a:buClr>
              <a:buSzPts val="1200"/>
              <a:buChar char="○"/>
              <a:defRPr sz="1200">
                <a:solidFill>
                  <a:schemeClr val="lt1"/>
                </a:solidFill>
              </a:defRPr>
            </a:lvl8pPr>
            <a:lvl9pPr marL="4114800" lvl="8" indent="-304800">
              <a:spcBef>
                <a:spcPts val="0"/>
              </a:spcBef>
              <a:spcAft>
                <a:spcPts val="0"/>
              </a:spcAft>
              <a:buClr>
                <a:schemeClr val="lt1"/>
              </a:buClr>
              <a:buSzPts val="1200"/>
              <a:buChar char="■"/>
              <a:defRPr sz="1200">
                <a:solidFill>
                  <a:schemeClr val="lt1"/>
                </a:solidFill>
              </a:defRPr>
            </a:lvl9pPr>
          </a:lstStyle>
          <a:p>
            <a:endParaRPr/>
          </a:p>
        </p:txBody>
      </p:sp>
      <p:sp>
        <p:nvSpPr>
          <p:cNvPr id="41" name="Google Shape;41;p7"/>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490250" y="488250"/>
            <a:ext cx="62271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a:endParaRPr/>
          </a:p>
        </p:txBody>
      </p:sp>
      <p:sp>
        <p:nvSpPr>
          <p:cNvPr id="44" name="Google Shape;44;p8"/>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9"/>
          <p:cNvSpPr/>
          <p:nvPr/>
        </p:nvSpPr>
        <p:spPr>
          <a:xfrm flipH="1">
            <a:off x="0" y="0"/>
            <a:ext cx="4572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9"/>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dk2"/>
              </a:buClr>
              <a:buSzPts val="4200"/>
              <a:buNone/>
              <a:defRPr sz="4200">
                <a:solidFill>
                  <a:schemeClr val="dk2"/>
                </a:solidFill>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a:endParaRPr/>
          </a:p>
        </p:txBody>
      </p:sp>
      <p:sp>
        <p:nvSpPr>
          <p:cNvPr id="49" name="Google Shape;49;p9"/>
          <p:cNvSpPr txBox="1">
            <a:spLocks noGrp="1"/>
          </p:cNvSpPr>
          <p:nvPr>
            <p:ph type="subTitle" idx="1"/>
          </p:nvPr>
        </p:nvSpPr>
        <p:spPr>
          <a:xfrm>
            <a:off x="265500" y="2779467"/>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Google Shape;50;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p:nvPr/>
        </p:nvSpPr>
        <p:spPr>
          <a:xfrm rot="10800000" flipH="1">
            <a:off x="0" y="0"/>
            <a:ext cx="9144000" cy="4695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0"/>
          <p:cNvSpPr/>
          <p:nvPr/>
        </p:nvSpPr>
        <p:spPr>
          <a:xfrm rot="10800000" flipH="1">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0"/>
          <p:cNvSpPr txBox="1">
            <a:spLocks noGrp="1"/>
          </p:cNvSpPr>
          <p:nvPr>
            <p:ph type="body" idx="1"/>
          </p:nvPr>
        </p:nvSpPr>
        <p:spPr>
          <a:xfrm>
            <a:off x="57150" y="4696825"/>
            <a:ext cx="8382000" cy="4467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lt1"/>
              </a:buClr>
              <a:buSzPts val="1200"/>
              <a:buNone/>
              <a:defRPr sz="1200">
                <a:solidFill>
                  <a:schemeClr val="lt1"/>
                </a:solidFill>
              </a:defRPr>
            </a:lvl1pPr>
          </a:lstStyle>
          <a:p>
            <a:endParaRPr/>
          </a:p>
        </p:txBody>
      </p:sp>
      <p:sp>
        <p:nvSpPr>
          <p:cNvPr id="56" name="Google Shape;56;p10"/>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4"/>
        </a:solidFill>
        <a:effectLst/>
      </p:bgPr>
    </p:bg>
    <p:spTree>
      <p:nvGrpSpPr>
        <p:cNvPr id="1" name="Shape 57"/>
        <p:cNvGrpSpPr/>
        <p:nvPr/>
      </p:nvGrpSpPr>
      <p:grpSpPr>
        <a:xfrm>
          <a:off x="0" y="0"/>
          <a:ext cx="0" cy="0"/>
          <a:chOff x="0" y="0"/>
          <a:chExt cx="0" cy="0"/>
        </a:xfrm>
      </p:grpSpPr>
      <p:sp>
        <p:nvSpPr>
          <p:cNvPr id="58" name="Google Shape;58;p11"/>
          <p:cNvSpPr txBox="1">
            <a:spLocks noGrp="1"/>
          </p:cNvSpPr>
          <p:nvPr>
            <p:ph type="title" hasCustomPrompt="1"/>
          </p:nvPr>
        </p:nvSpPr>
        <p:spPr>
          <a:xfrm>
            <a:off x="475500" y="1258525"/>
            <a:ext cx="8222100" cy="19635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dk2"/>
              </a:buClr>
              <a:buSzPts val="12000"/>
              <a:buNone/>
              <a:defRPr sz="12000">
                <a:solidFill>
                  <a:schemeClr val="dk2"/>
                </a:solidFill>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59" name="Google Shape;59;p11"/>
          <p:cNvSpPr txBox="1">
            <a:spLocks noGrp="1"/>
          </p:cNvSpPr>
          <p:nvPr>
            <p:ph type="body" idx="1"/>
          </p:nvPr>
        </p:nvSpPr>
        <p:spPr>
          <a:xfrm>
            <a:off x="475500" y="3304625"/>
            <a:ext cx="82221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60" name="Google Shape;60;p11"/>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4"/>
        </a:solidFill>
        <a:effectLst/>
      </p:bgPr>
    </p:bg>
    <p:spTree>
      <p:nvGrpSpPr>
        <p:cNvPr id="1" name="Shape 61"/>
        <p:cNvGrpSpPr/>
        <p:nvPr/>
      </p:nvGrpSpPr>
      <p:grpSpPr>
        <a:xfrm>
          <a:off x="0" y="0"/>
          <a:ext cx="0" cy="0"/>
          <a:chOff x="0" y="0"/>
          <a:chExt cx="0" cy="0"/>
        </a:xfrm>
      </p:grpSpPr>
      <p:sp>
        <p:nvSpPr>
          <p:cNvPr id="62" name="Google Shape;62;p12"/>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terial">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71900" y="738725"/>
            <a:ext cx="8222100" cy="767700"/>
          </a:xfrm>
          <a:prstGeom prst="rect">
            <a:avLst/>
          </a:prstGeom>
          <a:noFill/>
          <a:ln>
            <a:noFill/>
          </a:ln>
        </p:spPr>
        <p:txBody>
          <a:bodyPr spcFirstLastPara="1" wrap="square" lIns="91425" tIns="91425" rIns="91425" bIns="91425" anchor="b" anchorCtr="0">
            <a:normAutofit/>
          </a:bodyPr>
          <a:lstStyle>
            <a:lvl1pPr lv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a:endParaRPr/>
          </a:p>
        </p:txBody>
      </p:sp>
      <p:sp>
        <p:nvSpPr>
          <p:cNvPr id="7" name="Google Shape;7;p1"/>
          <p:cNvSpPr txBox="1">
            <a:spLocks noGrp="1"/>
          </p:cNvSpPr>
          <p:nvPr>
            <p:ph type="body" idx="1"/>
          </p:nvPr>
        </p:nvSpPr>
        <p:spPr>
          <a:xfrm>
            <a:off x="471900" y="1919075"/>
            <a:ext cx="8222100" cy="2710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marL="914400" lvl="1"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2pPr>
            <a:lvl3pPr marL="1371600" lvl="2"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3pPr>
            <a:lvl4pPr marL="1828800" lvl="3"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4pPr>
            <a:lvl5pPr marL="2286000" lvl="4"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5pPr>
            <a:lvl6pPr marL="2743200" lvl="5"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6pPr>
            <a:lvl7pPr marL="3200400" lvl="6"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7pPr>
            <a:lvl8pPr marL="3657600" lvl="7"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8pPr>
            <a:lvl9pPr marL="4114800" lvl="8" indent="-317500">
              <a:lnSpc>
                <a:spcPct val="115000"/>
              </a:lnSpc>
              <a:spcBef>
                <a:spcPts val="0"/>
              </a:spcBef>
              <a:spcAft>
                <a:spcPts val="0"/>
              </a:spcAft>
              <a:buClr>
                <a:schemeClr val="lt2"/>
              </a:buClr>
              <a:buSzPts val="1400"/>
              <a:buFont typeface="Roboto"/>
              <a:buChar char="■"/>
              <a:defRPr>
                <a:solidFill>
                  <a:schemeClr val="lt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523541" y="4695623"/>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3"/>
          <p:cNvSpPr txBox="1">
            <a:spLocks noGrp="1"/>
          </p:cNvSpPr>
          <p:nvPr>
            <p:ph type="ctrTitle"/>
          </p:nvPr>
        </p:nvSpPr>
        <p:spPr>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dirty="0"/>
              <a:t>Advice Quality Standard </a:t>
            </a:r>
            <a:endParaRPr dirty="0"/>
          </a:p>
          <a:p>
            <a:pPr marL="0" lvl="0" indent="0" algn="ctr" rtl="0">
              <a:spcBef>
                <a:spcPts val="0"/>
              </a:spcBef>
              <a:spcAft>
                <a:spcPts val="0"/>
              </a:spcAft>
              <a:buNone/>
            </a:pPr>
            <a:r>
              <a:rPr lang="en" dirty="0"/>
              <a:t>Version </a:t>
            </a:r>
            <a:r>
              <a:rPr lang="en" dirty="0" smtClean="0"/>
              <a:t>4</a:t>
            </a:r>
            <a:br>
              <a:rPr lang="en" dirty="0" smtClean="0"/>
            </a:br>
            <a:endParaRPr dirty="0"/>
          </a:p>
        </p:txBody>
      </p:sp>
      <p:sp>
        <p:nvSpPr>
          <p:cNvPr id="68" name="Google Shape;68;p13"/>
          <p:cNvSpPr txBox="1">
            <a:spLocks noGrp="1"/>
          </p:cNvSpPr>
          <p:nvPr>
            <p:ph type="subTitle" idx="1"/>
          </p:nvPr>
        </p:nvSpPr>
        <p:spPr>
          <a:xfrm>
            <a:off x="294075" y="4321450"/>
            <a:ext cx="4131600" cy="432900"/>
          </a:xfrm>
          <a:prstGeom prst="rect">
            <a:avLst/>
          </a:prstGeom>
        </p:spPr>
        <p:txBody>
          <a:bodyPr spcFirstLastPara="1" wrap="square" lIns="91425" tIns="91425" rIns="91425" bIns="91425" anchor="t" anchorCtr="0">
            <a:normAutofit fontScale="92500" lnSpcReduction="10000"/>
          </a:bodyPr>
          <a:lstStyle/>
          <a:p>
            <a:pPr marL="0" lvl="0" indent="0"/>
            <a:r>
              <a:rPr lang="en" dirty="0" smtClean="0"/>
              <a:t>ASA Online Quality Conference Feb 2023 </a:t>
            </a:r>
            <a:endParaRPr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7016" y="2457007"/>
            <a:ext cx="952500" cy="9525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AQS v4 Launch </a:t>
            </a:r>
            <a:endParaRPr lang="en-GB" dirty="0"/>
          </a:p>
        </p:txBody>
      </p:sp>
      <p:sp>
        <p:nvSpPr>
          <p:cNvPr id="3" name="Text Placeholder 2"/>
          <p:cNvSpPr>
            <a:spLocks noGrp="1"/>
          </p:cNvSpPr>
          <p:nvPr>
            <p:ph type="body" idx="1"/>
          </p:nvPr>
        </p:nvSpPr>
        <p:spPr/>
        <p:txBody>
          <a:bodyPr/>
          <a:lstStyle/>
          <a:p>
            <a:r>
              <a:rPr lang="en-GB" dirty="0" smtClean="0"/>
              <a:t>The revised standard is to be launched on 1</a:t>
            </a:r>
            <a:r>
              <a:rPr lang="en-GB" baseline="30000" dirty="0" smtClean="0"/>
              <a:t>st</a:t>
            </a:r>
            <a:r>
              <a:rPr lang="en-GB" dirty="0" smtClean="0"/>
              <a:t> April </a:t>
            </a:r>
          </a:p>
          <a:p>
            <a:endParaRPr lang="en-GB" dirty="0"/>
          </a:p>
          <a:p>
            <a:r>
              <a:rPr lang="en-GB" dirty="0" smtClean="0"/>
              <a:t>New Licence fee model introduced at the same time</a:t>
            </a:r>
          </a:p>
          <a:p>
            <a:endParaRPr lang="en-GB" dirty="0"/>
          </a:p>
          <a:p>
            <a:r>
              <a:rPr lang="en-GB" dirty="0" smtClean="0"/>
              <a:t>Communications sent to those with assessments due in the next few months   </a:t>
            </a:r>
            <a:endParaRPr lang="en-GB" dirty="0"/>
          </a:p>
        </p:txBody>
      </p:sp>
    </p:spTree>
    <p:extLst>
      <p:ext uri="{BB962C8B-B14F-4D97-AF65-F5344CB8AC3E}">
        <p14:creationId xmlns:p14="http://schemas.microsoft.com/office/powerpoint/2010/main" val="3577536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4"/>
          <p:cNvSpPr txBox="1">
            <a:spLocks noGrp="1"/>
          </p:cNvSpPr>
          <p:nvPr>
            <p:ph type="title"/>
          </p:nvPr>
        </p:nvSpPr>
        <p:spPr>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dirty="0"/>
              <a:t>Background</a:t>
            </a:r>
            <a:endParaRPr dirty="0"/>
          </a:p>
        </p:txBody>
      </p:sp>
      <p:sp>
        <p:nvSpPr>
          <p:cNvPr id="74" name="Google Shape;74;p14"/>
          <p:cNvSpPr txBox="1">
            <a:spLocks noGrp="1"/>
          </p:cNvSpPr>
          <p:nvPr>
            <p:ph type="body" idx="1"/>
          </p:nvPr>
        </p:nvSpPr>
        <p:spPr>
          <a:prstGeom prst="rect">
            <a:avLst/>
          </a:prstGeom>
        </p:spPr>
        <p:txBody>
          <a:bodyPr spcFirstLastPara="1" wrap="square" lIns="91425" tIns="91425" rIns="91425" bIns="91425" anchor="t" anchorCtr="0">
            <a:normAutofit fontScale="92500" lnSpcReduction="20000"/>
          </a:bodyPr>
          <a:lstStyle/>
          <a:p>
            <a:pPr marL="285750" indent="-285750">
              <a:lnSpc>
                <a:spcPct val="120000"/>
              </a:lnSpc>
            </a:pPr>
            <a:r>
              <a:rPr lang="en-GB" dirty="0">
                <a:solidFill>
                  <a:schemeClr val="bg2"/>
                </a:solidFill>
              </a:rPr>
              <a:t>No full AQS review since </a:t>
            </a:r>
            <a:r>
              <a:rPr lang="en-GB" dirty="0" smtClean="0">
                <a:solidFill>
                  <a:schemeClr val="bg2"/>
                </a:solidFill>
              </a:rPr>
              <a:t>2017</a:t>
            </a:r>
          </a:p>
          <a:p>
            <a:pPr marL="285750" indent="-285750">
              <a:lnSpc>
                <a:spcPct val="120000"/>
              </a:lnSpc>
            </a:pPr>
            <a:endParaRPr lang="en-GB" dirty="0">
              <a:solidFill>
                <a:schemeClr val="bg2"/>
              </a:solidFill>
            </a:endParaRPr>
          </a:p>
          <a:p>
            <a:pPr marL="285750" indent="-285750">
              <a:lnSpc>
                <a:spcPct val="120000"/>
              </a:lnSpc>
            </a:pPr>
            <a:r>
              <a:rPr lang="en-GB" dirty="0">
                <a:solidFill>
                  <a:schemeClr val="bg2"/>
                </a:solidFill>
              </a:rPr>
              <a:t>Impact of pandemic on the advice </a:t>
            </a:r>
            <a:r>
              <a:rPr lang="en-GB" dirty="0" smtClean="0">
                <a:solidFill>
                  <a:schemeClr val="bg2"/>
                </a:solidFill>
              </a:rPr>
              <a:t>sector</a:t>
            </a:r>
          </a:p>
          <a:p>
            <a:pPr marL="285750" indent="-285750">
              <a:lnSpc>
                <a:spcPct val="120000"/>
              </a:lnSpc>
            </a:pPr>
            <a:endParaRPr lang="en-GB" dirty="0">
              <a:solidFill>
                <a:schemeClr val="bg2"/>
              </a:solidFill>
            </a:endParaRPr>
          </a:p>
          <a:p>
            <a:pPr marL="285750" indent="-285750">
              <a:lnSpc>
                <a:spcPct val="120000"/>
              </a:lnSpc>
            </a:pPr>
            <a:r>
              <a:rPr lang="en-GB" dirty="0">
                <a:solidFill>
                  <a:schemeClr val="bg2"/>
                </a:solidFill>
              </a:rPr>
              <a:t>How and where advice is </a:t>
            </a:r>
            <a:r>
              <a:rPr lang="en-GB" dirty="0" smtClean="0">
                <a:solidFill>
                  <a:schemeClr val="bg2"/>
                </a:solidFill>
              </a:rPr>
              <a:t>delivered</a:t>
            </a:r>
          </a:p>
          <a:p>
            <a:pPr marL="285750" indent="-285750">
              <a:lnSpc>
                <a:spcPct val="120000"/>
              </a:lnSpc>
            </a:pPr>
            <a:endParaRPr lang="en-GB" dirty="0">
              <a:solidFill>
                <a:schemeClr val="bg2"/>
              </a:solidFill>
            </a:endParaRPr>
          </a:p>
          <a:p>
            <a:pPr marL="285750" indent="-285750">
              <a:lnSpc>
                <a:spcPct val="120000"/>
              </a:lnSpc>
            </a:pPr>
            <a:r>
              <a:rPr lang="en-GB" dirty="0">
                <a:solidFill>
                  <a:schemeClr val="bg2"/>
                </a:solidFill>
              </a:rPr>
              <a:t>Increasing use of digital </a:t>
            </a:r>
            <a:r>
              <a:rPr lang="en-GB" dirty="0" smtClean="0">
                <a:solidFill>
                  <a:schemeClr val="bg2"/>
                </a:solidFill>
              </a:rPr>
              <a:t>channels</a:t>
            </a:r>
          </a:p>
          <a:p>
            <a:pPr marL="285750" indent="-285750">
              <a:lnSpc>
                <a:spcPct val="120000"/>
              </a:lnSpc>
            </a:pPr>
            <a:endParaRPr lang="en-GB" dirty="0">
              <a:solidFill>
                <a:schemeClr val="bg2"/>
              </a:solidFill>
            </a:endParaRPr>
          </a:p>
          <a:p>
            <a:pPr marL="285750" indent="-285750">
              <a:lnSpc>
                <a:spcPct val="120000"/>
              </a:lnSpc>
            </a:pPr>
            <a:r>
              <a:rPr lang="en-GB" dirty="0">
                <a:solidFill>
                  <a:schemeClr val="bg2"/>
                </a:solidFill>
              </a:rPr>
              <a:t>Update and streamline</a:t>
            </a:r>
          </a:p>
          <a:p>
            <a:pPr marL="0" lvl="0" indent="0" algn="l" rtl="0">
              <a:lnSpc>
                <a:spcPct val="120000"/>
              </a:lnSpc>
              <a:spcBef>
                <a:spcPts val="0"/>
              </a:spcBef>
              <a:spcAft>
                <a:spcPts val="0"/>
              </a:spcAft>
              <a:buNone/>
            </a:pPr>
            <a:endParaRP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Review  </a:t>
            </a:r>
            <a:endParaRPr lang="en-GB" dirty="0"/>
          </a:p>
        </p:txBody>
      </p:sp>
      <p:sp>
        <p:nvSpPr>
          <p:cNvPr id="3" name="Text Placeholder 2"/>
          <p:cNvSpPr>
            <a:spLocks noGrp="1"/>
          </p:cNvSpPr>
          <p:nvPr>
            <p:ph type="body" idx="1"/>
          </p:nvPr>
        </p:nvSpPr>
        <p:spPr/>
        <p:txBody>
          <a:bodyPr/>
          <a:lstStyle/>
          <a:p>
            <a:r>
              <a:rPr lang="en-GB" dirty="0" smtClean="0">
                <a:solidFill>
                  <a:schemeClr val="bg2"/>
                </a:solidFill>
              </a:rPr>
              <a:t>Engage a consultant to support ASA with review and to draft new version.</a:t>
            </a:r>
          </a:p>
          <a:p>
            <a:pPr marL="114300" indent="0">
              <a:buNone/>
            </a:pPr>
            <a:endParaRPr lang="en-GB" dirty="0" smtClean="0">
              <a:solidFill>
                <a:schemeClr val="bg2"/>
              </a:solidFill>
            </a:endParaRPr>
          </a:p>
          <a:p>
            <a:r>
              <a:rPr lang="en-GB" dirty="0" smtClean="0">
                <a:solidFill>
                  <a:schemeClr val="bg2"/>
                </a:solidFill>
              </a:rPr>
              <a:t>AQS review Advisory Group – to </a:t>
            </a:r>
            <a:r>
              <a:rPr lang="en-GB" dirty="0">
                <a:solidFill>
                  <a:schemeClr val="bg2"/>
                </a:solidFill>
              </a:rPr>
              <a:t>feed in perspectives, skills and experience from key stakeholders to contribute to the review. </a:t>
            </a:r>
          </a:p>
          <a:p>
            <a:pPr marL="114300" indent="0">
              <a:buNone/>
            </a:pPr>
            <a:endParaRPr lang="en-GB" dirty="0">
              <a:solidFill>
                <a:schemeClr val="bg2"/>
              </a:solidFill>
            </a:endParaRPr>
          </a:p>
          <a:p>
            <a:r>
              <a:rPr lang="en-GB" dirty="0" smtClean="0">
                <a:solidFill>
                  <a:schemeClr val="bg2"/>
                </a:solidFill>
              </a:rPr>
              <a:t>Survey of AQS holders </a:t>
            </a:r>
          </a:p>
          <a:p>
            <a:pPr marL="114300" indent="0">
              <a:buNone/>
            </a:pPr>
            <a:endParaRPr lang="en-GB" dirty="0" smtClean="0">
              <a:solidFill>
                <a:schemeClr val="bg2"/>
              </a:solidFill>
            </a:endParaRPr>
          </a:p>
          <a:p>
            <a:r>
              <a:rPr lang="en-GB" dirty="0" smtClean="0">
                <a:solidFill>
                  <a:schemeClr val="bg2"/>
                </a:solidFill>
              </a:rPr>
              <a:t>Discussions with assessors and feedback on draft AQSv4  </a:t>
            </a:r>
            <a:endParaRPr lang="en-GB" dirty="0">
              <a:solidFill>
                <a:schemeClr val="bg2"/>
              </a:solidFill>
            </a:endParaRPr>
          </a:p>
        </p:txBody>
      </p:sp>
    </p:spTree>
    <p:extLst>
      <p:ext uri="{BB962C8B-B14F-4D97-AF65-F5344CB8AC3E}">
        <p14:creationId xmlns:p14="http://schemas.microsoft.com/office/powerpoint/2010/main" val="3422143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5"/>
          <p:cNvSpPr txBox="1">
            <a:spLocks noGrp="1"/>
          </p:cNvSpPr>
          <p:nvPr>
            <p:ph type="title"/>
          </p:nvPr>
        </p:nvSpPr>
        <p:spPr>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dirty="0"/>
              <a:t>Headline Changes</a:t>
            </a:r>
            <a:endParaRPr dirty="0"/>
          </a:p>
        </p:txBody>
      </p:sp>
      <p:sp>
        <p:nvSpPr>
          <p:cNvPr id="80" name="Google Shape;80;p15"/>
          <p:cNvSpPr txBox="1">
            <a:spLocks noGrp="1"/>
          </p:cNvSpPr>
          <p:nvPr>
            <p:ph type="body" idx="1"/>
          </p:nvPr>
        </p:nvSpPr>
        <p:spPr>
          <a:prstGeom prst="rect">
            <a:avLst/>
          </a:prstGeom>
        </p:spPr>
        <p:txBody>
          <a:bodyPr spcFirstLastPara="1" wrap="square" lIns="91425" tIns="91425" rIns="91425" bIns="91425" anchor="t" anchorCtr="0">
            <a:normAutofit fontScale="92500" lnSpcReduction="10000"/>
          </a:bodyPr>
          <a:lstStyle/>
          <a:p>
            <a:pPr marL="285750" indent="-285750"/>
            <a:r>
              <a:rPr lang="en" dirty="0">
                <a:solidFill>
                  <a:schemeClr val="bg2"/>
                </a:solidFill>
              </a:rPr>
              <a:t>No longer a separate telephone standard - requirements incorporated and reflected in main framework.</a:t>
            </a:r>
            <a:endParaRPr dirty="0">
              <a:solidFill>
                <a:schemeClr val="bg2"/>
              </a:solidFill>
            </a:endParaRPr>
          </a:p>
          <a:p>
            <a:pPr marL="285750" indent="-285750">
              <a:spcBef>
                <a:spcPts val="1200"/>
              </a:spcBef>
            </a:pPr>
            <a:r>
              <a:rPr lang="en" dirty="0">
                <a:solidFill>
                  <a:schemeClr val="bg2"/>
                </a:solidFill>
              </a:rPr>
              <a:t>Greater emphasis on the oversight and accountability responsibility of governing bodies.</a:t>
            </a:r>
            <a:endParaRPr dirty="0">
              <a:solidFill>
                <a:schemeClr val="bg2"/>
              </a:solidFill>
            </a:endParaRPr>
          </a:p>
          <a:p>
            <a:pPr marL="285750" indent="-285750">
              <a:spcBef>
                <a:spcPts val="1200"/>
              </a:spcBef>
            </a:pPr>
            <a:r>
              <a:rPr lang="en" dirty="0">
                <a:solidFill>
                  <a:schemeClr val="bg2"/>
                </a:solidFill>
              </a:rPr>
              <a:t>Updated to take account of the changes in the ways that advice has been delivered over the last couple of years.</a:t>
            </a:r>
            <a:endParaRPr dirty="0">
              <a:solidFill>
                <a:schemeClr val="bg2"/>
              </a:solidFill>
            </a:endParaRPr>
          </a:p>
          <a:p>
            <a:pPr marL="285750" indent="-285750">
              <a:spcBef>
                <a:spcPts val="1200"/>
              </a:spcBef>
              <a:spcAft>
                <a:spcPts val="1200"/>
              </a:spcAft>
            </a:pPr>
            <a:r>
              <a:rPr lang="en" dirty="0">
                <a:solidFill>
                  <a:schemeClr val="bg2"/>
                </a:solidFill>
              </a:rPr>
              <a:t>Some major changes to guidance sections and updating of links.</a:t>
            </a:r>
            <a:endParaRPr dirty="0">
              <a:solidFill>
                <a:schemeClr val="bg2"/>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6"/>
          <p:cNvSpPr txBox="1">
            <a:spLocks noGrp="1"/>
          </p:cNvSpPr>
          <p:nvPr>
            <p:ph type="title"/>
          </p:nvPr>
        </p:nvSpPr>
        <p:spPr>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dirty="0"/>
              <a:t>Section A: Access to Service</a:t>
            </a:r>
            <a:endParaRPr dirty="0"/>
          </a:p>
        </p:txBody>
      </p:sp>
      <p:sp>
        <p:nvSpPr>
          <p:cNvPr id="86" name="Google Shape;86;p16"/>
          <p:cNvSpPr txBox="1">
            <a:spLocks noGrp="1"/>
          </p:cNvSpPr>
          <p:nvPr>
            <p:ph type="body" idx="1"/>
          </p:nvPr>
        </p:nvSpPr>
        <p:spPr>
          <a:prstGeom prst="rect">
            <a:avLst/>
          </a:prstGeom>
        </p:spPr>
        <p:txBody>
          <a:bodyPr spcFirstLastPara="1" wrap="square" lIns="91425" tIns="91425" rIns="91425" bIns="91425" anchor="t" anchorCtr="0">
            <a:normAutofit/>
          </a:bodyPr>
          <a:lstStyle/>
          <a:p>
            <a:r>
              <a:rPr lang="en-US" dirty="0" smtClean="0">
                <a:solidFill>
                  <a:schemeClr val="bg2"/>
                </a:solidFill>
                <a:latin typeface="Calibri" panose="020F0502020204030204" pitchFamily="34" charset="0"/>
                <a:ea typeface="Roboto" panose="020B0604020202020204" charset="0"/>
              </a:rPr>
              <a:t>Strategy and Business Plan requirements separated to give greater clarity.</a:t>
            </a:r>
            <a:endParaRPr lang="en-GB" dirty="0" smtClean="0">
              <a:solidFill>
                <a:schemeClr val="bg2"/>
              </a:solidFill>
              <a:latin typeface="Times New Roman" panose="02020603050405020304" pitchFamily="18" charset="0"/>
              <a:ea typeface="Times New Roman" panose="02020603050405020304" pitchFamily="18" charset="0"/>
            </a:endParaRPr>
          </a:p>
          <a:p>
            <a:pPr>
              <a:spcBef>
                <a:spcPts val="1200"/>
              </a:spcBef>
            </a:pPr>
            <a:r>
              <a:rPr lang="en-US" dirty="0" smtClean="0">
                <a:solidFill>
                  <a:schemeClr val="bg2"/>
                </a:solidFill>
                <a:latin typeface="Calibri" panose="020F0502020204030204" pitchFamily="34" charset="0"/>
                <a:ea typeface="Roboto" panose="020B0604020202020204" charset="0"/>
              </a:rPr>
              <a:t>Business Plan requirement now is in detail for current year and outline for </a:t>
            </a:r>
            <a:r>
              <a:rPr lang="en-US" b="1" dirty="0" smtClean="0">
                <a:solidFill>
                  <a:schemeClr val="bg2"/>
                </a:solidFill>
                <a:latin typeface="Calibri" panose="020F0502020204030204" pitchFamily="34" charset="0"/>
                <a:ea typeface="Roboto" panose="020B0604020202020204" charset="0"/>
              </a:rPr>
              <a:t>one</a:t>
            </a:r>
            <a:r>
              <a:rPr lang="en-US" dirty="0" smtClean="0">
                <a:solidFill>
                  <a:schemeClr val="bg2"/>
                </a:solidFill>
                <a:latin typeface="Calibri" panose="020F0502020204030204" pitchFamily="34" charset="0"/>
                <a:ea typeface="Roboto" panose="020B0604020202020204" charset="0"/>
              </a:rPr>
              <a:t> further year.</a:t>
            </a:r>
            <a:endParaRPr lang="en-GB" dirty="0" smtClean="0">
              <a:solidFill>
                <a:schemeClr val="bg2"/>
              </a:solidFill>
              <a:latin typeface="Times New Roman" panose="02020603050405020304" pitchFamily="18" charset="0"/>
              <a:ea typeface="Times New Roman" panose="02020603050405020304" pitchFamily="18" charset="0"/>
            </a:endParaRPr>
          </a:p>
          <a:p>
            <a:pPr>
              <a:spcBef>
                <a:spcPts val="1200"/>
              </a:spcBef>
            </a:pPr>
            <a:r>
              <a:rPr lang="en-US" dirty="0" smtClean="0">
                <a:solidFill>
                  <a:schemeClr val="bg2"/>
                </a:solidFill>
                <a:latin typeface="Calibri" panose="020F0502020204030204" pitchFamily="34" charset="0"/>
                <a:ea typeface="Roboto" panose="020B0604020202020204" charset="0"/>
              </a:rPr>
              <a:t>Equality and diversity has been amended to equity, diversity and inclusion and places a stronger requirement for organisations to create an inclusive culture both for the benefit of clients and staff.</a:t>
            </a:r>
            <a:endParaRPr lang="en-GB" dirty="0" smtClean="0">
              <a:solidFill>
                <a:schemeClr val="bg2"/>
              </a:solidFill>
              <a:latin typeface="Times New Roman" panose="02020603050405020304" pitchFamily="18" charset="0"/>
              <a:ea typeface="Times New Roman" panose="02020603050405020304" pitchFamily="18" charset="0"/>
            </a:endParaRPr>
          </a:p>
          <a:p>
            <a:pPr marL="114300" indent="0">
              <a:buNone/>
            </a:pPr>
            <a:endParaRPr lang="en-GB" dirty="0" smtClean="0">
              <a:latin typeface="Times New Roman" panose="02020603050405020304" pitchFamily="18" charset="0"/>
              <a:ea typeface="Times New Roman" panose="02020603050405020304" pitchFamily="18" charset="0"/>
            </a:endParaRPr>
          </a:p>
          <a:p>
            <a:pPr marL="0" lvl="0" indent="0" algn="l" rtl="0">
              <a:spcBef>
                <a:spcPts val="0"/>
              </a:spcBef>
              <a:spcAft>
                <a:spcPts val="0"/>
              </a:spcAft>
              <a:buNone/>
            </a:pPr>
            <a:endParaRP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txBox="1">
            <a:spLocks noGrp="1"/>
          </p:cNvSpPr>
          <p:nvPr>
            <p:ph type="title"/>
          </p:nvPr>
        </p:nvSpPr>
        <p:spPr>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dirty="0"/>
              <a:t>Section B: Seamless Service</a:t>
            </a:r>
            <a:endParaRPr dirty="0"/>
          </a:p>
        </p:txBody>
      </p:sp>
      <p:sp>
        <p:nvSpPr>
          <p:cNvPr id="92" name="Google Shape;92;p17"/>
          <p:cNvSpPr txBox="1">
            <a:spLocks noGrp="1"/>
          </p:cNvSpPr>
          <p:nvPr>
            <p:ph type="body" idx="1"/>
          </p:nvPr>
        </p:nvSpPr>
        <p:spPr>
          <a:prstGeom prst="rect">
            <a:avLst/>
          </a:prstGeom>
        </p:spPr>
        <p:txBody>
          <a:bodyPr spcFirstLastPara="1" wrap="square" lIns="91425" tIns="91425" rIns="91425" bIns="91425" anchor="t" anchorCtr="0">
            <a:normAutofit fontScale="92500"/>
          </a:bodyPr>
          <a:lstStyle/>
          <a:p>
            <a:r>
              <a:rPr lang="en-US" dirty="0">
                <a:solidFill>
                  <a:schemeClr val="bg2"/>
                </a:solidFill>
              </a:rPr>
              <a:t>Framework narrative amended to make it clear that the section refers to signposting and referral.</a:t>
            </a:r>
            <a:endParaRPr lang="en-GB" dirty="0">
              <a:solidFill>
                <a:schemeClr val="bg2"/>
              </a:solidFill>
            </a:endParaRPr>
          </a:p>
          <a:p>
            <a:r>
              <a:rPr lang="en-US" dirty="0">
                <a:solidFill>
                  <a:schemeClr val="bg2"/>
                </a:solidFill>
              </a:rPr>
              <a:t>Purpose reworded to focus on quality of services by external providers and customer experience.</a:t>
            </a:r>
            <a:endParaRPr lang="en-GB" dirty="0">
              <a:solidFill>
                <a:schemeClr val="bg2"/>
              </a:solidFill>
            </a:endParaRPr>
          </a:p>
          <a:p>
            <a:r>
              <a:rPr lang="en-US" dirty="0">
                <a:solidFill>
                  <a:schemeClr val="bg2"/>
                </a:solidFill>
              </a:rPr>
              <a:t>Feedback on referral to external agencies remains as a must as all that is being asked for is a process to record feedback, not to actively go out and seek it.</a:t>
            </a:r>
            <a:endParaRPr lang="en-GB" dirty="0">
              <a:solidFill>
                <a:schemeClr val="bg2"/>
              </a:solidFill>
            </a:endParaRPr>
          </a:p>
          <a:p>
            <a:r>
              <a:rPr lang="en-US" dirty="0">
                <a:solidFill>
                  <a:schemeClr val="bg2"/>
                </a:solidFill>
              </a:rPr>
              <a:t>Focus on referrals and signposting is that the client should be at the heart of all decisions.</a:t>
            </a:r>
            <a:endParaRPr lang="en-GB" dirty="0">
              <a:solidFill>
                <a:schemeClr val="bg2"/>
              </a:solidFill>
            </a:endParaRPr>
          </a:p>
          <a:p>
            <a:pPr marL="114300" indent="0">
              <a:buNone/>
            </a:pPr>
            <a:endParaRP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8"/>
          <p:cNvSpPr txBox="1">
            <a:spLocks noGrp="1"/>
          </p:cNvSpPr>
          <p:nvPr>
            <p:ph type="title"/>
          </p:nvPr>
        </p:nvSpPr>
        <p:spPr>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dirty="0"/>
              <a:t>Section C: Running the Organisation</a:t>
            </a:r>
            <a:endParaRPr dirty="0"/>
          </a:p>
        </p:txBody>
      </p:sp>
      <p:sp>
        <p:nvSpPr>
          <p:cNvPr id="98" name="Google Shape;98;p18"/>
          <p:cNvSpPr txBox="1">
            <a:spLocks noGrp="1"/>
          </p:cNvSpPr>
          <p:nvPr>
            <p:ph type="body" idx="1"/>
          </p:nvPr>
        </p:nvSpPr>
        <p:spPr>
          <a:xfrm>
            <a:off x="610123" y="1855280"/>
            <a:ext cx="8222100" cy="2710200"/>
          </a:xfrm>
          <a:prstGeom prst="rect">
            <a:avLst/>
          </a:prstGeom>
        </p:spPr>
        <p:txBody>
          <a:bodyPr spcFirstLastPara="1" wrap="square" lIns="91425" tIns="91425" rIns="91425" bIns="91425" anchor="t" anchorCtr="0">
            <a:normAutofit fontScale="92500"/>
          </a:bodyPr>
          <a:lstStyle/>
          <a:p>
            <a:r>
              <a:rPr lang="en-US" dirty="0">
                <a:solidFill>
                  <a:schemeClr val="bg2"/>
                </a:solidFill>
              </a:rPr>
              <a:t>Framework narrative amended to refer to leadership rather than management.</a:t>
            </a:r>
            <a:endParaRPr lang="en-GB" dirty="0">
              <a:solidFill>
                <a:schemeClr val="bg2"/>
              </a:solidFill>
            </a:endParaRPr>
          </a:p>
          <a:p>
            <a:r>
              <a:rPr lang="en-US" dirty="0">
                <a:solidFill>
                  <a:schemeClr val="bg2"/>
                </a:solidFill>
              </a:rPr>
              <a:t>Purpose amended to reflect the underpinning requirements (leadership/governing body roles &amp; responsibilities).</a:t>
            </a:r>
            <a:endParaRPr lang="en-GB" dirty="0">
              <a:solidFill>
                <a:schemeClr val="bg2"/>
              </a:solidFill>
            </a:endParaRPr>
          </a:p>
          <a:p>
            <a:r>
              <a:rPr lang="en-US" dirty="0" smtClean="0">
                <a:solidFill>
                  <a:schemeClr val="bg2"/>
                </a:solidFill>
              </a:rPr>
              <a:t>Guidance </a:t>
            </a:r>
            <a:r>
              <a:rPr lang="en-US" dirty="0">
                <a:solidFill>
                  <a:schemeClr val="bg2"/>
                </a:solidFill>
              </a:rPr>
              <a:t>now includes information about business continuity.</a:t>
            </a:r>
            <a:endParaRPr lang="en-GB" dirty="0">
              <a:solidFill>
                <a:schemeClr val="bg2"/>
              </a:solidFill>
            </a:endParaRPr>
          </a:p>
          <a:p>
            <a:r>
              <a:rPr lang="en-US" dirty="0">
                <a:solidFill>
                  <a:schemeClr val="bg2"/>
                </a:solidFill>
              </a:rPr>
              <a:t>Level of PI insurance cover increased to £500k and referred to updated guidance for that area.</a:t>
            </a:r>
            <a:endParaRPr lang="en-GB" dirty="0">
              <a:solidFill>
                <a:schemeClr val="bg2"/>
              </a:solidFill>
            </a:endParaRPr>
          </a:p>
          <a:p>
            <a:r>
              <a:rPr lang="en-US" dirty="0">
                <a:solidFill>
                  <a:schemeClr val="bg2"/>
                </a:solidFill>
              </a:rPr>
              <a:t>We will now seek financial evidence that includes payments and receipts accounts and cashflow reports.</a:t>
            </a:r>
            <a:endParaRPr lang="en-GB" dirty="0">
              <a:solidFill>
                <a:schemeClr val="bg2"/>
              </a:solidFill>
            </a:endParaRPr>
          </a:p>
          <a:p>
            <a:pPr marL="0" lvl="0" indent="0" algn="l" rtl="0">
              <a:spcBef>
                <a:spcPts val="0"/>
              </a:spcBef>
              <a:spcAft>
                <a:spcPts val="0"/>
              </a:spcAft>
              <a:buNone/>
            </a:pPr>
            <a:endParaRP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9"/>
          <p:cNvSpPr txBox="1">
            <a:spLocks noGrp="1"/>
          </p:cNvSpPr>
          <p:nvPr>
            <p:ph type="title"/>
          </p:nvPr>
        </p:nvSpPr>
        <p:spPr>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dirty="0"/>
              <a:t>Section D: People Management</a:t>
            </a:r>
            <a:endParaRPr dirty="0"/>
          </a:p>
        </p:txBody>
      </p:sp>
      <p:sp>
        <p:nvSpPr>
          <p:cNvPr id="104" name="Google Shape;104;p19"/>
          <p:cNvSpPr txBox="1">
            <a:spLocks noGrp="1"/>
          </p:cNvSpPr>
          <p:nvPr>
            <p:ph type="body" idx="1"/>
          </p:nvPr>
        </p:nvSpPr>
        <p:spPr>
          <a:prstGeom prst="rect">
            <a:avLst/>
          </a:prstGeom>
        </p:spPr>
        <p:txBody>
          <a:bodyPr spcFirstLastPara="1" wrap="square" lIns="91425" tIns="91425" rIns="91425" bIns="91425" anchor="t" anchorCtr="0">
            <a:normAutofit fontScale="85000" lnSpcReduction="10000"/>
          </a:bodyPr>
          <a:lstStyle/>
          <a:p>
            <a:r>
              <a:rPr lang="en-US" dirty="0">
                <a:solidFill>
                  <a:schemeClr val="bg2"/>
                </a:solidFill>
              </a:rPr>
              <a:t>Whole section re-ordered – better flow around people management</a:t>
            </a:r>
            <a:endParaRPr lang="en-GB" dirty="0">
              <a:solidFill>
                <a:schemeClr val="bg2"/>
              </a:solidFill>
            </a:endParaRPr>
          </a:p>
          <a:p>
            <a:r>
              <a:rPr lang="en-US" dirty="0" smtClean="0">
                <a:solidFill>
                  <a:schemeClr val="bg2"/>
                </a:solidFill>
              </a:rPr>
              <a:t>The </a:t>
            </a:r>
            <a:r>
              <a:rPr lang="en-US" dirty="0">
                <a:solidFill>
                  <a:schemeClr val="bg2"/>
                </a:solidFill>
              </a:rPr>
              <a:t>requirement for 2 years’ experience has been removed and replaced with a training and development requirement.</a:t>
            </a:r>
            <a:endParaRPr lang="en-GB" dirty="0">
              <a:solidFill>
                <a:schemeClr val="bg2"/>
              </a:solidFill>
            </a:endParaRPr>
          </a:p>
          <a:p>
            <a:r>
              <a:rPr lang="en-US" dirty="0">
                <a:solidFill>
                  <a:schemeClr val="bg2"/>
                </a:solidFill>
              </a:rPr>
              <a:t>The range of delivery channels has been emphasized both in in sections purpose and supervision to reflect the change in service delivery and how organisations work. </a:t>
            </a:r>
            <a:endParaRPr lang="en-GB" dirty="0">
              <a:solidFill>
                <a:schemeClr val="bg2"/>
              </a:solidFill>
            </a:endParaRPr>
          </a:p>
          <a:p>
            <a:r>
              <a:rPr lang="en-US" dirty="0">
                <a:solidFill>
                  <a:schemeClr val="bg2"/>
                </a:solidFill>
              </a:rPr>
              <a:t>Training and development plans expanded so they also inform business planning.</a:t>
            </a:r>
            <a:endParaRPr lang="en-GB" dirty="0">
              <a:solidFill>
                <a:schemeClr val="bg2"/>
              </a:solidFill>
            </a:endParaRPr>
          </a:p>
          <a:p>
            <a:r>
              <a:rPr lang="en-US" dirty="0">
                <a:solidFill>
                  <a:schemeClr val="bg2"/>
                </a:solidFill>
              </a:rPr>
              <a:t>The purpose amended to focus on fair treatment and section expanded so that equality and diversity now includes equity and inclusion.</a:t>
            </a:r>
            <a:endParaRPr lang="en-GB" dirty="0">
              <a:solidFill>
                <a:schemeClr val="bg2"/>
              </a:solidFill>
            </a:endParaRPr>
          </a:p>
          <a:p>
            <a:r>
              <a:rPr lang="en-US" dirty="0">
                <a:solidFill>
                  <a:schemeClr val="bg2"/>
                </a:solidFill>
              </a:rPr>
              <a:t>New guidance and resources on wellbeing at work.</a:t>
            </a:r>
            <a:endParaRPr lang="en-GB" dirty="0">
              <a:solidFill>
                <a:schemeClr val="bg2"/>
              </a:solidFill>
            </a:endParaRPr>
          </a:p>
          <a:p>
            <a:pPr marL="0" lvl="0" indent="0" algn="l" rtl="0">
              <a:spcBef>
                <a:spcPts val="0"/>
              </a:spcBef>
              <a:spcAft>
                <a:spcPts val="0"/>
              </a:spcAft>
              <a:buNone/>
            </a:pPr>
            <a:endParaRPr dirty="0">
              <a:solidFill>
                <a:schemeClr val="bg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0"/>
          <p:cNvSpPr txBox="1">
            <a:spLocks noGrp="1"/>
          </p:cNvSpPr>
          <p:nvPr>
            <p:ph type="title"/>
          </p:nvPr>
        </p:nvSpPr>
        <p:spPr>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dirty="0"/>
              <a:t>Section E: Running the Service</a:t>
            </a:r>
            <a:endParaRPr dirty="0"/>
          </a:p>
        </p:txBody>
      </p:sp>
      <p:sp>
        <p:nvSpPr>
          <p:cNvPr id="110" name="Google Shape;110;p20"/>
          <p:cNvSpPr txBox="1">
            <a:spLocks noGrp="1"/>
          </p:cNvSpPr>
          <p:nvPr>
            <p:ph type="body" idx="1"/>
          </p:nvPr>
        </p:nvSpPr>
        <p:spPr>
          <a:prstGeom prst="rect">
            <a:avLst/>
          </a:prstGeom>
        </p:spPr>
        <p:txBody>
          <a:bodyPr spcFirstLastPara="1" wrap="square" lIns="91425" tIns="91425" rIns="91425" bIns="91425" anchor="t" anchorCtr="0">
            <a:normAutofit/>
          </a:bodyPr>
          <a:lstStyle/>
          <a:p>
            <a:r>
              <a:rPr lang="en-US" dirty="0">
                <a:solidFill>
                  <a:schemeClr val="bg2"/>
                </a:solidFill>
              </a:rPr>
              <a:t>New requirement to cover cyber security</a:t>
            </a:r>
            <a:r>
              <a:rPr lang="en-US" dirty="0" smtClean="0">
                <a:solidFill>
                  <a:schemeClr val="bg2"/>
                </a:solidFill>
              </a:rPr>
              <a:t>.</a:t>
            </a:r>
          </a:p>
          <a:p>
            <a:pPr marL="114300" indent="0">
              <a:buNone/>
            </a:pPr>
            <a:endParaRPr lang="en-GB" dirty="0">
              <a:solidFill>
                <a:schemeClr val="bg2"/>
              </a:solidFill>
            </a:endParaRPr>
          </a:p>
          <a:p>
            <a:r>
              <a:rPr lang="en-US" dirty="0">
                <a:solidFill>
                  <a:schemeClr val="bg2"/>
                </a:solidFill>
              </a:rPr>
              <a:t>A separate requirement included regarding file destruction</a:t>
            </a:r>
            <a:r>
              <a:rPr lang="en-US" dirty="0" smtClean="0">
                <a:solidFill>
                  <a:schemeClr val="bg2"/>
                </a:solidFill>
              </a:rPr>
              <a:t>.</a:t>
            </a:r>
          </a:p>
          <a:p>
            <a:pPr marL="114300" indent="0">
              <a:buNone/>
            </a:pPr>
            <a:endParaRPr lang="en-GB" dirty="0">
              <a:solidFill>
                <a:schemeClr val="bg2"/>
              </a:solidFill>
            </a:endParaRPr>
          </a:p>
          <a:p>
            <a:r>
              <a:rPr lang="en-US" dirty="0">
                <a:solidFill>
                  <a:schemeClr val="bg2"/>
                </a:solidFill>
              </a:rPr>
              <a:t>Greater emphasis on the responsibility of governing body to use data from IFRs to inform decision making.</a:t>
            </a:r>
            <a:endParaRPr lang="en-GB" dirty="0">
              <a:solidFill>
                <a:schemeClr val="bg2"/>
              </a:solidFill>
            </a:endParaRPr>
          </a:p>
          <a:p>
            <a:pPr marL="0" lvl="0" indent="0" algn="l" rtl="0">
              <a:spcBef>
                <a:spcPts val="0"/>
              </a:spcBef>
              <a:spcAft>
                <a:spcPts val="0"/>
              </a:spcAft>
              <a:buNone/>
            </a:pPr>
            <a:endParaRPr dirty="0">
              <a:solidFill>
                <a:schemeClr val="bg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1"/>
          <p:cNvSpPr txBox="1">
            <a:spLocks noGrp="1"/>
          </p:cNvSpPr>
          <p:nvPr>
            <p:ph type="title"/>
          </p:nvPr>
        </p:nvSpPr>
        <p:spPr>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dirty="0"/>
              <a:t>Section F: Meeting Clients’ Needs</a:t>
            </a:r>
            <a:endParaRPr dirty="0"/>
          </a:p>
        </p:txBody>
      </p:sp>
      <p:sp>
        <p:nvSpPr>
          <p:cNvPr id="116" name="Google Shape;116;p21"/>
          <p:cNvSpPr txBox="1">
            <a:spLocks noGrp="1"/>
          </p:cNvSpPr>
          <p:nvPr>
            <p:ph type="body" idx="1"/>
          </p:nvPr>
        </p:nvSpPr>
        <p:spPr>
          <a:prstGeom prst="rect">
            <a:avLst/>
          </a:prstGeom>
        </p:spPr>
        <p:txBody>
          <a:bodyPr spcFirstLastPara="1" wrap="square" lIns="91425" tIns="91425" rIns="91425" bIns="91425" anchor="t" anchorCtr="0">
            <a:normAutofit/>
          </a:bodyPr>
          <a:lstStyle/>
          <a:p>
            <a:r>
              <a:rPr lang="en-US" dirty="0">
                <a:solidFill>
                  <a:schemeClr val="bg2"/>
                </a:solidFill>
              </a:rPr>
              <a:t>Some deletions as incorporated elsewhere in standard</a:t>
            </a:r>
            <a:r>
              <a:rPr lang="en-US" dirty="0" smtClean="0">
                <a:solidFill>
                  <a:schemeClr val="bg2"/>
                </a:solidFill>
              </a:rPr>
              <a:t>.</a:t>
            </a:r>
          </a:p>
          <a:p>
            <a:pPr marL="114300" indent="0">
              <a:buNone/>
            </a:pPr>
            <a:r>
              <a:rPr lang="en-US" dirty="0" smtClean="0">
                <a:solidFill>
                  <a:schemeClr val="bg2"/>
                </a:solidFill>
              </a:rPr>
              <a:t> </a:t>
            </a:r>
            <a:endParaRPr lang="en-GB" dirty="0">
              <a:solidFill>
                <a:schemeClr val="bg2"/>
              </a:solidFill>
            </a:endParaRPr>
          </a:p>
          <a:p>
            <a:r>
              <a:rPr lang="en-US" dirty="0">
                <a:solidFill>
                  <a:schemeClr val="bg2"/>
                </a:solidFill>
              </a:rPr>
              <a:t>New requirement created to cover fair treatment.</a:t>
            </a:r>
            <a:endParaRPr lang="en-GB" dirty="0">
              <a:solidFill>
                <a:schemeClr val="bg2"/>
              </a:solidFill>
            </a:endParaRPr>
          </a:p>
          <a:p>
            <a:pPr marL="0" lvl="0" indent="0" algn="l" rtl="0">
              <a:spcBef>
                <a:spcPts val="0"/>
              </a:spcBef>
              <a:spcAft>
                <a:spcPts val="0"/>
              </a:spcAft>
              <a:buNone/>
            </a:pPr>
            <a:endParaRPr dirty="0">
              <a:solidFill>
                <a:schemeClr val="bg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2"/>
          <p:cNvSpPr txBox="1">
            <a:spLocks noGrp="1"/>
          </p:cNvSpPr>
          <p:nvPr>
            <p:ph type="title"/>
          </p:nvPr>
        </p:nvSpPr>
        <p:spPr>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dirty="0"/>
              <a:t>Section G: Commitment to Quality</a:t>
            </a:r>
            <a:endParaRPr dirty="0"/>
          </a:p>
        </p:txBody>
      </p:sp>
      <p:sp>
        <p:nvSpPr>
          <p:cNvPr id="122" name="Google Shape;122;p22"/>
          <p:cNvSpPr txBox="1">
            <a:spLocks noGrp="1"/>
          </p:cNvSpPr>
          <p:nvPr>
            <p:ph type="body" idx="1"/>
          </p:nvPr>
        </p:nvSpPr>
        <p:spPr>
          <a:prstGeom prst="rect">
            <a:avLst/>
          </a:prstGeom>
        </p:spPr>
        <p:txBody>
          <a:bodyPr spcFirstLastPara="1" wrap="square" lIns="91425" tIns="91425" rIns="91425" bIns="91425" anchor="t" anchorCtr="0">
            <a:normAutofit/>
          </a:bodyPr>
          <a:lstStyle/>
          <a:p>
            <a:r>
              <a:rPr lang="en-US" dirty="0">
                <a:solidFill>
                  <a:schemeClr val="bg2"/>
                </a:solidFill>
              </a:rPr>
              <a:t>New requirement to ensure complaints handling in line with PI insurance</a:t>
            </a:r>
            <a:r>
              <a:rPr lang="en-US" dirty="0" smtClean="0">
                <a:solidFill>
                  <a:schemeClr val="bg2"/>
                </a:solidFill>
              </a:rPr>
              <a:t>.</a:t>
            </a:r>
          </a:p>
          <a:p>
            <a:pPr marL="114300" indent="0">
              <a:buNone/>
            </a:pPr>
            <a:endParaRPr lang="en-GB" dirty="0">
              <a:solidFill>
                <a:schemeClr val="bg2"/>
              </a:solidFill>
            </a:endParaRPr>
          </a:p>
          <a:p>
            <a:r>
              <a:rPr lang="en-US" dirty="0">
                <a:solidFill>
                  <a:schemeClr val="bg2"/>
                </a:solidFill>
              </a:rPr>
              <a:t>Greater emphasis of the responsibility of governing body for quality</a:t>
            </a:r>
            <a:r>
              <a:rPr lang="en-US" dirty="0" smtClean="0">
                <a:solidFill>
                  <a:schemeClr val="bg2"/>
                </a:solidFill>
              </a:rPr>
              <a:t>.</a:t>
            </a:r>
          </a:p>
          <a:p>
            <a:pPr marL="114300" indent="0">
              <a:buNone/>
            </a:pPr>
            <a:endParaRPr lang="en-GB" dirty="0">
              <a:solidFill>
                <a:schemeClr val="bg2"/>
              </a:solidFill>
            </a:endParaRPr>
          </a:p>
          <a:p>
            <a:r>
              <a:rPr lang="en-US" dirty="0">
                <a:solidFill>
                  <a:schemeClr val="bg2"/>
                </a:solidFill>
              </a:rPr>
              <a:t>Also emphasis that all staff need to understand their responsibilities</a:t>
            </a:r>
            <a:r>
              <a:rPr lang="en-US" dirty="0" smtClean="0">
                <a:solidFill>
                  <a:schemeClr val="bg2"/>
                </a:solidFill>
              </a:rPr>
              <a:t>.</a:t>
            </a:r>
          </a:p>
          <a:p>
            <a:pPr marL="114300" indent="0">
              <a:buNone/>
            </a:pPr>
            <a:endParaRPr lang="en-GB" dirty="0">
              <a:solidFill>
                <a:schemeClr val="bg2"/>
              </a:solidFill>
            </a:endParaRPr>
          </a:p>
          <a:p>
            <a:r>
              <a:rPr lang="en-US" dirty="0">
                <a:solidFill>
                  <a:schemeClr val="bg2"/>
                </a:solidFill>
              </a:rPr>
              <a:t>Section makes reference to schedule of annual reviews - to be included in appendices.</a:t>
            </a:r>
            <a:endParaRPr lang="en-GB" dirty="0">
              <a:solidFill>
                <a:schemeClr val="bg2"/>
              </a:solidFill>
            </a:endParaRPr>
          </a:p>
          <a:p>
            <a:pPr marL="0" lvl="0" indent="0" algn="l" rtl="0">
              <a:spcBef>
                <a:spcPts val="1200"/>
              </a:spcBef>
              <a:spcAft>
                <a:spcPts val="1200"/>
              </a:spcAft>
              <a:buNone/>
            </a:pPr>
            <a:endParaRPr dirty="0">
              <a:solidFill>
                <a:schemeClr val="bg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3"/>
          <p:cNvSpPr txBox="1">
            <a:spLocks noGrp="1"/>
          </p:cNvSpPr>
          <p:nvPr>
            <p:ph type="title"/>
          </p:nvPr>
        </p:nvSpPr>
        <p:spPr>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dirty="0"/>
              <a:t>Appendix 1 Glossary and Language</a:t>
            </a:r>
            <a:endParaRPr dirty="0"/>
          </a:p>
        </p:txBody>
      </p:sp>
      <p:sp>
        <p:nvSpPr>
          <p:cNvPr id="128" name="Google Shape;128;p23"/>
          <p:cNvSpPr txBox="1">
            <a:spLocks noGrp="1"/>
          </p:cNvSpPr>
          <p:nvPr>
            <p:ph type="body" idx="1"/>
          </p:nvPr>
        </p:nvSpPr>
        <p:spPr>
          <a:prstGeom prst="rect">
            <a:avLst/>
          </a:prstGeom>
        </p:spPr>
        <p:txBody>
          <a:bodyPr spcFirstLastPara="1" wrap="square" lIns="91425" tIns="91425" rIns="91425" bIns="91425" anchor="t" anchorCtr="0">
            <a:normAutofit/>
          </a:bodyPr>
          <a:lstStyle/>
          <a:p>
            <a:pPr marL="285750" indent="-285750"/>
            <a:r>
              <a:rPr lang="en" dirty="0">
                <a:solidFill>
                  <a:schemeClr val="bg2"/>
                </a:solidFill>
              </a:rPr>
              <a:t>Updated glossary and included language used - should and must.</a:t>
            </a:r>
            <a:endParaRPr dirty="0">
              <a:solidFill>
                <a:schemeClr val="bg2"/>
              </a:solidFill>
            </a:endParaRPr>
          </a:p>
          <a:p>
            <a:pPr marL="285750" indent="-285750">
              <a:spcBef>
                <a:spcPts val="1200"/>
              </a:spcBef>
            </a:pPr>
            <a:endParaRPr dirty="0">
              <a:solidFill>
                <a:schemeClr val="bg2"/>
              </a:solidFill>
            </a:endParaRPr>
          </a:p>
          <a:p>
            <a:pPr marL="285750" indent="-285750">
              <a:spcBef>
                <a:spcPts val="1200"/>
              </a:spcBef>
              <a:spcAft>
                <a:spcPts val="1200"/>
              </a:spcAft>
            </a:pPr>
            <a:r>
              <a:rPr lang="en" dirty="0">
                <a:solidFill>
                  <a:schemeClr val="bg2"/>
                </a:solidFill>
              </a:rPr>
              <a:t>Some key terms from the glossary have been included at the start of the core quality areas to aid understanding</a:t>
            </a:r>
            <a:r>
              <a:rPr lang="en" dirty="0"/>
              <a:t>.</a:t>
            </a: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4"/>
          <p:cNvSpPr txBox="1">
            <a:spLocks noGrp="1"/>
          </p:cNvSpPr>
          <p:nvPr>
            <p:ph type="title"/>
          </p:nvPr>
        </p:nvSpPr>
        <p:spPr>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dirty="0"/>
              <a:t>Appendix 2 Schedule of Reviews</a:t>
            </a:r>
            <a:endParaRPr dirty="0"/>
          </a:p>
        </p:txBody>
      </p:sp>
      <p:sp>
        <p:nvSpPr>
          <p:cNvPr id="134" name="Google Shape;134;p24"/>
          <p:cNvSpPr txBox="1">
            <a:spLocks noGrp="1"/>
          </p:cNvSpPr>
          <p:nvPr>
            <p:ph type="body" idx="1"/>
          </p:nvPr>
        </p:nvSpPr>
        <p:spPr>
          <a:prstGeom prst="rect">
            <a:avLst/>
          </a:prstGeom>
        </p:spPr>
        <p:txBody>
          <a:bodyPr spcFirstLastPara="1" wrap="square" lIns="91425" tIns="91425" rIns="91425" bIns="91425" anchor="t" anchorCtr="0">
            <a:normAutofit lnSpcReduction="10000"/>
          </a:bodyPr>
          <a:lstStyle/>
          <a:p>
            <a:pPr marL="285750" indent="-285750"/>
            <a:r>
              <a:rPr lang="en" dirty="0">
                <a:solidFill>
                  <a:schemeClr val="bg2"/>
                </a:solidFill>
              </a:rPr>
              <a:t>Narrative amended to clarify that the schedule only includes the major review requirements but that there are other elements of service delivery that also need to be regularly monitored and acted upon.</a:t>
            </a:r>
            <a:endParaRPr dirty="0">
              <a:solidFill>
                <a:schemeClr val="bg2"/>
              </a:solidFill>
            </a:endParaRPr>
          </a:p>
          <a:p>
            <a:pPr marL="285750" indent="-285750">
              <a:spcBef>
                <a:spcPts val="1200"/>
              </a:spcBef>
            </a:pPr>
            <a:r>
              <a:rPr lang="en" dirty="0">
                <a:solidFill>
                  <a:schemeClr val="bg2"/>
                </a:solidFill>
              </a:rPr>
              <a:t>Emphasises the responsibility of the governing body for oversight and accountability.</a:t>
            </a:r>
            <a:endParaRPr dirty="0">
              <a:solidFill>
                <a:schemeClr val="bg2"/>
              </a:solidFill>
            </a:endParaRPr>
          </a:p>
          <a:p>
            <a:pPr marL="285750" indent="-285750">
              <a:spcBef>
                <a:spcPts val="1200"/>
              </a:spcBef>
              <a:spcAft>
                <a:spcPts val="1200"/>
              </a:spcAft>
            </a:pPr>
            <a:r>
              <a:rPr lang="en" dirty="0">
                <a:solidFill>
                  <a:schemeClr val="bg2"/>
                </a:solidFill>
              </a:rPr>
              <a:t>Could think about highlighting the relevant requirements within the framework that are included in the schedule.</a:t>
            </a:r>
            <a:endParaRPr dirty="0">
              <a:solidFill>
                <a:schemeClr val="bg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5"/>
          <p:cNvSpPr txBox="1">
            <a:spLocks noGrp="1"/>
          </p:cNvSpPr>
          <p:nvPr>
            <p:ph type="title"/>
          </p:nvPr>
        </p:nvSpPr>
        <p:spPr>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dirty="0"/>
              <a:t>Appendix 3  Essential Reading</a:t>
            </a:r>
            <a:endParaRPr dirty="0"/>
          </a:p>
        </p:txBody>
      </p:sp>
      <p:sp>
        <p:nvSpPr>
          <p:cNvPr id="140" name="Google Shape;140;p25"/>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solidFill>
                  <a:schemeClr val="bg2"/>
                </a:solidFill>
              </a:rPr>
              <a:t>This includes </a:t>
            </a:r>
            <a:r>
              <a:rPr lang="en" dirty="0" smtClean="0">
                <a:solidFill>
                  <a:schemeClr val="bg2"/>
                </a:solidFill>
              </a:rPr>
              <a:t>the introduction sections and appendices previously </a:t>
            </a:r>
            <a:r>
              <a:rPr lang="en" dirty="0">
                <a:solidFill>
                  <a:schemeClr val="bg2"/>
                </a:solidFill>
              </a:rPr>
              <a:t>included in </a:t>
            </a:r>
            <a:r>
              <a:rPr lang="en" dirty="0" smtClean="0">
                <a:solidFill>
                  <a:schemeClr val="bg2"/>
                </a:solidFill>
              </a:rPr>
              <a:t>AQSv3  </a:t>
            </a:r>
            <a:endParaRPr dirty="0">
              <a:solidFill>
                <a:schemeClr val="bg2"/>
              </a:solidFill>
            </a:endParaRPr>
          </a:p>
          <a:p>
            <a:pPr marL="0" lvl="0" indent="0" algn="l" rtl="0">
              <a:spcBef>
                <a:spcPts val="1200"/>
              </a:spcBef>
              <a:spcAft>
                <a:spcPts val="1200"/>
              </a:spcAft>
              <a:buNone/>
            </a:pPr>
            <a:r>
              <a:rPr lang="en-GB" dirty="0" smtClean="0">
                <a:solidFill>
                  <a:schemeClr val="bg2"/>
                </a:solidFill>
              </a:rPr>
              <a:t>CASE 1 forms replace by a Self-Assessment </a:t>
            </a:r>
            <a:r>
              <a:rPr lang="en-GB" smtClean="0">
                <a:solidFill>
                  <a:schemeClr val="bg2"/>
                </a:solidFill>
              </a:rPr>
              <a:t>Declaration form </a:t>
            </a:r>
            <a:endParaRPr dirty="0">
              <a:solidFill>
                <a:schemeClr val="bg2"/>
              </a:solidFill>
            </a:endParaRPr>
          </a:p>
        </p:txBody>
      </p:sp>
    </p:spTree>
  </p:cSld>
  <p:clrMapOvr>
    <a:masterClrMapping/>
  </p:clrMapOvr>
</p:sld>
</file>

<file path=ppt/theme/theme1.xml><?xml version="1.0" encoding="utf-8"?>
<a:theme xmlns:a="http://schemas.openxmlformats.org/drawingml/2006/main"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1A237E"/>
      </a:accent5>
      <a:accent6>
        <a:srgbClr val="F4B400"/>
      </a:accent6>
      <a:hlink>
        <a:srgbClr val="1A237E"/>
      </a:hlink>
      <a:folHlink>
        <a:srgbClr val="1A237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3110</TotalTime>
  <Words>762</Words>
  <Application>Microsoft Office PowerPoint</Application>
  <PresentationFormat>On-screen Show (16:9)</PresentationFormat>
  <Paragraphs>83</Paragraphs>
  <Slides>15</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Times New Roman</vt:lpstr>
      <vt:lpstr>Arial</vt:lpstr>
      <vt:lpstr>Calibri</vt:lpstr>
      <vt:lpstr>Roboto</vt:lpstr>
      <vt:lpstr>Material</vt:lpstr>
      <vt:lpstr>Advice Quality Standard  Version 4 </vt:lpstr>
      <vt:lpstr>AQS v4 Launch </vt:lpstr>
      <vt:lpstr>Background</vt:lpstr>
      <vt:lpstr>The Review  </vt:lpstr>
      <vt:lpstr>Headline Changes</vt:lpstr>
      <vt:lpstr>Section A: Access to Service</vt:lpstr>
      <vt:lpstr>Section B: Seamless Service</vt:lpstr>
      <vt:lpstr>Section C: Running the Organisation</vt:lpstr>
      <vt:lpstr>Section D: People Management</vt:lpstr>
      <vt:lpstr>Section E: Running the Service</vt:lpstr>
      <vt:lpstr>Section F: Meeting Clients’ Needs</vt:lpstr>
      <vt:lpstr>Section G: Commitment to Quality</vt:lpstr>
      <vt:lpstr>Appendix 1 Glossary and Language</vt:lpstr>
      <vt:lpstr>Appendix 2 Schedule of Reviews</vt:lpstr>
      <vt:lpstr>Appendix 3  Essential Reading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Advice Quality Standard  Version 4</dc:title>
  <dc:creator>Dawn Draper</dc:creator>
  <cp:lastModifiedBy>Dawn Draper</cp:lastModifiedBy>
  <cp:revision>13</cp:revision>
  <dcterms:modified xsi:type="dcterms:W3CDTF">2023-02-14T12:29:04Z</dcterms:modified>
</cp:coreProperties>
</file>