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7" r:id="rId4"/>
    <p:sldId id="256" r:id="rId5"/>
    <p:sldId id="258" r:id="rId6"/>
    <p:sldId id="261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390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036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588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979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435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74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136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438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309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33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25DFC-3F0B-4C1B-81CD-52DF13170779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47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25DFC-3F0B-4C1B-81CD-52DF13170779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4D006-14AE-47D3-8EE4-9675827D5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33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DEA38-CACF-4356-A7D2-6A8F79131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456" y="2518117"/>
            <a:ext cx="11603736" cy="865164"/>
          </a:xfrm>
        </p:spPr>
        <p:txBody>
          <a:bodyPr>
            <a:normAutofit fontScale="90000"/>
          </a:bodyPr>
          <a:lstStyle/>
          <a:p>
            <a:pPr marL="288290">
              <a:lnSpc>
                <a:spcPct val="106000"/>
              </a:lnSpc>
              <a:spcAft>
                <a:spcPts val="800"/>
              </a:spcAft>
            </a:pPr>
            <a:r>
              <a:rPr lang="en-GB" sz="4000" b="1" u="sng" dirty="0">
                <a:solidFill>
                  <a:srgbClr val="5B7EB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Standing Committee on Advice Research and Evaluation</a:t>
            </a:r>
            <a:endParaRPr lang="en-GB" sz="4000" u="sng" dirty="0">
              <a:solidFill>
                <a:srgbClr val="5B7EB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5D7AD8-70B3-40B6-8601-A6427E36C1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67512" y="3776473"/>
            <a:ext cx="12859512" cy="2779774"/>
          </a:xfrm>
        </p:spPr>
        <p:txBody>
          <a:bodyPr>
            <a:normAutofit fontScale="92500" lnSpcReduction="10000"/>
          </a:bodyPr>
          <a:lstStyle/>
          <a:p>
            <a:pPr marL="288290">
              <a:lnSpc>
                <a:spcPct val="106000"/>
              </a:lnSpc>
              <a:spcBef>
                <a:spcPts val="1600"/>
              </a:spcBef>
              <a:spcAft>
                <a:spcPts val="800"/>
              </a:spcAft>
            </a:pPr>
            <a:r>
              <a:rPr lang="en-GB" sz="5400" b="1" u="sng" dirty="0"/>
              <a:t>Generating Good Evidence and Making it Count</a:t>
            </a:r>
          </a:p>
          <a:p>
            <a:pPr marL="288290">
              <a:lnSpc>
                <a:spcPct val="106000"/>
              </a:lnSpc>
              <a:spcBef>
                <a:spcPts val="1600"/>
              </a:spcBef>
              <a:spcAft>
                <a:spcPts val="800"/>
              </a:spcAft>
            </a:pPr>
            <a:r>
              <a:rPr lang="en-GB" sz="5400" dirty="0">
                <a:solidFill>
                  <a:srgbClr val="5B7EB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25</a:t>
            </a:r>
            <a:r>
              <a:rPr lang="en-GB" sz="5400" baseline="30000" dirty="0">
                <a:solidFill>
                  <a:srgbClr val="5B7EB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sz="5400" dirty="0">
                <a:solidFill>
                  <a:srgbClr val="5B7EB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November 2022</a:t>
            </a:r>
          </a:p>
          <a:p>
            <a:pPr marL="288290">
              <a:lnSpc>
                <a:spcPct val="106000"/>
              </a:lnSpc>
              <a:spcBef>
                <a:spcPts val="1600"/>
              </a:spcBef>
              <a:spcAft>
                <a:spcPts val="800"/>
              </a:spcAft>
            </a:pPr>
            <a:endParaRPr lang="en-GB" sz="5400" b="1" i="1" dirty="0">
              <a:solidFill>
                <a:srgbClr val="5B7EB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CC79E8-86DD-4B0A-8846-55373422AD2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604" y="523827"/>
            <a:ext cx="2638791" cy="179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43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41833"/>
            <a:ext cx="9144000" cy="795527"/>
          </a:xfrm>
        </p:spPr>
        <p:txBody>
          <a:bodyPr>
            <a:normAutofit fontScale="90000"/>
          </a:bodyPr>
          <a:lstStyle/>
          <a:p>
            <a:r>
              <a:rPr lang="en-GB" b="1" u="sng" dirty="0"/>
              <a:t>What is SCARE?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1938528"/>
            <a:ext cx="10863072" cy="4142232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/>
              <a:t>Annual meeting for those who commission, undertake and utilise research in the field of social welfare advice.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/>
              <a:t>Advice practice-friendly researchers and research-friendly advice practitioners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/>
              <a:t>Aim to do more and better, learn more and have greater impact</a:t>
            </a:r>
          </a:p>
        </p:txBody>
      </p:sp>
    </p:spTree>
    <p:extLst>
      <p:ext uri="{BB962C8B-B14F-4D97-AF65-F5344CB8AC3E}">
        <p14:creationId xmlns:p14="http://schemas.microsoft.com/office/powerpoint/2010/main" val="1958460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Themes for the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46104"/>
          </a:xfrm>
        </p:spPr>
        <p:txBody>
          <a:bodyPr>
            <a:normAutofit/>
          </a:bodyPr>
          <a:lstStyle/>
          <a:p>
            <a:r>
              <a:rPr lang="en-GB" dirty="0"/>
              <a:t>Looking at the current areas of major research activity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Round up of other developments and useful research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Discussion on the methodologies and quality of research in the sector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Opportunities to discuss and breaks</a:t>
            </a:r>
          </a:p>
        </p:txBody>
      </p:sp>
    </p:spTree>
    <p:extLst>
      <p:ext uri="{BB962C8B-B14F-4D97-AF65-F5344CB8AC3E}">
        <p14:creationId xmlns:p14="http://schemas.microsoft.com/office/powerpoint/2010/main" val="4117623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dirty="0"/>
              <a:t>Ministry of Justice: </a:t>
            </a:r>
            <a:r>
              <a:rPr lang="en-GB" dirty="0"/>
              <a:t>Feasibility study, RCT into Early Legal Advice</a:t>
            </a:r>
          </a:p>
          <a:p>
            <a:r>
              <a:rPr lang="en-GB" b="1" dirty="0"/>
              <a:t>Centre for Justice Innovation: Social Welfare Advice in Magistrates Courts</a:t>
            </a:r>
            <a:endParaRPr lang="en-GB" dirty="0"/>
          </a:p>
          <a:p>
            <a:r>
              <a:rPr lang="en-GB" b="1" dirty="0"/>
              <a:t>Sam Royston, Marie Curie: Evidence User </a:t>
            </a:r>
            <a:endParaRPr lang="en-GB" dirty="0"/>
          </a:p>
          <a:p>
            <a:r>
              <a:rPr lang="en-GB" b="1" dirty="0"/>
              <a:t>Sarah Nason, University of Bangor: Social Welfare Legal Advice and Stronger Communities</a:t>
            </a:r>
            <a:endParaRPr lang="en-GB" dirty="0"/>
          </a:p>
          <a:p>
            <a:r>
              <a:rPr lang="en-GB" b="1" dirty="0"/>
              <a:t>Nuffield Foundation: Thinking behind the Understanding Communities Programme</a:t>
            </a:r>
            <a:endParaRPr lang="en-GB" dirty="0"/>
          </a:p>
          <a:p>
            <a:r>
              <a:rPr lang="en-GB" b="1" dirty="0"/>
              <a:t>Solicitors Regulation Authority: Overview of survey of unregulated legal advice providers</a:t>
            </a:r>
            <a:endParaRPr lang="en-GB" dirty="0"/>
          </a:p>
          <a:p>
            <a:r>
              <a:rPr lang="en-GB" b="1" dirty="0"/>
              <a:t>Discussion on the quality of research in the sector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2999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What the ASA is currently doing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Co-Investigators - Understanding Communities, People with convictions</a:t>
            </a:r>
          </a:p>
          <a:p>
            <a:r>
              <a:rPr lang="en-GB" dirty="0"/>
              <a:t>Sit on advisory groups- MoJ Feasibility for RCT, </a:t>
            </a:r>
          </a:p>
          <a:p>
            <a:r>
              <a:rPr lang="en-GB" dirty="0"/>
              <a:t>Campaign for better research; outcomes and economic evaluation</a:t>
            </a:r>
          </a:p>
          <a:p>
            <a:r>
              <a:rPr lang="en-GB" dirty="0"/>
              <a:t>Disseminate research reports </a:t>
            </a:r>
          </a:p>
          <a:p>
            <a:r>
              <a:rPr lang="en-GB" dirty="0"/>
              <a:t>Link people together</a:t>
            </a:r>
          </a:p>
          <a:p>
            <a:r>
              <a:rPr lang="en-GB" dirty="0"/>
              <a:t>Identify research topics </a:t>
            </a:r>
          </a:p>
          <a:p>
            <a:r>
              <a:rPr lang="en-GB" dirty="0"/>
              <a:t>Peer review reports and articles for publication</a:t>
            </a:r>
          </a:p>
          <a:p>
            <a:r>
              <a:rPr lang="en-GB" dirty="0"/>
              <a:t>Evaluation </a:t>
            </a:r>
          </a:p>
        </p:txBody>
      </p:sp>
    </p:spTree>
    <p:extLst>
      <p:ext uri="{BB962C8B-B14F-4D97-AF65-F5344CB8AC3E}">
        <p14:creationId xmlns:p14="http://schemas.microsoft.com/office/powerpoint/2010/main" val="2222951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Current research interests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‘Cost of Living Crisis’ and impact on services and clients</a:t>
            </a:r>
          </a:p>
          <a:p>
            <a:r>
              <a:rPr lang="en-GB" dirty="0"/>
              <a:t>Digitalisation of services</a:t>
            </a:r>
          </a:p>
          <a:p>
            <a:r>
              <a:rPr lang="en-GB" dirty="0"/>
              <a:t>Mapping services and ‘trusted intermediaries’</a:t>
            </a:r>
          </a:p>
          <a:p>
            <a:r>
              <a:rPr lang="en-GB" dirty="0"/>
              <a:t>Mental health and wellbeing- staff and clients</a:t>
            </a:r>
          </a:p>
          <a:p>
            <a:r>
              <a:rPr lang="en-GB" dirty="0"/>
              <a:t>Reaching/protecting vulnerable people</a:t>
            </a:r>
          </a:p>
          <a:p>
            <a:r>
              <a:rPr lang="en-GB" dirty="0"/>
              <a:t>Evidence acceptable to the HM Treasury</a:t>
            </a:r>
          </a:p>
          <a:p>
            <a:r>
              <a:rPr lang="en-GB" dirty="0"/>
              <a:t>Data, particularly in relation to courts and tribunals</a:t>
            </a:r>
          </a:p>
          <a:p>
            <a:r>
              <a:rPr lang="en-GB" dirty="0"/>
              <a:t>Justice Lab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5353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04F90BB111B44EB69747456AFEBAA5" ma:contentTypeVersion="16" ma:contentTypeDescription="Create a new document." ma:contentTypeScope="" ma:versionID="3e27fe5a5ce10e8fb4f36219bc9e8f77">
  <xsd:schema xmlns:xsd="http://www.w3.org/2001/XMLSchema" xmlns:xs="http://www.w3.org/2001/XMLSchema" xmlns:p="http://schemas.microsoft.com/office/2006/metadata/properties" xmlns:ns2="14f8d196-3025-43d4-af6e-d867561f4f9b" xmlns:ns3="3a12c76c-1cc9-4d11-9959-b0c08bcc9398" targetNamespace="http://schemas.microsoft.com/office/2006/metadata/properties" ma:root="true" ma:fieldsID="4528d569e61a01aa17f3304093f68660" ns2:_="" ns3:_="">
    <xsd:import namespace="14f8d196-3025-43d4-af6e-d867561f4f9b"/>
    <xsd:import namespace="3a12c76c-1cc9-4d11-9959-b0c08bcc93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f8d196-3025-43d4-af6e-d867561f4f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69c7b76-87c3-48a9-9dd9-961e8f825d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12c76c-1cc9-4d11-9959-b0c08bcc939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14e5685-eff8-4dc5-a4ac-21acef24e445}" ma:internalName="TaxCatchAll" ma:showField="CatchAllData" ma:web="3a12c76c-1cc9-4d11-9959-b0c08bcc93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6697D9-074F-4FAD-8816-F2B557D8ED1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A48364-EC7A-4438-9764-6C230F0192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f8d196-3025-43d4-af6e-d867561f4f9b"/>
    <ds:schemaRef ds:uri="3a12c76c-1cc9-4d11-9959-b0c08bcc93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274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Standing Committee on Advice Research and Evaluation</vt:lpstr>
      <vt:lpstr>What is SCARE?</vt:lpstr>
      <vt:lpstr>Themes for the meeting</vt:lpstr>
      <vt:lpstr>Agenda</vt:lpstr>
      <vt:lpstr>What the ASA is currently doing</vt:lpstr>
      <vt:lpstr>Current research interests</vt:lpstr>
    </vt:vector>
  </TitlesOfParts>
  <Company>Advice Services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Standing Committee on Advice Research and Evaluation</dc:title>
  <dc:creator>Lindsey Poole</dc:creator>
  <cp:lastModifiedBy>Dawn Draper</cp:lastModifiedBy>
  <cp:revision>17</cp:revision>
  <dcterms:created xsi:type="dcterms:W3CDTF">2021-11-23T16:12:58Z</dcterms:created>
  <dcterms:modified xsi:type="dcterms:W3CDTF">2022-12-06T16:39:21Z</dcterms:modified>
</cp:coreProperties>
</file>