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23"/>
  </p:notesMasterIdLst>
  <p:sldIdLst>
    <p:sldId id="257" r:id="rId5"/>
    <p:sldId id="306" r:id="rId6"/>
    <p:sldId id="258" r:id="rId7"/>
    <p:sldId id="283" r:id="rId8"/>
    <p:sldId id="284" r:id="rId9"/>
    <p:sldId id="301" r:id="rId10"/>
    <p:sldId id="307" r:id="rId11"/>
    <p:sldId id="285" r:id="rId12"/>
    <p:sldId id="292" r:id="rId13"/>
    <p:sldId id="294" r:id="rId14"/>
    <p:sldId id="295" r:id="rId15"/>
    <p:sldId id="289" r:id="rId16"/>
    <p:sldId id="290" r:id="rId17"/>
    <p:sldId id="296" r:id="rId18"/>
    <p:sldId id="297" r:id="rId19"/>
    <p:sldId id="299" r:id="rId20"/>
    <p:sldId id="300" r:id="rId21"/>
    <p:sldId id="2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Alexandra L" initials="CAL" lastIdx="6" clrIdx="0">
    <p:extLst>
      <p:ext uri="{19B8F6BF-5375-455C-9EA6-DF929625EA0E}">
        <p15:presenceInfo xmlns:p15="http://schemas.microsoft.com/office/powerpoint/2012/main" userId="S::ac17989@essex.ac.uk::7fc51985-ae43-4445-925b-c437051e11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BC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3979" autoAdjust="0"/>
  </p:normalViewPr>
  <p:slideViewPr>
    <p:cSldViewPr snapToGrid="0">
      <p:cViewPr varScale="1">
        <p:scale>
          <a:sx n="72" d="100"/>
          <a:sy n="72"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61388890970468"/>
          <c:y val="8.3065546199060245E-2"/>
          <c:w val="0.79705657286420495"/>
          <c:h val="0.82393670205695202"/>
        </c:manualLayout>
      </c:layout>
      <c:barChart>
        <c:barDir val="bar"/>
        <c:grouping val="clustered"/>
        <c:varyColors val="0"/>
        <c:ser>
          <c:idx val="0"/>
          <c:order val="0"/>
          <c:tx>
            <c:strRef>
              <c:f>Sheet1!$B$1</c:f>
              <c:strCache>
                <c:ptCount val="1"/>
                <c:pt idx="0">
                  <c:v>Series 1</c:v>
                </c:pt>
              </c:strCache>
            </c:strRef>
          </c:tx>
          <c:spPr>
            <a:solidFill>
              <a:srgbClr val="1AA39A"/>
            </a:solidFill>
            <a:ln>
              <a:noFill/>
            </a:ln>
            <a:effectLst/>
          </c:spPr>
          <c:invertIfNegative val="0"/>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D9-4490-A11F-A6F2530F0964}"/>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D9-4490-A11F-A6F2530F0964}"/>
                </c:ext>
              </c:extLst>
            </c:dLbl>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D9-4490-A11F-A6F2530F0964}"/>
                </c:ext>
              </c:extLst>
            </c:dLbl>
            <c:dLbl>
              <c:idx val="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D9-4490-A11F-A6F2530F0964}"/>
                </c:ext>
              </c:extLst>
            </c:dLbl>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D9-4490-A11F-A6F2530F0964}"/>
                </c:ext>
              </c:extLst>
            </c:dLbl>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D9-4490-A11F-A6F2530F0964}"/>
                </c:ext>
              </c:extLst>
            </c:dLbl>
            <c:dLbl>
              <c:idx val="6"/>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D9-4490-A11F-A6F2530F0964}"/>
                </c:ext>
              </c:extLst>
            </c:dLbl>
            <c:dLbl>
              <c:idx val="7"/>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D9-4490-A11F-A6F2530F096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Franklin Gothic Book" panose="020B0503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Sheet1!$A$2:$A$9</c:f>
              <c:strCache>
                <c:ptCount val="8"/>
                <c:pt idx="0">
                  <c:v>Substance misuse</c:v>
                </c:pt>
                <c:pt idx="1">
                  <c:v>Employment</c:v>
                </c:pt>
                <c:pt idx="2">
                  <c:v>Education/ training </c:v>
                </c:pt>
                <c:pt idx="3">
                  <c:v>Domestic abuse</c:v>
                </c:pt>
                <c:pt idx="4">
                  <c:v>Benefits</c:v>
                </c:pt>
                <c:pt idx="5">
                  <c:v>Mental health</c:v>
                </c:pt>
                <c:pt idx="6">
                  <c:v>Housing</c:v>
                </c:pt>
                <c:pt idx="7">
                  <c:v>Debt</c:v>
                </c:pt>
              </c:strCache>
            </c:strRef>
          </c:cat>
          <c:val>
            <c:numRef>
              <c:f>Sheet1!$B$2:$B$9</c:f>
              <c:numCache>
                <c:formatCode>General</c:formatCode>
                <c:ptCount val="8"/>
                <c:pt idx="0">
                  <c:v>1</c:v>
                </c:pt>
                <c:pt idx="1">
                  <c:v>1</c:v>
                </c:pt>
                <c:pt idx="2">
                  <c:v>1</c:v>
                </c:pt>
                <c:pt idx="3">
                  <c:v>2</c:v>
                </c:pt>
                <c:pt idx="4">
                  <c:v>3</c:v>
                </c:pt>
                <c:pt idx="5">
                  <c:v>4</c:v>
                </c:pt>
                <c:pt idx="6">
                  <c:v>4</c:v>
                </c:pt>
                <c:pt idx="7">
                  <c:v>5</c:v>
                </c:pt>
              </c:numCache>
            </c:numRef>
          </c:val>
          <c:extLst>
            <c:ext xmlns:c16="http://schemas.microsoft.com/office/drawing/2014/chart" uri="{C3380CC4-5D6E-409C-BE32-E72D297353CC}">
              <c16:uniqueId val="{00000008-49D9-4490-A11F-A6F2530F0964}"/>
            </c:ext>
          </c:extLst>
        </c:ser>
        <c:dLbls>
          <c:showLegendKey val="0"/>
          <c:showVal val="0"/>
          <c:showCatName val="0"/>
          <c:showSerName val="0"/>
          <c:showPercent val="0"/>
          <c:showBubbleSize val="0"/>
        </c:dLbls>
        <c:gapWidth val="56"/>
        <c:axId val="-268364768"/>
        <c:axId val="-268378368"/>
      </c:barChart>
      <c:catAx>
        <c:axId val="-268364768"/>
        <c:scaling>
          <c:orientation val="minMax"/>
        </c:scaling>
        <c:delete val="0"/>
        <c:axPos val="l"/>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ysClr val="windowText" lastClr="000000"/>
                </a:solidFill>
                <a:latin typeface="Franklin Gothic Book" panose="020B0503020102020204" pitchFamily="34" charset="0"/>
                <a:ea typeface="+mn-ea"/>
                <a:cs typeface="+mn-cs"/>
              </a:defRPr>
            </a:pPr>
            <a:endParaRPr lang="en-US"/>
          </a:p>
        </c:txPr>
        <c:crossAx val="-268378368"/>
        <c:crosses val="autoZero"/>
        <c:auto val="1"/>
        <c:lblAlgn val="ctr"/>
        <c:lblOffset val="100"/>
        <c:noMultiLvlLbl val="0"/>
      </c:catAx>
      <c:valAx>
        <c:axId val="-268378368"/>
        <c:scaling>
          <c:orientation val="minMax"/>
        </c:scaling>
        <c:delete val="0"/>
        <c:axPos val="b"/>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Franklin Gothic Book" panose="020B0503020102020204" pitchFamily="34" charset="0"/>
                <a:ea typeface="+mn-ea"/>
                <a:cs typeface="+mn-cs"/>
              </a:defRPr>
            </a:pPr>
            <a:endParaRPr lang="en-US"/>
          </a:p>
        </c:txPr>
        <c:crossAx val="-268364768"/>
        <c:crosses val="autoZero"/>
        <c:crossBetween val="between"/>
      </c:valAx>
      <c:spPr>
        <a:noFill/>
        <a:ln>
          <a:noFill/>
        </a:ln>
        <a:effectLst/>
      </c:spPr>
    </c:plotArea>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A361F-0D3A-4403-9293-8C841381AF82}" type="datetimeFigureOut">
              <a:rPr lang="en-GB" smtClean="0"/>
              <a:t>06/12/2022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95FA4-24A4-4006-A416-6F79F7A78740}" type="slidenum">
              <a:rPr lang="en-GB" smtClean="0"/>
              <a:t>‹#›</a:t>
            </a:fld>
            <a:endParaRPr lang="en-GB"/>
          </a:p>
        </p:txBody>
      </p:sp>
    </p:spTree>
    <p:extLst>
      <p:ext uri="{BB962C8B-B14F-4D97-AF65-F5344CB8AC3E}">
        <p14:creationId xmlns:p14="http://schemas.microsoft.com/office/powerpoint/2010/main" val="1179932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295FA4-24A4-4006-A416-6F79F7A78740}" type="slidenum">
              <a:rPr lang="en-GB" smtClean="0"/>
              <a:t>1</a:t>
            </a:fld>
            <a:endParaRPr lang="en-GB"/>
          </a:p>
        </p:txBody>
      </p:sp>
    </p:spTree>
    <p:extLst>
      <p:ext uri="{BB962C8B-B14F-4D97-AF65-F5344CB8AC3E}">
        <p14:creationId xmlns:p14="http://schemas.microsoft.com/office/powerpoint/2010/main" val="3151509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baseline="0" dirty="0">
              <a:latin typeface="Franklin Gothic Book" panose="020B0503020102020204" pitchFamily="34" charset="0"/>
            </a:endParaRPr>
          </a:p>
        </p:txBody>
      </p:sp>
      <p:sp>
        <p:nvSpPr>
          <p:cNvPr id="4" name="Slide Number Placeholder 3"/>
          <p:cNvSpPr>
            <a:spLocks noGrp="1"/>
          </p:cNvSpPr>
          <p:nvPr>
            <p:ph type="sldNum" sz="quarter" idx="10"/>
          </p:nvPr>
        </p:nvSpPr>
        <p:spPr/>
        <p:txBody>
          <a:bodyPr/>
          <a:lstStyle/>
          <a:p>
            <a:fld id="{B390CD40-8408-4E97-834C-365BE26981A2}" type="slidenum">
              <a:rPr lang="en-GB" smtClean="0"/>
              <a:t>2</a:t>
            </a:fld>
            <a:endParaRPr lang="en-GB"/>
          </a:p>
        </p:txBody>
      </p:sp>
    </p:spTree>
    <p:extLst>
      <p:ext uri="{BB962C8B-B14F-4D97-AF65-F5344CB8AC3E}">
        <p14:creationId xmlns:p14="http://schemas.microsoft.com/office/powerpoint/2010/main" val="153469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baseline="0" dirty="0">
              <a:latin typeface="Franklin Gothic Book" panose="020B0503020102020204" pitchFamily="34" charset="0"/>
            </a:endParaRPr>
          </a:p>
        </p:txBody>
      </p:sp>
      <p:sp>
        <p:nvSpPr>
          <p:cNvPr id="4" name="Slide Number Placeholder 3"/>
          <p:cNvSpPr>
            <a:spLocks noGrp="1"/>
          </p:cNvSpPr>
          <p:nvPr>
            <p:ph type="sldNum" sz="quarter" idx="10"/>
          </p:nvPr>
        </p:nvSpPr>
        <p:spPr/>
        <p:txBody>
          <a:bodyPr/>
          <a:lstStyle/>
          <a:p>
            <a:fld id="{B390CD40-8408-4E97-834C-365BE26981A2}" type="slidenum">
              <a:rPr lang="en-GB" smtClean="0"/>
              <a:t>3</a:t>
            </a:fld>
            <a:endParaRPr lang="en-GB"/>
          </a:p>
        </p:txBody>
      </p:sp>
    </p:spTree>
    <p:extLst>
      <p:ext uri="{BB962C8B-B14F-4D97-AF65-F5344CB8AC3E}">
        <p14:creationId xmlns:p14="http://schemas.microsoft.com/office/powerpoint/2010/main" val="1531358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122363"/>
            <a:ext cx="12192000" cy="1231370"/>
          </a:xfrm>
        </p:spPr>
        <p:txBody>
          <a:bodyPr anchor="ctr">
            <a:normAutofit/>
          </a:bodyPr>
          <a:lstStyle>
            <a:lvl1pPr algn="ctr">
              <a:defRPr sz="3200"/>
            </a:lvl1pPr>
          </a:lstStyle>
          <a:p>
            <a:r>
              <a:rPr lang="en-US"/>
              <a:t>Click to edit Master title style</a:t>
            </a:r>
            <a:endParaRPr lang="en-GB"/>
          </a:p>
        </p:txBody>
      </p:sp>
      <p:sp>
        <p:nvSpPr>
          <p:cNvPr id="3" name="Subtitle 2"/>
          <p:cNvSpPr>
            <a:spLocks noGrp="1"/>
          </p:cNvSpPr>
          <p:nvPr>
            <p:ph type="subTitle" idx="1"/>
          </p:nvPr>
        </p:nvSpPr>
        <p:spPr>
          <a:xfrm>
            <a:off x="1608667" y="2353734"/>
            <a:ext cx="9144000" cy="524934"/>
          </a:xfrm>
        </p:spPr>
        <p:txBody>
          <a:bodyPr>
            <a:no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p:cNvSpPr>
            <a:spLocks noGrp="1"/>
          </p:cNvSpPr>
          <p:nvPr>
            <p:ph type="ftr" sz="quarter" idx="11"/>
          </p:nvPr>
        </p:nvSpPr>
        <p:spPr/>
        <p:txBody>
          <a:bodyPr/>
          <a:lstStyle/>
          <a:p>
            <a:r>
              <a:rPr lang="en-GB"/>
              <a:t>Putting practitioners and evidence at the heart of justice reform</a:t>
            </a:r>
          </a:p>
        </p:txBody>
      </p:sp>
      <p:sp>
        <p:nvSpPr>
          <p:cNvPr id="6" name="Slide Number Placeholder 5"/>
          <p:cNvSpPr>
            <a:spLocks noGrp="1"/>
          </p:cNvSpPr>
          <p:nvPr>
            <p:ph type="sldNum" sz="quarter" idx="12"/>
          </p:nvPr>
        </p:nvSpPr>
        <p:spPr/>
        <p:txBody>
          <a:bodyPr/>
          <a:lstStyle/>
          <a:p>
            <a:fld id="{3273537A-61D4-4C8B-A810-C212CA4599AB}"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9346" y="3405202"/>
            <a:ext cx="5045654" cy="2273813"/>
          </a:xfrm>
          <a:prstGeom prst="rect">
            <a:avLst/>
          </a:prstGeom>
        </p:spPr>
      </p:pic>
    </p:spTree>
    <p:extLst>
      <p:ext uri="{BB962C8B-B14F-4D97-AF65-F5344CB8AC3E}">
        <p14:creationId xmlns:p14="http://schemas.microsoft.com/office/powerpoint/2010/main" val="23967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a:t>Putting practitioners and evidence at the heart of justice reform</a:t>
            </a:r>
          </a:p>
        </p:txBody>
      </p:sp>
      <p:sp>
        <p:nvSpPr>
          <p:cNvPr id="6" name="Slide Number Placeholder 5"/>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1793877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a:t>Putting practitioners and evidence at the heart of justice reform</a:t>
            </a:r>
          </a:p>
        </p:txBody>
      </p:sp>
      <p:sp>
        <p:nvSpPr>
          <p:cNvPr id="6" name="Slide Number Placeholder 5"/>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731277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86656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72468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3962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1358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8473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51395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3884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92141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a:t>Putting practitioners and evidence at the heart of justice reform</a:t>
            </a:r>
          </a:p>
        </p:txBody>
      </p:sp>
      <p:sp>
        <p:nvSpPr>
          <p:cNvPr id="6" name="Slide Number Placeholder 5"/>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2537577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158748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02516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6206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GB"/>
              <a:t>Putting practitioners and evidence at the heart of justice reform</a:t>
            </a:r>
          </a:p>
        </p:txBody>
      </p:sp>
      <p:sp>
        <p:nvSpPr>
          <p:cNvPr id="6" name="Slide Number Placeholder 5"/>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2843899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p>
            <a:r>
              <a:rPr lang="en-GB"/>
              <a:t>Putting practitioners and evidence at the heart of justice reform</a:t>
            </a:r>
          </a:p>
        </p:txBody>
      </p:sp>
      <p:sp>
        <p:nvSpPr>
          <p:cNvPr id="7" name="Slide Number Placeholder 6"/>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93378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p:txBody>
          <a:bodyPr/>
          <a:lstStyle/>
          <a:p>
            <a:r>
              <a:rPr lang="en-GB"/>
              <a:t>Putting practitioners and evidence at the heart of justice reform</a:t>
            </a:r>
          </a:p>
        </p:txBody>
      </p:sp>
      <p:sp>
        <p:nvSpPr>
          <p:cNvPr id="9" name="Slide Number Placeholder 8"/>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1837419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p:txBody>
          <a:bodyPr/>
          <a:lstStyle/>
          <a:p>
            <a:r>
              <a:rPr lang="en-GB"/>
              <a:t>Putting practitioners and evidence at the heart of justice reform</a:t>
            </a:r>
          </a:p>
        </p:txBody>
      </p:sp>
      <p:sp>
        <p:nvSpPr>
          <p:cNvPr id="5" name="Slide Number Placeholder 4"/>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53409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i="1">
                <a:latin typeface="Franklin Gothic Book" panose="020B0503020102020204" pitchFamily="34" charset="0"/>
              </a:defRPr>
            </a:lvl1pPr>
          </a:lstStyle>
          <a:p>
            <a:r>
              <a:rPr lang="en-GB"/>
              <a:t>Putting practitioners and evidence at the heart of justice reform</a:t>
            </a:r>
            <a:endParaRPr lang="en-GB" dirty="0"/>
          </a:p>
        </p:txBody>
      </p:sp>
      <p:sp>
        <p:nvSpPr>
          <p:cNvPr id="4" name="Slide Number Placeholder 3"/>
          <p:cNvSpPr>
            <a:spLocks noGrp="1"/>
          </p:cNvSpPr>
          <p:nvPr>
            <p:ph type="sldNum" sz="quarter" idx="12"/>
          </p:nvPr>
        </p:nvSpPr>
        <p:spPr/>
        <p:txBody>
          <a:bodyPr/>
          <a:lstStyle>
            <a:lvl1pPr>
              <a:defRPr>
                <a:latin typeface="Franklin Gothic Book" panose="020B0503020102020204" pitchFamily="34" charset="0"/>
              </a:defRPr>
            </a:lvl1pPr>
          </a:lstStyle>
          <a:p>
            <a:fld id="{3273537A-61D4-4C8B-A810-C212CA4599AB}" type="slidenum">
              <a:rPr lang="en-GB" smtClean="0"/>
              <a:pPr/>
              <a:t>‹#›</a:t>
            </a:fld>
            <a:endParaRPr lang="en-GB"/>
          </a:p>
        </p:txBody>
      </p:sp>
    </p:spTree>
    <p:extLst>
      <p:ext uri="{BB962C8B-B14F-4D97-AF65-F5344CB8AC3E}">
        <p14:creationId xmlns:p14="http://schemas.microsoft.com/office/powerpoint/2010/main" val="2697220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GB"/>
              <a:t>Putting practitioners and evidence at the heart of justice reform</a:t>
            </a:r>
          </a:p>
        </p:txBody>
      </p:sp>
      <p:sp>
        <p:nvSpPr>
          <p:cNvPr id="7" name="Slide Number Placeholder 6"/>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1606422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GB"/>
              <a:t>Putting practitioners and evidence at the heart of justice reform</a:t>
            </a:r>
          </a:p>
        </p:txBody>
      </p:sp>
      <p:sp>
        <p:nvSpPr>
          <p:cNvPr id="7" name="Slide Number Placeholder 6"/>
          <p:cNvSpPr>
            <a:spLocks noGrp="1"/>
          </p:cNvSpPr>
          <p:nvPr>
            <p:ph type="sldNum" sz="quarter" idx="12"/>
          </p:nvPr>
        </p:nvSpPr>
        <p:spPr/>
        <p:txBody>
          <a:bodyPr/>
          <a:lstStyle/>
          <a:p>
            <a:fld id="{3273537A-61D4-4C8B-A810-C212CA4599AB}" type="slidenum">
              <a:rPr lang="en-GB" smtClean="0"/>
              <a:t>‹#›</a:t>
            </a:fld>
            <a:endParaRPr lang="en-GB"/>
          </a:p>
        </p:txBody>
      </p:sp>
    </p:spTree>
    <p:extLst>
      <p:ext uri="{BB962C8B-B14F-4D97-AF65-F5344CB8AC3E}">
        <p14:creationId xmlns:p14="http://schemas.microsoft.com/office/powerpoint/2010/main" val="3761733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948267"/>
          </a:xfrm>
          <a:prstGeom prst="rect">
            <a:avLst/>
          </a:prstGeom>
          <a:solidFill>
            <a:schemeClr val="tx1"/>
          </a:solidFill>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38667" y="1266825"/>
            <a:ext cx="115062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208867" y="6356350"/>
            <a:ext cx="5046133" cy="365125"/>
          </a:xfrm>
          <a:prstGeom prst="rect">
            <a:avLst/>
          </a:prstGeom>
        </p:spPr>
        <p:txBody>
          <a:bodyPr vert="horz" lIns="91440" tIns="45720" rIns="91440" bIns="45720" rtlCol="0" anchor="ctr"/>
          <a:lstStyle>
            <a:lvl1pPr algn="ctr">
              <a:defRPr sz="1200" i="1">
                <a:solidFill>
                  <a:schemeClr val="tx1">
                    <a:tint val="75000"/>
                  </a:schemeClr>
                </a:solidFill>
                <a:latin typeface="Franklin Gothic Book" panose="020B0503020102020204" pitchFamily="34" charset="0"/>
              </a:defRPr>
            </a:lvl1pPr>
          </a:lstStyle>
          <a:p>
            <a:r>
              <a:rPr lang="en-GB"/>
              <a:t>Putting practitioners and evidence at the heart of justice reform</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3537A-61D4-4C8B-A810-C212CA4599AB}" type="slidenum">
              <a:rPr lang="en-GB" smtClean="0"/>
              <a:t>‹#›</a:t>
            </a:fld>
            <a:endParaRPr lang="en-GB"/>
          </a:p>
        </p:txBody>
      </p:sp>
    </p:spTree>
    <p:extLst>
      <p:ext uri="{BB962C8B-B14F-4D97-AF65-F5344CB8AC3E}">
        <p14:creationId xmlns:p14="http://schemas.microsoft.com/office/powerpoint/2010/main" val="97852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3200" kern="1200">
          <a:solidFill>
            <a:schemeClr val="bg1"/>
          </a:solidFill>
          <a:latin typeface="Franklin Gothic Book" panose="020B05030201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ABC97"/>
          </a:solidFill>
          <a:latin typeface="Franklin Gothic Book" panose="020B0503020102020204" pitchFamily="34" charset="0"/>
          <a:ea typeface="+mn-ea"/>
          <a:cs typeface="+mn-cs"/>
        </a:defRPr>
      </a:lvl1pPr>
      <a:lvl2pPr marL="17780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35560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35560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4pPr>
      <a:lvl5pPr marL="35560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3212E-D098-4ADB-B4A7-712DB806F5A5}" type="datetimeFigureOut">
              <a:rPr lang="en-GB" smtClean="0">
                <a:solidFill>
                  <a:prstClr val="black">
                    <a:tint val="75000"/>
                  </a:prstClr>
                </a:solidFill>
              </a:rPr>
              <a:pPr/>
              <a:t>06/12/2022</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19AC0-D218-4BFE-A619-D386F7F43D7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11081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0543" y="4891180"/>
            <a:ext cx="4810914" cy="2168028"/>
          </a:xfrm>
          <a:prstGeom prst="rect">
            <a:avLst/>
          </a:prstGeom>
        </p:spPr>
      </p:pic>
      <p:sp>
        <p:nvSpPr>
          <p:cNvPr id="3" name="Title 1"/>
          <p:cNvSpPr txBox="1">
            <a:spLocks/>
          </p:cNvSpPr>
          <p:nvPr/>
        </p:nvSpPr>
        <p:spPr>
          <a:xfrm>
            <a:off x="-4410" y="515736"/>
            <a:ext cx="12196410" cy="2423588"/>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chemeClr val="bg1"/>
                </a:solidFill>
                <a:latin typeface="Franklin Gothic Book" panose="020B0503020102020204" pitchFamily="34" charset="0"/>
              </a:rPr>
              <a:t>Understanding the impact of social welfare advice for people with low-level criminal</a:t>
            </a:r>
          </a:p>
          <a:p>
            <a:pPr algn="ctr"/>
            <a:r>
              <a:rPr lang="en-GB" sz="4000" dirty="0">
                <a:solidFill>
                  <a:schemeClr val="bg1"/>
                </a:solidFill>
                <a:latin typeface="Franklin Gothic Book" panose="020B0503020102020204" pitchFamily="34" charset="0"/>
              </a:rPr>
              <a:t>justice system involvement</a:t>
            </a:r>
          </a:p>
        </p:txBody>
      </p:sp>
      <p:sp>
        <p:nvSpPr>
          <p:cNvPr id="6" name="Slide Number Placeholder 5"/>
          <p:cNvSpPr>
            <a:spLocks noGrp="1"/>
          </p:cNvSpPr>
          <p:nvPr>
            <p:ph type="sldNum" sz="quarter" idx="12"/>
          </p:nvPr>
        </p:nvSpPr>
        <p:spPr/>
        <p:txBody>
          <a:bodyPr/>
          <a:lstStyle/>
          <a:p>
            <a:fld id="{3273537A-61D4-4C8B-A810-C212CA4599AB}" type="slidenum">
              <a:rPr lang="en-GB" smtClean="0">
                <a:solidFill>
                  <a:schemeClr val="tx1"/>
                </a:solidFill>
                <a:latin typeface="Franklin Gothic Book" panose="020B0503020102020204" pitchFamily="34" charset="0"/>
              </a:rPr>
              <a:t>1</a:t>
            </a:fld>
            <a:endParaRPr lang="en-GB" dirty="0">
              <a:solidFill>
                <a:schemeClr val="tx1"/>
              </a:solidFill>
              <a:latin typeface="Franklin Gothic Book" panose="020B0503020102020204" pitchFamily="34" charset="0"/>
            </a:endParaRPr>
          </a:p>
        </p:txBody>
      </p:sp>
      <p:sp>
        <p:nvSpPr>
          <p:cNvPr id="7" name="Title 1"/>
          <p:cNvSpPr txBox="1">
            <a:spLocks/>
          </p:cNvSpPr>
          <p:nvPr/>
        </p:nvSpPr>
        <p:spPr>
          <a:xfrm>
            <a:off x="-4410" y="2927217"/>
            <a:ext cx="12196410" cy="170300"/>
          </a:xfrm>
          <a:prstGeom prst="rect">
            <a:avLst/>
          </a:prstGeom>
          <a:solidFill>
            <a:schemeClr val="bg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800" dirty="0">
              <a:latin typeface="Franklin Gothic Book" panose="020B0503020102020204" pitchFamily="34" charset="0"/>
            </a:endParaRPr>
          </a:p>
          <a:p>
            <a:pPr algn="ctr"/>
            <a:endParaRPr lang="en-GB" sz="2800" dirty="0">
              <a:latin typeface="Franklin Gothic Book" panose="020B0503020102020204" pitchFamily="34" charset="0"/>
            </a:endParaRPr>
          </a:p>
          <a:p>
            <a:pPr algn="ctr"/>
            <a:r>
              <a:rPr lang="en-GB" sz="2800" dirty="0">
                <a:latin typeface="Franklin Gothic Book" panose="020B0503020102020204" pitchFamily="34" charset="0"/>
              </a:rPr>
              <a:t>Hannah Jeffery, Carmen Robin-</a:t>
            </a:r>
            <a:r>
              <a:rPr lang="en-GB" sz="2800" dirty="0" err="1">
                <a:latin typeface="Franklin Gothic Book" panose="020B0503020102020204" pitchFamily="34" charset="0"/>
              </a:rPr>
              <a:t>D’Cruz</a:t>
            </a:r>
            <a:r>
              <a:rPr lang="en-GB" sz="2800" dirty="0">
                <a:latin typeface="Franklin Gothic Book" panose="020B0503020102020204" pitchFamily="34" charset="0"/>
              </a:rPr>
              <a:t> and Stephen Whitehead</a:t>
            </a:r>
          </a:p>
        </p:txBody>
      </p:sp>
      <p:sp>
        <p:nvSpPr>
          <p:cNvPr id="4" name="TextBox 3"/>
          <p:cNvSpPr txBox="1"/>
          <p:nvPr/>
        </p:nvSpPr>
        <p:spPr>
          <a:xfrm>
            <a:off x="4046786" y="3949047"/>
            <a:ext cx="4094018" cy="523220"/>
          </a:xfrm>
          <a:prstGeom prst="rect">
            <a:avLst/>
          </a:prstGeom>
          <a:noFill/>
        </p:spPr>
        <p:txBody>
          <a:bodyPr wrap="square" rtlCol="0">
            <a:spAutoFit/>
          </a:bodyPr>
          <a:lstStyle/>
          <a:p>
            <a:pPr algn="ctr"/>
            <a:r>
              <a:rPr lang="en-GB" sz="2800" dirty="0">
                <a:latin typeface="Franklin Gothic Book" panose="020B0503020102020204" pitchFamily="34" charset="0"/>
              </a:rPr>
              <a:t>25 November 2022</a:t>
            </a:r>
          </a:p>
        </p:txBody>
      </p:sp>
    </p:spTree>
    <p:extLst>
      <p:ext uri="{BB962C8B-B14F-4D97-AF65-F5344CB8AC3E}">
        <p14:creationId xmlns:p14="http://schemas.microsoft.com/office/powerpoint/2010/main" val="221122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Principles of effective provision </a:t>
            </a:r>
          </a:p>
        </p:txBody>
      </p:sp>
      <p:sp>
        <p:nvSpPr>
          <p:cNvPr id="6" name="Rectangle 5"/>
          <p:cNvSpPr/>
          <p:nvPr/>
        </p:nvSpPr>
        <p:spPr>
          <a:xfrm>
            <a:off x="403093" y="1648362"/>
            <a:ext cx="11381404" cy="4524315"/>
          </a:xfrm>
          <a:prstGeom prst="rect">
            <a:avLst/>
          </a:prstGeom>
          <a:solidFill>
            <a:schemeClr val="bg1">
              <a:lumMod val="95000"/>
            </a:schemeClr>
          </a:solidFill>
        </p:spPr>
        <p:txBody>
          <a:bodyPr wrap="square">
            <a:spAutoFit/>
          </a:bodyPr>
          <a:lstStyle/>
          <a:p>
            <a:pPr marL="514350" indent="-514350">
              <a:buFont typeface="+mj-lt"/>
              <a:buAutoNum type="arabicPeriod"/>
            </a:pPr>
            <a:r>
              <a:rPr lang="en-GB" sz="2800" dirty="0">
                <a:latin typeface="Franklin Gothic Book" panose="020B0503020102020204" pitchFamily="34" charset="0"/>
              </a:rPr>
              <a:t>Ease of Access</a:t>
            </a:r>
          </a:p>
          <a:p>
            <a:pPr marL="514350" indent="-514350">
              <a:buFont typeface="+mj-lt"/>
              <a:buAutoNum type="arabicPeriod"/>
            </a:pPr>
            <a:endParaRPr lang="en-GB" sz="2800" dirty="0">
              <a:latin typeface="Franklin Gothic Book" panose="020B0503020102020204" pitchFamily="34" charset="0"/>
            </a:endParaRPr>
          </a:p>
          <a:p>
            <a:pPr marL="514350" indent="-514350">
              <a:buFont typeface="+mj-lt"/>
              <a:buAutoNum type="arabicPeriod"/>
            </a:pPr>
            <a:r>
              <a:rPr lang="en-GB" sz="2800" dirty="0">
                <a:latin typeface="Franklin Gothic Book" panose="020B0503020102020204" pitchFamily="34" charset="0"/>
              </a:rPr>
              <a:t>Consistency</a:t>
            </a:r>
          </a:p>
          <a:p>
            <a:pPr marL="514350" indent="-514350">
              <a:buFont typeface="+mj-lt"/>
              <a:buAutoNum type="arabicPeriod"/>
            </a:pPr>
            <a:endParaRPr lang="en-GB" sz="2800" dirty="0">
              <a:latin typeface="Franklin Gothic Book" panose="020B0503020102020204" pitchFamily="34" charset="0"/>
            </a:endParaRPr>
          </a:p>
          <a:p>
            <a:pPr marL="514350" indent="-514350">
              <a:buFont typeface="+mj-lt"/>
              <a:buAutoNum type="arabicPeriod"/>
            </a:pPr>
            <a:r>
              <a:rPr lang="en-GB" sz="2800" dirty="0">
                <a:latin typeface="Franklin Gothic Book" panose="020B0503020102020204" pitchFamily="34" charset="0"/>
              </a:rPr>
              <a:t>Sensitivity </a:t>
            </a:r>
          </a:p>
          <a:p>
            <a:pPr marL="514350" indent="-514350">
              <a:buFont typeface="+mj-lt"/>
              <a:buAutoNum type="arabicPeriod"/>
            </a:pPr>
            <a:endParaRPr lang="en-GB" sz="2800" dirty="0">
              <a:latin typeface="Franklin Gothic Book" panose="020B0503020102020204" pitchFamily="34" charset="0"/>
            </a:endParaRPr>
          </a:p>
          <a:p>
            <a:pPr marL="514350" indent="-514350">
              <a:buFont typeface="+mj-lt"/>
              <a:buAutoNum type="arabicPeriod"/>
            </a:pPr>
            <a:r>
              <a:rPr lang="en-GB" sz="2800" dirty="0">
                <a:latin typeface="Franklin Gothic Book" panose="020B0503020102020204" pitchFamily="34" charset="0"/>
              </a:rPr>
              <a:t>Criminal justice awareness</a:t>
            </a:r>
          </a:p>
          <a:p>
            <a:pPr marL="514350" indent="-514350">
              <a:buFont typeface="+mj-lt"/>
              <a:buAutoNum type="arabicPeriod"/>
            </a:pPr>
            <a:endParaRPr lang="en-GB" sz="2800" dirty="0">
              <a:latin typeface="Franklin Gothic Book" panose="020B0503020102020204" pitchFamily="34" charset="0"/>
            </a:endParaRPr>
          </a:p>
          <a:p>
            <a:pPr marL="514350" indent="-514350">
              <a:buFont typeface="+mj-lt"/>
              <a:buAutoNum type="arabicPeriod"/>
            </a:pPr>
            <a:r>
              <a:rPr lang="en-GB" sz="2800" dirty="0">
                <a:latin typeface="Franklin Gothic Book" panose="020B0503020102020204" pitchFamily="34" charset="0"/>
              </a:rPr>
              <a:t>Whole person approach </a:t>
            </a:r>
            <a:endParaRPr lang="en-GB" sz="3600" dirty="0">
              <a:latin typeface="Franklin Gothic Book" panose="020B0503020102020204" pitchFamily="34" charset="0"/>
            </a:endParaRPr>
          </a:p>
          <a:p>
            <a:endParaRPr lang="en-GB" sz="3600" dirty="0"/>
          </a:p>
        </p:txBody>
      </p:sp>
    </p:spTree>
    <p:extLst>
      <p:ext uri="{BB962C8B-B14F-4D97-AF65-F5344CB8AC3E}">
        <p14:creationId xmlns:p14="http://schemas.microsoft.com/office/powerpoint/2010/main" val="844905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6991457" y="1318361"/>
            <a:ext cx="4559231" cy="1679363"/>
          </a:xfrm>
          <a:prstGeom prst="wedgeRoundRectCallout">
            <a:avLst>
              <a:gd name="adj1" fmla="val -58727"/>
              <a:gd name="adj2" fmla="val 21891"/>
              <a:gd name="adj3" fmla="val 16667"/>
            </a:avLst>
          </a:prstGeom>
          <a:solidFill>
            <a:srgbClr val="1ABC97"/>
          </a:solidFill>
          <a:ln w="28575">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 think walk-ins are important, I would have a walk-in service. Especially things like domestic abuse and things like that you wouldn’t know when, you can’t say, “Oh sorry mate, I’ve got an appointment at 12.30.”</a:t>
            </a:r>
            <a:endParaRPr lang="en-GB" sz="3200" dirty="0">
              <a:solidFill>
                <a:schemeClr val="tx1"/>
              </a:solidFill>
              <a:latin typeface="Franklin Gothic Book" panose="020B0503020102020204" pitchFamily="34" charset="0"/>
            </a:endParaRPr>
          </a:p>
        </p:txBody>
      </p:sp>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Ease of access</a:t>
            </a:r>
          </a:p>
        </p:txBody>
      </p:sp>
      <p:sp>
        <p:nvSpPr>
          <p:cNvPr id="14" name="Rectangle 13"/>
          <p:cNvSpPr/>
          <p:nvPr/>
        </p:nvSpPr>
        <p:spPr>
          <a:xfrm>
            <a:off x="424984" y="1318361"/>
            <a:ext cx="6006517" cy="3539430"/>
          </a:xfrm>
          <a:prstGeom prst="rect">
            <a:avLst/>
          </a:prstGeom>
          <a:solidFill>
            <a:schemeClr val="bg1">
              <a:lumMod val="95000"/>
            </a:schemeClr>
          </a:solidFill>
        </p:spPr>
        <p:txBody>
          <a:bodyPr wrap="square">
            <a:spAutoFit/>
          </a:bodyPr>
          <a:lstStyle/>
          <a:p>
            <a:pPr marL="457200" indent="-457200">
              <a:buFont typeface="Arial" panose="020B0604020202020204" pitchFamily="34" charset="0"/>
              <a:buChar char="•"/>
            </a:pPr>
            <a:r>
              <a:rPr lang="en-GB" sz="2800" dirty="0">
                <a:latin typeface="Franklin Gothic Book" panose="020B0503020102020204" pitchFamily="34" charset="0"/>
              </a:rPr>
              <a:t>Pro-active referral/ approach </a:t>
            </a:r>
          </a:p>
          <a:p>
            <a:pPr marL="457200" indent="-457200">
              <a:buFont typeface="Arial" panose="020B0604020202020204" pitchFamily="34" charset="0"/>
              <a:buChar char="•"/>
            </a:pPr>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Available in person</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Easy to contact</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Flexible appointments and communications from service</a:t>
            </a:r>
          </a:p>
        </p:txBody>
      </p:sp>
      <p:sp>
        <p:nvSpPr>
          <p:cNvPr id="9" name="Rounded Rectangular Callout 8"/>
          <p:cNvSpPr/>
          <p:nvPr/>
        </p:nvSpPr>
        <p:spPr>
          <a:xfrm>
            <a:off x="6991456" y="3141306"/>
            <a:ext cx="4559231" cy="1716485"/>
          </a:xfrm>
          <a:prstGeom prst="wedgeRoundRectCallout">
            <a:avLst>
              <a:gd name="adj1" fmla="val -58727"/>
              <a:gd name="adj2" fmla="val 21938"/>
              <a:gd name="adj3" fmla="val 16667"/>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i="1" dirty="0">
              <a:solidFill>
                <a:schemeClr val="bg1"/>
              </a:solidFill>
            </a:endParaRPr>
          </a:p>
          <a:p>
            <a:r>
              <a:rPr lang="en-GB" sz="2000" i="1" dirty="0">
                <a:solidFill>
                  <a:schemeClr val="bg1"/>
                </a:solidFill>
                <a:latin typeface="Franklin Gothic Book" panose="020B0503020102020204" pitchFamily="34" charset="0"/>
              </a:rPr>
              <a:t>I guess just not having the flexibility of choosing when that is, or having any kind of input, just because I'm juggling being a mum, working, doing </a:t>
            </a:r>
            <a:r>
              <a:rPr lang="en-GB" sz="2000" i="1" dirty="0" err="1">
                <a:solidFill>
                  <a:schemeClr val="bg1"/>
                </a:solidFill>
                <a:latin typeface="Franklin Gothic Book" panose="020B0503020102020204" pitchFamily="34" charset="0"/>
              </a:rPr>
              <a:t>uni</a:t>
            </a:r>
            <a:r>
              <a:rPr lang="en-GB" sz="2000" i="1" dirty="0">
                <a:solidFill>
                  <a:schemeClr val="bg1"/>
                </a:solidFill>
                <a:latin typeface="Franklin Gothic Book" panose="020B0503020102020204" pitchFamily="34" charset="0"/>
              </a:rPr>
              <a:t>, and supporting my family</a:t>
            </a:r>
            <a:r>
              <a:rPr lang="en-GB" sz="1600" i="1" dirty="0">
                <a:solidFill>
                  <a:schemeClr val="bg1"/>
                </a:solidFill>
                <a:latin typeface="Franklin Gothic Book" panose="020B0503020102020204" pitchFamily="34" charset="0"/>
              </a:rPr>
              <a:t>.</a:t>
            </a:r>
            <a:r>
              <a:rPr lang="en-GB" sz="2000" dirty="0">
                <a:solidFill>
                  <a:schemeClr val="bg1"/>
                </a:solidFill>
                <a:latin typeface="Franklin Gothic Book" panose="020B0503020102020204" pitchFamily="34" charset="0"/>
              </a:rPr>
              <a:t> it's hard.</a:t>
            </a:r>
          </a:p>
          <a:p>
            <a:pPr algn="ctr"/>
            <a:endParaRPr lang="en-GB" sz="2800" dirty="0">
              <a:solidFill>
                <a:srgbClr val="1ABC97"/>
              </a:solidFill>
            </a:endParaRPr>
          </a:p>
        </p:txBody>
      </p:sp>
      <p:sp>
        <p:nvSpPr>
          <p:cNvPr id="2" name="Rectangle 1"/>
          <p:cNvSpPr/>
          <p:nvPr/>
        </p:nvSpPr>
        <p:spPr>
          <a:xfrm>
            <a:off x="424984" y="5001373"/>
            <a:ext cx="11387580" cy="1470583"/>
          </a:xfrm>
          <a:prstGeom prst="rect">
            <a:avLst/>
          </a:prstGeom>
          <a:solidFill>
            <a:schemeClr val="bg2"/>
          </a:solidFill>
          <a:ln>
            <a:solidFill>
              <a:srgbClr val="1ABC9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rgbClr val="FF0000"/>
                </a:solidFill>
                <a:latin typeface="Franklin Gothic Book" panose="020B0503020102020204" pitchFamily="34" charset="0"/>
              </a:rPr>
              <a:t>Impacts</a:t>
            </a:r>
            <a:r>
              <a:rPr lang="en-GB" sz="2800" b="1" dirty="0">
                <a:solidFill>
                  <a:schemeClr val="tx1"/>
                </a:solidFill>
                <a:latin typeface="Franklin Gothic Book" panose="020B0503020102020204" pitchFamily="34" charset="0"/>
              </a:rPr>
              <a:t>  - </a:t>
            </a:r>
            <a:r>
              <a:rPr lang="en-GB" sz="2800" dirty="0">
                <a:solidFill>
                  <a:schemeClr val="tx1"/>
                </a:solidFill>
                <a:latin typeface="Franklin Gothic Book" panose="020B0503020102020204" pitchFamily="34" charset="0"/>
              </a:rPr>
              <a:t>clients feel like service wants to support them</a:t>
            </a:r>
          </a:p>
          <a:p>
            <a:r>
              <a:rPr lang="en-GB" sz="2800" dirty="0">
                <a:solidFill>
                  <a:schemeClr val="tx1"/>
                </a:solidFill>
                <a:latin typeface="Franklin Gothic Book" panose="020B0503020102020204" pitchFamily="34" charset="0"/>
              </a:rPr>
              <a:t>               - takes onus off clients to get in touch with service</a:t>
            </a:r>
          </a:p>
          <a:p>
            <a:r>
              <a:rPr lang="en-GB" sz="2800" dirty="0">
                <a:solidFill>
                  <a:schemeClr val="tx1"/>
                </a:solidFill>
                <a:latin typeface="Franklin Gothic Book" panose="020B0503020102020204" pitchFamily="34" charset="0"/>
              </a:rPr>
              <a:t>               - easier for clients to fit support around other areas of their life</a:t>
            </a:r>
            <a:endParaRPr lang="en-GB" sz="2800" dirty="0">
              <a:latin typeface="Franklin Gothic Book" panose="020B0503020102020204" pitchFamily="34" charset="0"/>
            </a:endParaRPr>
          </a:p>
        </p:txBody>
      </p:sp>
    </p:spTree>
    <p:extLst>
      <p:ext uri="{BB962C8B-B14F-4D97-AF65-F5344CB8AC3E}">
        <p14:creationId xmlns:p14="http://schemas.microsoft.com/office/powerpoint/2010/main" val="2422802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56440" y="1359517"/>
            <a:ext cx="5436066" cy="3539430"/>
          </a:xfrm>
          <a:prstGeom prst="rect">
            <a:avLst/>
          </a:prstGeom>
          <a:solidFill>
            <a:schemeClr val="bg1">
              <a:lumMod val="95000"/>
            </a:schemeClr>
          </a:solidFill>
        </p:spPr>
        <p:txBody>
          <a:bodyPr wrap="square">
            <a:spAutoFit/>
          </a:bodyPr>
          <a:lstStyle/>
          <a:p>
            <a:pPr marL="457200" indent="-457200">
              <a:buFont typeface="Arial" panose="020B0604020202020204" pitchFamily="34" charset="0"/>
              <a:buChar char="•"/>
            </a:pPr>
            <a:r>
              <a:rPr lang="en-GB" sz="2800" dirty="0">
                <a:latin typeface="Franklin Gothic Book" panose="020B0503020102020204" pitchFamily="34" charset="0"/>
              </a:rPr>
              <a:t>Familiar staff</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Clear point of contact in service </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Accountability: staff keep records of contact so service users don’t have to recount their experiences  </a:t>
            </a:r>
          </a:p>
        </p:txBody>
      </p:sp>
      <p:sp>
        <p:nvSpPr>
          <p:cNvPr id="7" name="Rounded Rectangular Callout 6"/>
          <p:cNvSpPr/>
          <p:nvPr/>
        </p:nvSpPr>
        <p:spPr>
          <a:xfrm>
            <a:off x="6476214" y="1359517"/>
            <a:ext cx="5310082" cy="1744392"/>
          </a:xfrm>
          <a:prstGeom prst="wedgeRoundRectCallout">
            <a:avLst>
              <a:gd name="adj1" fmla="val -60289"/>
              <a:gd name="adj2" fmla="val 21205"/>
              <a:gd name="adj3" fmla="val 16667"/>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i="1" dirty="0">
                <a:solidFill>
                  <a:schemeClr val="bg1"/>
                </a:solidFill>
                <a:latin typeface="Franklin Gothic Book" panose="020B0503020102020204" pitchFamily="34" charset="0"/>
              </a:rPr>
              <a:t>If you had a certain person that was assigned to a number of cases and then [through] that, that would be really good that they would have somebody who they’re comfortable with and have built a rapport with.</a:t>
            </a:r>
          </a:p>
        </p:txBody>
      </p:sp>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Consistency </a:t>
            </a:r>
          </a:p>
        </p:txBody>
      </p:sp>
      <p:sp>
        <p:nvSpPr>
          <p:cNvPr id="15" name="Rounded Rectangular Callout 14"/>
          <p:cNvSpPr/>
          <p:nvPr/>
        </p:nvSpPr>
        <p:spPr>
          <a:xfrm>
            <a:off x="6569210" y="3227600"/>
            <a:ext cx="5124090" cy="1731719"/>
          </a:xfrm>
          <a:prstGeom prst="wedgeRoundRectCallout">
            <a:avLst>
              <a:gd name="adj1" fmla="val -60109"/>
              <a:gd name="adj2" fmla="val 19895"/>
              <a:gd name="adj3" fmla="val 16667"/>
            </a:avLst>
          </a:prstGeom>
          <a:solidFill>
            <a:srgbClr val="1ABC97"/>
          </a:solidFill>
          <a:ln w="28575">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i="1" dirty="0">
                <a:solidFill>
                  <a:schemeClr val="tx1"/>
                </a:solidFill>
                <a:latin typeface="Franklin Gothic Book" panose="020B0503020102020204" pitchFamily="34" charset="0"/>
              </a:rPr>
              <a:t>If they can find a way just to link it to the NHS so you don’t have to re-explain everything that you’ve spoken about previously. It just creates a lot more burden for the actual patient, I guess.</a:t>
            </a:r>
          </a:p>
        </p:txBody>
      </p:sp>
      <p:sp>
        <p:nvSpPr>
          <p:cNvPr id="6" name="Rectangle 5"/>
          <p:cNvSpPr/>
          <p:nvPr/>
        </p:nvSpPr>
        <p:spPr>
          <a:xfrm>
            <a:off x="122020" y="5180482"/>
            <a:ext cx="11940971" cy="1470583"/>
          </a:xfrm>
          <a:prstGeom prst="rect">
            <a:avLst/>
          </a:prstGeom>
          <a:solidFill>
            <a:schemeClr val="bg2"/>
          </a:solidFill>
          <a:ln>
            <a:solidFill>
              <a:srgbClr val="1ABC9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rgbClr val="FF0000"/>
                </a:solidFill>
                <a:latin typeface="Franklin Gothic Book" panose="020B0503020102020204" pitchFamily="34" charset="0"/>
              </a:rPr>
              <a:t>Impacts</a:t>
            </a:r>
            <a:r>
              <a:rPr lang="en-GB" sz="2800" b="1" dirty="0">
                <a:solidFill>
                  <a:schemeClr val="tx1"/>
                </a:solidFill>
                <a:latin typeface="Franklin Gothic Book" panose="020B0503020102020204" pitchFamily="34" charset="0"/>
              </a:rPr>
              <a:t>  - </a:t>
            </a:r>
            <a:r>
              <a:rPr lang="en-GB" sz="2800" dirty="0">
                <a:solidFill>
                  <a:schemeClr val="tx1"/>
                </a:solidFill>
                <a:latin typeface="Franklin Gothic Book" panose="020B0503020102020204" pitchFamily="34" charset="0"/>
              </a:rPr>
              <a:t>Clients have consistent experience, more likely to return to service</a:t>
            </a:r>
          </a:p>
          <a:p>
            <a:r>
              <a:rPr lang="en-GB" sz="2800" dirty="0">
                <a:solidFill>
                  <a:schemeClr val="tx1"/>
                </a:solidFill>
                <a:latin typeface="Franklin Gothic Book" panose="020B0503020102020204" pitchFamily="34" charset="0"/>
              </a:rPr>
              <a:t>                - Clients less likely to experience re-traumatisation</a:t>
            </a:r>
          </a:p>
          <a:p>
            <a:r>
              <a:rPr lang="en-GB" sz="2800" dirty="0">
                <a:solidFill>
                  <a:schemeClr val="tx1"/>
                </a:solidFill>
                <a:latin typeface="Franklin Gothic Book" panose="020B0503020102020204" pitchFamily="34" charset="0"/>
              </a:rPr>
              <a:t>                - Clients know how to reach service </a:t>
            </a:r>
          </a:p>
        </p:txBody>
      </p:sp>
    </p:spTree>
    <p:extLst>
      <p:ext uri="{BB962C8B-B14F-4D97-AF65-F5344CB8AC3E}">
        <p14:creationId xmlns:p14="http://schemas.microsoft.com/office/powerpoint/2010/main" val="175480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Sensitivity </a:t>
            </a:r>
          </a:p>
        </p:txBody>
      </p:sp>
      <p:sp>
        <p:nvSpPr>
          <p:cNvPr id="13" name="Rectangle 12"/>
          <p:cNvSpPr/>
          <p:nvPr/>
        </p:nvSpPr>
        <p:spPr>
          <a:xfrm>
            <a:off x="302003" y="1722798"/>
            <a:ext cx="5341415" cy="2677656"/>
          </a:xfrm>
          <a:prstGeom prst="rect">
            <a:avLst/>
          </a:prstGeom>
          <a:solidFill>
            <a:schemeClr val="bg1">
              <a:lumMod val="95000"/>
            </a:schemeClr>
          </a:solidFill>
        </p:spPr>
        <p:txBody>
          <a:bodyPr wrap="square">
            <a:spAutoFit/>
          </a:bodyPr>
          <a:lstStyle/>
          <a:p>
            <a:pPr marL="457200" indent="-457200">
              <a:buFont typeface="Arial" panose="020B0604020202020204" pitchFamily="34" charset="0"/>
              <a:buChar char="•"/>
            </a:pPr>
            <a:r>
              <a:rPr lang="en-GB" sz="2800" dirty="0">
                <a:latin typeface="Franklin Gothic Book" panose="020B0503020102020204" pitchFamily="34" charset="0"/>
              </a:rPr>
              <a:t>Feel safe disclosing</a:t>
            </a:r>
          </a:p>
          <a:p>
            <a:pPr marL="457200" indent="-457200">
              <a:buFont typeface="Arial" panose="020B0604020202020204" pitchFamily="34" charset="0"/>
              <a:buChar char="•"/>
            </a:pPr>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Assured of confidentiality </a:t>
            </a:r>
          </a:p>
          <a:p>
            <a:pPr marL="457200" indent="-457200">
              <a:buFont typeface="Arial" panose="020B0604020202020204" pitchFamily="34" charset="0"/>
              <a:buChar char="•"/>
            </a:pPr>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Protected characteristics catered for</a:t>
            </a:r>
          </a:p>
        </p:txBody>
      </p:sp>
      <p:sp>
        <p:nvSpPr>
          <p:cNvPr id="2" name="Rectangle 1"/>
          <p:cNvSpPr/>
          <p:nvPr/>
        </p:nvSpPr>
        <p:spPr>
          <a:xfrm>
            <a:off x="2645329" y="4702796"/>
            <a:ext cx="6096000" cy="369332"/>
          </a:xfrm>
          <a:prstGeom prst="rect">
            <a:avLst/>
          </a:prstGeom>
        </p:spPr>
        <p:txBody>
          <a:bodyPr>
            <a:spAutoFit/>
          </a:bodyPr>
          <a:lstStyle/>
          <a:p>
            <a:endParaRPr lang="en-GB" dirty="0"/>
          </a:p>
        </p:txBody>
      </p:sp>
      <p:sp>
        <p:nvSpPr>
          <p:cNvPr id="3" name="Rounded Rectangular Callout 2"/>
          <p:cNvSpPr/>
          <p:nvPr/>
        </p:nvSpPr>
        <p:spPr>
          <a:xfrm>
            <a:off x="6419445" y="1361141"/>
            <a:ext cx="5016617" cy="1752488"/>
          </a:xfrm>
          <a:prstGeom prst="wedgeRoundRectCallout">
            <a:avLst>
              <a:gd name="adj1" fmla="val -62678"/>
              <a:gd name="adj2" fmla="val 22575"/>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bg1"/>
                </a:solidFill>
                <a:latin typeface="Franklin Gothic Book" panose="020B0503020102020204" pitchFamily="34" charset="0"/>
              </a:rPr>
              <a:t>If somebody has not been through it, it’s very difficult for them to understand exactly where you’re coming from. Like, how can you possibly reach a level with this person if they’ve never been through it?</a:t>
            </a:r>
          </a:p>
        </p:txBody>
      </p:sp>
      <p:sp>
        <p:nvSpPr>
          <p:cNvPr id="14" name="Rounded Rectangular Callout 13"/>
          <p:cNvSpPr/>
          <p:nvPr/>
        </p:nvSpPr>
        <p:spPr>
          <a:xfrm>
            <a:off x="6532567" y="3287563"/>
            <a:ext cx="5016617" cy="1415233"/>
          </a:xfrm>
          <a:prstGeom prst="wedgeRoundRectCallout">
            <a:avLst>
              <a:gd name="adj1" fmla="val -63159"/>
              <a:gd name="adj2" fmla="val 22602"/>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 wouldn’t feel comfortable discussing those sorts of things on a phone call or an email with somebody I haven’t met. It needs to have a more personal approach. </a:t>
            </a:r>
          </a:p>
        </p:txBody>
      </p:sp>
      <p:sp>
        <p:nvSpPr>
          <p:cNvPr id="7" name="Rectangle 6"/>
          <p:cNvSpPr/>
          <p:nvPr/>
        </p:nvSpPr>
        <p:spPr>
          <a:xfrm>
            <a:off x="408142" y="4981608"/>
            <a:ext cx="11620459" cy="1470583"/>
          </a:xfrm>
          <a:prstGeom prst="rect">
            <a:avLst/>
          </a:prstGeom>
          <a:solidFill>
            <a:schemeClr val="bg2"/>
          </a:solidFill>
          <a:ln>
            <a:solidFill>
              <a:srgbClr val="1ABC9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rgbClr val="FF0000"/>
                </a:solidFill>
                <a:latin typeface="Franklin Gothic Book" panose="020B0503020102020204" pitchFamily="34" charset="0"/>
              </a:rPr>
              <a:t>Impacts </a:t>
            </a:r>
            <a:r>
              <a:rPr lang="en-GB" sz="2800" b="1" dirty="0">
                <a:solidFill>
                  <a:schemeClr val="tx1"/>
                </a:solidFill>
                <a:latin typeface="Franklin Gothic Book" panose="020B0503020102020204" pitchFamily="34" charset="0"/>
              </a:rPr>
              <a:t>= </a:t>
            </a:r>
            <a:r>
              <a:rPr lang="en-GB" sz="2800" dirty="0">
                <a:solidFill>
                  <a:schemeClr val="tx1"/>
                </a:solidFill>
                <a:latin typeface="Franklin Gothic Book" panose="020B0503020102020204" pitchFamily="34" charset="0"/>
              </a:rPr>
              <a:t>Reduces experience of stigmatisation for needs</a:t>
            </a:r>
          </a:p>
          <a:p>
            <a:r>
              <a:rPr lang="en-GB" sz="2800" dirty="0">
                <a:solidFill>
                  <a:schemeClr val="tx1"/>
                </a:solidFill>
                <a:latin typeface="Franklin Gothic Book" panose="020B0503020102020204" pitchFamily="34" charset="0"/>
              </a:rPr>
              <a:t>                -Client needs are disclosed and addressed</a:t>
            </a:r>
          </a:p>
          <a:p>
            <a:r>
              <a:rPr lang="en-GB" sz="2800" dirty="0">
                <a:solidFill>
                  <a:schemeClr val="tx1"/>
                </a:solidFill>
                <a:latin typeface="Franklin Gothic Book" panose="020B0503020102020204" pitchFamily="34" charset="0"/>
              </a:rPr>
              <a:t>                -Client with complex needs able to access support</a:t>
            </a:r>
          </a:p>
        </p:txBody>
      </p:sp>
    </p:spTree>
    <p:extLst>
      <p:ext uri="{BB962C8B-B14F-4D97-AF65-F5344CB8AC3E}">
        <p14:creationId xmlns:p14="http://schemas.microsoft.com/office/powerpoint/2010/main" val="193923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Criminal justice system awareness  </a:t>
            </a:r>
          </a:p>
        </p:txBody>
      </p:sp>
      <p:sp>
        <p:nvSpPr>
          <p:cNvPr id="13" name="Rectangle 12"/>
          <p:cNvSpPr/>
          <p:nvPr/>
        </p:nvSpPr>
        <p:spPr>
          <a:xfrm>
            <a:off x="667833" y="1384117"/>
            <a:ext cx="5436066" cy="2677656"/>
          </a:xfrm>
          <a:prstGeom prst="rect">
            <a:avLst/>
          </a:prstGeom>
          <a:solidFill>
            <a:schemeClr val="bg1">
              <a:lumMod val="95000"/>
            </a:schemeClr>
          </a:solidFill>
        </p:spPr>
        <p:txBody>
          <a:bodyPr wrap="square">
            <a:spAutoFit/>
          </a:bodyPr>
          <a:lstStyle/>
          <a:p>
            <a:pPr marL="457200" indent="-457200">
              <a:buFont typeface="Arial" panose="020B0604020202020204" pitchFamily="34" charset="0"/>
              <a:buChar char="•"/>
            </a:pPr>
            <a:r>
              <a:rPr lang="en-GB" sz="2800" dirty="0">
                <a:latin typeface="Franklin Gothic Book" panose="020B0503020102020204" pitchFamily="34" charset="0"/>
              </a:rPr>
              <a:t>Staff understand CJS process </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Staff provide practical support</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Staff decode CJS terminology</a:t>
            </a:r>
          </a:p>
          <a:p>
            <a:r>
              <a:rPr lang="en-GB" sz="2800" dirty="0">
                <a:latin typeface="Franklin Gothic Book" panose="020B0503020102020204" pitchFamily="34" charset="0"/>
              </a:rPr>
              <a:t> </a:t>
            </a:r>
            <a:endParaRPr lang="en-GB" sz="3600" dirty="0">
              <a:latin typeface="Franklin Gothic Book" panose="020B0503020102020204" pitchFamily="34" charset="0"/>
            </a:endParaRPr>
          </a:p>
        </p:txBody>
      </p:sp>
      <p:sp>
        <p:nvSpPr>
          <p:cNvPr id="2" name="Rectangle 1"/>
          <p:cNvSpPr/>
          <p:nvPr/>
        </p:nvSpPr>
        <p:spPr>
          <a:xfrm>
            <a:off x="2843292" y="3628140"/>
            <a:ext cx="6096000" cy="369332"/>
          </a:xfrm>
          <a:prstGeom prst="rect">
            <a:avLst/>
          </a:prstGeom>
        </p:spPr>
        <p:txBody>
          <a:bodyPr>
            <a:spAutoFit/>
          </a:bodyPr>
          <a:lstStyle/>
          <a:p>
            <a:endParaRPr lang="en-GB" dirty="0"/>
          </a:p>
        </p:txBody>
      </p:sp>
      <p:sp>
        <p:nvSpPr>
          <p:cNvPr id="3" name="Rounded Rectangular Callout 2"/>
          <p:cNvSpPr/>
          <p:nvPr/>
        </p:nvSpPr>
        <p:spPr>
          <a:xfrm>
            <a:off x="6731397" y="1524473"/>
            <a:ext cx="5268287" cy="2827830"/>
          </a:xfrm>
          <a:prstGeom prst="wedgeRoundRectCallout">
            <a:avLst>
              <a:gd name="adj1" fmla="val -59765"/>
              <a:gd name="adj2" fmla="val 23571"/>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i="1" dirty="0">
                <a:solidFill>
                  <a:schemeClr val="tx1"/>
                </a:solidFill>
                <a:latin typeface="Franklin Gothic Book" panose="020B0503020102020204" pitchFamily="34" charset="0"/>
              </a:rPr>
              <a:t>And that way they feel a bit more prepared. And then they can know a bit more, if it is your first time, obviously, being a defendant in court, then obviously they will feel a lot more reassured and a lot more confident when it comes to the case itself because they’ve got that, sort of, booklet of guidelines that they can go back to.</a:t>
            </a:r>
          </a:p>
        </p:txBody>
      </p:sp>
      <p:sp>
        <p:nvSpPr>
          <p:cNvPr id="6" name="Rectangle 5"/>
          <p:cNvSpPr/>
          <p:nvPr/>
        </p:nvSpPr>
        <p:spPr>
          <a:xfrm>
            <a:off x="408142" y="4981608"/>
            <a:ext cx="11620459" cy="1470583"/>
          </a:xfrm>
          <a:prstGeom prst="rect">
            <a:avLst/>
          </a:prstGeom>
          <a:solidFill>
            <a:schemeClr val="bg2"/>
          </a:solidFill>
          <a:ln>
            <a:solidFill>
              <a:srgbClr val="1ABC9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rgbClr val="FF0000"/>
                </a:solidFill>
                <a:latin typeface="Franklin Gothic Book" panose="020B0503020102020204" pitchFamily="34" charset="0"/>
              </a:rPr>
              <a:t>Impacts </a:t>
            </a:r>
            <a:r>
              <a:rPr lang="en-GB" sz="2800" b="1" dirty="0">
                <a:solidFill>
                  <a:schemeClr val="tx1"/>
                </a:solidFill>
                <a:latin typeface="Franklin Gothic Book" panose="020B0503020102020204" pitchFamily="34" charset="0"/>
              </a:rPr>
              <a:t>- </a:t>
            </a:r>
            <a:r>
              <a:rPr lang="en-GB" sz="2800" dirty="0">
                <a:solidFill>
                  <a:schemeClr val="tx1"/>
                </a:solidFill>
                <a:latin typeface="Franklin Gothic Book" panose="020B0503020102020204" pitchFamily="34" charset="0"/>
              </a:rPr>
              <a:t>Clients feel like staff understand impact of CJS and its impact on          </a:t>
            </a:r>
          </a:p>
          <a:p>
            <a:r>
              <a:rPr lang="en-GB" sz="2800" dirty="0">
                <a:solidFill>
                  <a:schemeClr val="tx1"/>
                </a:solidFill>
                <a:latin typeface="Franklin Gothic Book" panose="020B0503020102020204" pitchFamily="34" charset="0"/>
              </a:rPr>
              <a:t>                 clinical and welfare needs</a:t>
            </a:r>
            <a:endParaRPr lang="en-GB" sz="2800" dirty="0">
              <a:latin typeface="Franklin Gothic Book" panose="020B0503020102020204" pitchFamily="34" charset="0"/>
            </a:endParaRPr>
          </a:p>
        </p:txBody>
      </p:sp>
    </p:spTree>
    <p:extLst>
      <p:ext uri="{BB962C8B-B14F-4D97-AF65-F5344CB8AC3E}">
        <p14:creationId xmlns:p14="http://schemas.microsoft.com/office/powerpoint/2010/main" val="2825392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441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Whole-person approach </a:t>
            </a:r>
          </a:p>
        </p:txBody>
      </p:sp>
      <p:sp>
        <p:nvSpPr>
          <p:cNvPr id="13" name="Rectangle 12"/>
          <p:cNvSpPr/>
          <p:nvPr/>
        </p:nvSpPr>
        <p:spPr>
          <a:xfrm>
            <a:off x="141889" y="1325904"/>
            <a:ext cx="6380556" cy="3650216"/>
          </a:xfrm>
          <a:prstGeom prst="rect">
            <a:avLst/>
          </a:prstGeom>
          <a:solidFill>
            <a:schemeClr val="bg1">
              <a:lumMod val="95000"/>
            </a:schemeClr>
          </a:solidFill>
        </p:spPr>
        <p:txBody>
          <a:bodyPr wrap="square">
            <a:spAutoFit/>
          </a:bodyPr>
          <a:lstStyle/>
          <a:p>
            <a:pPr marL="457200" indent="-457200">
              <a:buFont typeface="Arial" panose="020B0604020202020204" pitchFamily="34" charset="0"/>
              <a:buChar char="•"/>
            </a:pPr>
            <a:r>
              <a:rPr lang="en-GB" sz="2800" dirty="0">
                <a:latin typeface="Franklin Gothic Book" panose="020B0503020102020204" pitchFamily="34" charset="0"/>
              </a:rPr>
              <a:t>Responsive to whichever needs client presents with</a:t>
            </a:r>
          </a:p>
          <a:p>
            <a:pPr marL="457200" indent="-457200">
              <a:buFont typeface="Arial" panose="020B0604020202020204" pitchFamily="34" charset="0"/>
              <a:buChar char="•"/>
            </a:pPr>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Screen for additional needs</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Good links to local specialist providers</a:t>
            </a:r>
          </a:p>
          <a:p>
            <a:endParaRPr lang="en-GB" sz="2800" dirty="0">
              <a:latin typeface="Franklin Gothic Book" panose="020B0503020102020204" pitchFamily="34" charset="0"/>
            </a:endParaRPr>
          </a:p>
          <a:p>
            <a:pPr marL="457200" indent="-457200">
              <a:buFont typeface="Arial" panose="020B0604020202020204" pitchFamily="34" charset="0"/>
              <a:buChar char="•"/>
            </a:pPr>
            <a:r>
              <a:rPr lang="en-GB" sz="2800" dirty="0">
                <a:latin typeface="Franklin Gothic Book" panose="020B0503020102020204" pitchFamily="34" charset="0"/>
              </a:rPr>
              <a:t>Active support for ongoing referrals</a:t>
            </a:r>
          </a:p>
        </p:txBody>
      </p:sp>
      <p:sp>
        <p:nvSpPr>
          <p:cNvPr id="2" name="Rectangle 1"/>
          <p:cNvSpPr/>
          <p:nvPr/>
        </p:nvSpPr>
        <p:spPr>
          <a:xfrm>
            <a:off x="2645329" y="4702796"/>
            <a:ext cx="6096000" cy="369332"/>
          </a:xfrm>
          <a:prstGeom prst="rect">
            <a:avLst/>
          </a:prstGeom>
        </p:spPr>
        <p:txBody>
          <a:bodyPr>
            <a:spAutoFit/>
          </a:bodyPr>
          <a:lstStyle/>
          <a:p>
            <a:endParaRPr lang="en-GB" dirty="0"/>
          </a:p>
        </p:txBody>
      </p:sp>
      <p:sp>
        <p:nvSpPr>
          <p:cNvPr id="3" name="Rounded Rectangular Callout 2"/>
          <p:cNvSpPr/>
          <p:nvPr/>
        </p:nvSpPr>
        <p:spPr>
          <a:xfrm>
            <a:off x="6729835" y="1329830"/>
            <a:ext cx="5268287" cy="1446552"/>
          </a:xfrm>
          <a:prstGeom prst="wedgeRoundRectCallout">
            <a:avLst>
              <a:gd name="adj1" fmla="val -58537"/>
              <a:gd name="adj2" fmla="val 21241"/>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 would have had no idea what I could access. I didn’t think that I was entitled to legal aid</a:t>
            </a:r>
          </a:p>
          <a:p>
            <a:r>
              <a:rPr lang="en-GB" i="1" dirty="0">
                <a:solidFill>
                  <a:schemeClr val="tx1"/>
                </a:solidFill>
                <a:latin typeface="Franklin Gothic Book" panose="020B0503020102020204" pitchFamily="34" charset="0"/>
              </a:rPr>
              <a:t>until I spoke to Refuge. That was another thing that I accessed, which has taken a huge amount of pressure off me.</a:t>
            </a:r>
          </a:p>
        </p:txBody>
      </p:sp>
      <p:sp>
        <p:nvSpPr>
          <p:cNvPr id="6" name="Rounded Rectangular Callout 5"/>
          <p:cNvSpPr/>
          <p:nvPr/>
        </p:nvSpPr>
        <p:spPr>
          <a:xfrm>
            <a:off x="6729835" y="2870387"/>
            <a:ext cx="5268287" cy="2105734"/>
          </a:xfrm>
          <a:prstGeom prst="wedgeRoundRectCallout">
            <a:avLst>
              <a:gd name="adj1" fmla="val -58011"/>
              <a:gd name="adj2" fmla="val 19489"/>
              <a:gd name="adj3" fmla="val 16667"/>
            </a:avLst>
          </a:prstGeom>
          <a:solidFill>
            <a:schemeClr val="tx1"/>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bg1"/>
                </a:solidFill>
                <a:latin typeface="Franklin Gothic Book" panose="020B0503020102020204" pitchFamily="34" charset="0"/>
              </a:rPr>
              <a:t>I know there are referrals, if you find a service that actually cares they were then likely [to]</a:t>
            </a:r>
          </a:p>
          <a:p>
            <a:r>
              <a:rPr lang="en-GB" i="1" dirty="0">
                <a:solidFill>
                  <a:schemeClr val="bg1"/>
                </a:solidFill>
                <a:latin typeface="Franklin Gothic Book" panose="020B0503020102020204" pitchFamily="34" charset="0"/>
              </a:rPr>
              <a:t>refer you to other services that they think will help. I had a referral from probation to NACRO</a:t>
            </a:r>
          </a:p>
          <a:p>
            <a:r>
              <a:rPr lang="en-GB" i="1" dirty="0">
                <a:solidFill>
                  <a:schemeClr val="bg1"/>
                </a:solidFill>
                <a:latin typeface="Franklin Gothic Book" panose="020B0503020102020204" pitchFamily="34" charset="0"/>
              </a:rPr>
              <a:t>housing when I was younger and a referral from probation to [local authority] housing this</a:t>
            </a:r>
          </a:p>
          <a:p>
            <a:r>
              <a:rPr lang="en-GB" i="1" dirty="0">
                <a:solidFill>
                  <a:schemeClr val="bg1"/>
                </a:solidFill>
                <a:latin typeface="Franklin Gothic Book" panose="020B0503020102020204" pitchFamily="34" charset="0"/>
              </a:rPr>
              <a:t>time. It was very helpful.</a:t>
            </a:r>
          </a:p>
        </p:txBody>
      </p:sp>
      <p:sp>
        <p:nvSpPr>
          <p:cNvPr id="7" name="Rectangle 6"/>
          <p:cNvSpPr/>
          <p:nvPr/>
        </p:nvSpPr>
        <p:spPr>
          <a:xfrm>
            <a:off x="377663" y="5235319"/>
            <a:ext cx="11620459" cy="1470583"/>
          </a:xfrm>
          <a:prstGeom prst="rect">
            <a:avLst/>
          </a:prstGeom>
          <a:solidFill>
            <a:schemeClr val="bg2"/>
          </a:solidFill>
          <a:ln>
            <a:solidFill>
              <a:srgbClr val="1ABC9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rgbClr val="FF0000"/>
                </a:solidFill>
                <a:latin typeface="Franklin Gothic Book" panose="020B0503020102020204" pitchFamily="34" charset="0"/>
              </a:rPr>
              <a:t>Impacts</a:t>
            </a:r>
            <a:r>
              <a:rPr lang="en-GB" sz="2800" b="1" dirty="0">
                <a:solidFill>
                  <a:schemeClr val="tx1"/>
                </a:solidFill>
                <a:latin typeface="Franklin Gothic Book" panose="020B0503020102020204" pitchFamily="34" charset="0"/>
              </a:rPr>
              <a:t> - </a:t>
            </a:r>
            <a:r>
              <a:rPr lang="en-GB" sz="2800" dirty="0">
                <a:solidFill>
                  <a:schemeClr val="tx1"/>
                </a:solidFill>
                <a:latin typeface="Franklin Gothic Book" panose="020B0503020102020204" pitchFamily="34" charset="0"/>
              </a:rPr>
              <a:t>Clients able to talk about a range of needs in their lives and        </a:t>
            </a:r>
          </a:p>
          <a:p>
            <a:r>
              <a:rPr lang="en-GB" sz="2800" dirty="0">
                <a:solidFill>
                  <a:schemeClr val="tx1"/>
                </a:solidFill>
                <a:latin typeface="Franklin Gothic Book" panose="020B0503020102020204" pitchFamily="34" charset="0"/>
              </a:rPr>
              <a:t>                 access local specialist support</a:t>
            </a:r>
          </a:p>
          <a:p>
            <a:r>
              <a:rPr lang="en-GB" sz="2800" dirty="0">
                <a:solidFill>
                  <a:schemeClr val="tx1"/>
                </a:solidFill>
                <a:latin typeface="Franklin Gothic Book" panose="020B0503020102020204" pitchFamily="34" charset="0"/>
              </a:rPr>
              <a:t>               - Clients able to access interim and phased support</a:t>
            </a:r>
          </a:p>
        </p:txBody>
      </p:sp>
    </p:spTree>
    <p:extLst>
      <p:ext uri="{BB962C8B-B14F-4D97-AF65-F5344CB8AC3E}">
        <p14:creationId xmlns:p14="http://schemas.microsoft.com/office/powerpoint/2010/main" val="2297207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Conclusions </a:t>
            </a:r>
          </a:p>
        </p:txBody>
      </p:sp>
      <p:sp>
        <p:nvSpPr>
          <p:cNvPr id="3" name="Content Placeholder 2"/>
          <p:cNvSpPr>
            <a:spLocks noGrp="1"/>
          </p:cNvSpPr>
          <p:nvPr>
            <p:ph idx="1"/>
          </p:nvPr>
        </p:nvSpPr>
        <p:spPr>
          <a:xfrm>
            <a:off x="338667" y="1057012"/>
            <a:ext cx="11506200" cy="5299337"/>
          </a:xfrm>
          <a:solidFill>
            <a:schemeClr val="bg1">
              <a:lumMod val="95000"/>
            </a:schemeClr>
          </a:solidFill>
        </p:spPr>
        <p:txBody>
          <a:bodyPr>
            <a:normAutofit fontScale="92500" lnSpcReduction="20000"/>
          </a:bodyPr>
          <a:lstStyle/>
          <a:p>
            <a:r>
              <a:rPr lang="en-GB" sz="3000" dirty="0"/>
              <a:t>Our findings demonstrate a clear need for a specific response to the social welfare needs of people with low level justice system involvement</a:t>
            </a:r>
            <a:endParaRPr lang="en-GB" sz="3500" dirty="0"/>
          </a:p>
          <a:p>
            <a:endParaRPr lang="en-GB" sz="3000" b="0" dirty="0">
              <a:solidFill>
                <a:schemeClr val="tx1"/>
              </a:solidFill>
            </a:endParaRPr>
          </a:p>
          <a:p>
            <a:pPr marL="342900" indent="-342900">
              <a:buFont typeface="Arial" panose="020B0604020202020204" pitchFamily="34" charset="0"/>
              <a:buChar char="•"/>
            </a:pPr>
            <a:r>
              <a:rPr lang="en-GB" sz="2600" b="0" dirty="0">
                <a:solidFill>
                  <a:schemeClr val="tx1"/>
                </a:solidFill>
              </a:rPr>
              <a:t>People with low-level involvement experience a wide range of social welfare needs and  reported a range of obstacles to accessing support, from practical problems to more personal barriers.</a:t>
            </a:r>
          </a:p>
          <a:p>
            <a:endParaRPr lang="en-GB" sz="2600" b="0" dirty="0">
              <a:solidFill>
                <a:schemeClr val="tx1"/>
              </a:solidFill>
            </a:endParaRPr>
          </a:p>
          <a:p>
            <a:pPr marL="342900" indent="-342900">
              <a:buFont typeface="Arial" panose="020B0604020202020204" pitchFamily="34" charset="0"/>
              <a:buChar char="•"/>
            </a:pPr>
            <a:r>
              <a:rPr lang="en-GB" sz="2600" b="0" dirty="0">
                <a:solidFill>
                  <a:schemeClr val="tx1"/>
                </a:solidFill>
              </a:rPr>
              <a:t>Our policy review found no cohesive approach to providing systematic support for this group, even though offering effective and appropriate advice and support has the potential to play an important role in long-term crime prevention.</a:t>
            </a:r>
          </a:p>
          <a:p>
            <a:endParaRPr lang="en-GB" sz="2600" b="0" dirty="0">
              <a:solidFill>
                <a:schemeClr val="tx1"/>
              </a:solidFill>
            </a:endParaRPr>
          </a:p>
          <a:p>
            <a:pPr marL="342900" indent="-342900">
              <a:buFont typeface="Arial" panose="020B0604020202020204" pitchFamily="34" charset="0"/>
              <a:buChar char="•"/>
            </a:pPr>
            <a:r>
              <a:rPr lang="en-GB" sz="2600" b="0" dirty="0">
                <a:solidFill>
                  <a:schemeClr val="tx1"/>
                </a:solidFill>
              </a:rPr>
              <a:t>From interviews, we identified several principles of effective service provision. We hope these will help guide the development of flexible, responsive and effective advice and support services which meet people’s needs and contribute to long-term reductions in crime. </a:t>
            </a:r>
          </a:p>
        </p:txBody>
      </p:sp>
      <p:sp>
        <p:nvSpPr>
          <p:cNvPr id="4" name="Footer Placeholder 3"/>
          <p:cNvSpPr>
            <a:spLocks noGrp="1"/>
          </p:cNvSpPr>
          <p:nvPr>
            <p:ph type="ftr" sz="quarter" idx="11"/>
          </p:nvPr>
        </p:nvSpPr>
        <p:spPr/>
        <p:txBody>
          <a:bodyPr/>
          <a:lstStyle/>
          <a:p>
            <a:r>
              <a:rPr lang="en-GB" dirty="0"/>
              <a:t>Putting practitioners and evidence at the heart of justice reform</a:t>
            </a:r>
          </a:p>
        </p:txBody>
      </p:sp>
      <p:sp>
        <p:nvSpPr>
          <p:cNvPr id="5" name="Slide Number Placeholder 4"/>
          <p:cNvSpPr>
            <a:spLocks noGrp="1"/>
          </p:cNvSpPr>
          <p:nvPr>
            <p:ph type="sldNum" sz="quarter" idx="12"/>
          </p:nvPr>
        </p:nvSpPr>
        <p:spPr/>
        <p:txBody>
          <a:bodyPr/>
          <a:lstStyle/>
          <a:p>
            <a:fld id="{3273537A-61D4-4C8B-A810-C212CA4599AB}" type="slidenum">
              <a:rPr lang="en-GB" smtClean="0"/>
              <a:t>16</a:t>
            </a:fld>
            <a:endParaRPr lang="en-GB" dirty="0"/>
          </a:p>
        </p:txBody>
      </p:sp>
    </p:spTree>
    <p:extLst>
      <p:ext uri="{BB962C8B-B14F-4D97-AF65-F5344CB8AC3E}">
        <p14:creationId xmlns:p14="http://schemas.microsoft.com/office/powerpoint/2010/main" val="2523806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3" y="2382473"/>
            <a:ext cx="12192000" cy="948267"/>
          </a:xfrm>
          <a:solidFill>
            <a:schemeClr val="bg1"/>
          </a:solidFill>
        </p:spPr>
        <p:txBody>
          <a:bodyPr>
            <a:normAutofit/>
          </a:bodyPr>
          <a:lstStyle/>
          <a:p>
            <a:pPr algn="ctr"/>
            <a:r>
              <a:rPr lang="en-GB" sz="5400" b="1" dirty="0">
                <a:solidFill>
                  <a:schemeClr val="tx1"/>
                </a:solidFill>
              </a:rPr>
              <a:t>Questions?</a:t>
            </a:r>
          </a:p>
        </p:txBody>
      </p:sp>
      <p:sp>
        <p:nvSpPr>
          <p:cNvPr id="4" name="Footer Placeholder 3"/>
          <p:cNvSpPr>
            <a:spLocks noGrp="1"/>
          </p:cNvSpPr>
          <p:nvPr>
            <p:ph type="ftr" sz="quarter" idx="11"/>
          </p:nvPr>
        </p:nvSpPr>
        <p:spPr/>
        <p:txBody>
          <a:bodyPr/>
          <a:lstStyle/>
          <a:p>
            <a:r>
              <a:rPr lang="en-GB" dirty="0"/>
              <a:t>Putting practitioners and evidence at the heart of justice reform</a:t>
            </a:r>
          </a:p>
        </p:txBody>
      </p:sp>
      <p:sp>
        <p:nvSpPr>
          <p:cNvPr id="5" name="Slide Number Placeholder 4"/>
          <p:cNvSpPr>
            <a:spLocks noGrp="1"/>
          </p:cNvSpPr>
          <p:nvPr>
            <p:ph type="sldNum" sz="quarter" idx="12"/>
          </p:nvPr>
        </p:nvSpPr>
        <p:spPr/>
        <p:txBody>
          <a:bodyPr/>
          <a:lstStyle/>
          <a:p>
            <a:fld id="{3273537A-61D4-4C8B-A810-C212CA4599AB}" type="slidenum">
              <a:rPr lang="en-GB" smtClean="0"/>
              <a:t>17</a:t>
            </a:fld>
            <a:endParaRPr lang="en-GB" dirty="0"/>
          </a:p>
        </p:txBody>
      </p:sp>
    </p:spTree>
    <p:extLst>
      <p:ext uri="{BB962C8B-B14F-4D97-AF65-F5344CB8AC3E}">
        <p14:creationId xmlns:p14="http://schemas.microsoft.com/office/powerpoint/2010/main" val="983816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519265" y="6356350"/>
            <a:ext cx="7231225" cy="365125"/>
          </a:xfrm>
        </p:spPr>
        <p:txBody>
          <a:bodyPr/>
          <a:lstStyle/>
          <a:p>
            <a:r>
              <a:rPr lang="en-GB" i="1" dirty="0">
                <a:solidFill>
                  <a:prstClr val="white"/>
                </a:solidFill>
                <a:latin typeface="Franklin Gothic Book" panose="020B0503020102020204" pitchFamily="34" charset="0"/>
                <a:cs typeface="Arial" panose="020B0604020202020204" pitchFamily="34" charset="0"/>
              </a:rPr>
              <a:t>Putting practitioners and evidence at the heart of justice reform</a:t>
            </a:r>
          </a:p>
        </p:txBody>
      </p:sp>
      <p:sp>
        <p:nvSpPr>
          <p:cNvPr id="5" name="TextBox 4"/>
          <p:cNvSpPr txBox="1"/>
          <p:nvPr/>
        </p:nvSpPr>
        <p:spPr>
          <a:xfrm>
            <a:off x="15572" y="2725405"/>
            <a:ext cx="12176427" cy="2646394"/>
          </a:xfrm>
          <a:prstGeom prst="rect">
            <a:avLst/>
          </a:prstGeom>
          <a:noFill/>
        </p:spPr>
        <p:txBody>
          <a:bodyPr wrap="square" tIns="0" bIns="792000" rtlCol="0" anchor="ctr">
            <a:spAutoFit/>
          </a:bodyPr>
          <a:lstStyle/>
          <a:p>
            <a:pPr algn="ctr"/>
            <a:r>
              <a:rPr lang="en-GB" sz="2400" dirty="0">
                <a:solidFill>
                  <a:schemeClr val="bg1"/>
                </a:solidFill>
                <a:latin typeface="Franklin Gothic Book" panose="020B0503020102020204" pitchFamily="34" charset="0"/>
                <a:cs typeface="Arial" panose="020B0604020202020204" pitchFamily="34" charset="0"/>
              </a:rPr>
              <a:t>www.justiceinnovation.org</a:t>
            </a:r>
          </a:p>
          <a:p>
            <a:pPr algn="ctr"/>
            <a:endParaRPr lang="en-GB" sz="2400" dirty="0">
              <a:solidFill>
                <a:schemeClr val="bg1"/>
              </a:solidFill>
              <a:latin typeface="Franklin Gothic Book" panose="020B0503020102020204" pitchFamily="34" charset="0"/>
              <a:cs typeface="Arial" panose="020B0604020202020204" pitchFamily="34" charset="0"/>
            </a:endParaRPr>
          </a:p>
          <a:p>
            <a:pPr algn="ctr"/>
            <a:r>
              <a:rPr lang="en-GB" sz="2400" dirty="0">
                <a:solidFill>
                  <a:schemeClr val="bg1"/>
                </a:solidFill>
                <a:latin typeface="Franklin Gothic Book" panose="020B0503020102020204" pitchFamily="34" charset="0"/>
                <a:cs typeface="Arial" panose="020B0604020202020204" pitchFamily="34" charset="0"/>
              </a:rPr>
              <a:t>info@justiceinnovation.org</a:t>
            </a:r>
          </a:p>
          <a:p>
            <a:pPr algn="ctr"/>
            <a:endParaRPr lang="en-GB" sz="2400" dirty="0">
              <a:solidFill>
                <a:schemeClr val="bg1"/>
              </a:solidFill>
              <a:latin typeface="Franklin Gothic Book" panose="020B0503020102020204" pitchFamily="34" charset="0"/>
              <a:cs typeface="Arial" panose="020B0604020202020204" pitchFamily="34" charset="0"/>
            </a:endParaRPr>
          </a:p>
          <a:p>
            <a:pPr algn="ctr"/>
            <a:r>
              <a:rPr lang="en-GB" sz="2400" dirty="0">
                <a:solidFill>
                  <a:schemeClr val="bg1"/>
                </a:solidFill>
                <a:latin typeface="Franklin Gothic Book" panose="020B0503020102020204" pitchFamily="34" charset="0"/>
                <a:cs typeface="Arial" panose="020B0604020202020204" pitchFamily="34" charset="0"/>
              </a:rPr>
              <a:t>@</a:t>
            </a:r>
            <a:r>
              <a:rPr lang="en-GB" sz="2400" dirty="0" err="1">
                <a:solidFill>
                  <a:schemeClr val="bg1"/>
                </a:solidFill>
                <a:latin typeface="Franklin Gothic Book" panose="020B0503020102020204" pitchFamily="34" charset="0"/>
                <a:cs typeface="Arial" panose="020B0604020202020204" pitchFamily="34" charset="0"/>
              </a:rPr>
              <a:t>cjinnovation</a:t>
            </a:r>
            <a:r>
              <a:rPr lang="en-GB" sz="2400" dirty="0">
                <a:solidFill>
                  <a:schemeClr val="bg1"/>
                </a:solidFill>
                <a:latin typeface="Franklin Gothic Book" panose="020B0503020102020204" pitchFamily="34" charset="0"/>
                <a:cs typeface="Arial" panose="020B0604020202020204" pitchFamily="34" charset="0"/>
              </a:rPr>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72" y="14282"/>
            <a:ext cx="3811566" cy="1782714"/>
          </a:xfrm>
          <a:prstGeom prst="rect">
            <a:avLst/>
          </a:prstGeom>
        </p:spPr>
      </p:pic>
    </p:spTree>
    <p:extLst>
      <p:ext uri="{BB962C8B-B14F-4D97-AF65-F5344CB8AC3E}">
        <p14:creationId xmlns:p14="http://schemas.microsoft.com/office/powerpoint/2010/main" val="359387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Policy context</a:t>
            </a:r>
          </a:p>
        </p:txBody>
      </p:sp>
      <p:sp>
        <p:nvSpPr>
          <p:cNvPr id="6" name="Content Placeholder 2"/>
          <p:cNvSpPr txBox="1">
            <a:spLocks/>
          </p:cNvSpPr>
          <p:nvPr/>
        </p:nvSpPr>
        <p:spPr>
          <a:xfrm>
            <a:off x="238083" y="1601470"/>
            <a:ext cx="11512437" cy="47548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100" dirty="0">
                <a:latin typeface="Franklin Gothic Book" panose="020B0503020102020204" pitchFamily="34" charset="0"/>
              </a:rPr>
              <a:t/>
            </a:r>
            <a:br>
              <a:rPr lang="en-US" sz="5100" dirty="0">
                <a:latin typeface="Franklin Gothic Book" panose="020B0503020102020204" pitchFamily="34" charset="0"/>
              </a:rPr>
            </a:br>
            <a:r>
              <a:rPr lang="en-US" sz="3200" dirty="0"/>
              <a:t/>
            </a:r>
            <a:br>
              <a:rPr lang="en-US" sz="3200" dirty="0"/>
            </a:br>
            <a:endParaRPr lang="en-GB" sz="3000" dirty="0">
              <a:latin typeface="Franklin Gothic Book" panose="020B0503020102020204" pitchFamily="34" charset="0"/>
            </a:endParaRPr>
          </a:p>
          <a:p>
            <a:endParaRPr lang="en-GB" sz="2400" dirty="0">
              <a:latin typeface="Franklin Gothic Book" panose="020B0503020102020204" pitchFamily="34" charset="0"/>
            </a:endParaRPr>
          </a:p>
        </p:txBody>
      </p:sp>
      <p:sp>
        <p:nvSpPr>
          <p:cNvPr id="7" name="Footer Placeholder 2"/>
          <p:cNvSpPr>
            <a:spLocks noGrp="1"/>
          </p:cNvSpPr>
          <p:nvPr>
            <p:ph type="ftr" sz="quarter" idx="11"/>
          </p:nvPr>
        </p:nvSpPr>
        <p:spPr>
          <a:xfrm>
            <a:off x="2519265" y="6356350"/>
            <a:ext cx="7231225" cy="365125"/>
          </a:xfrm>
        </p:spPr>
        <p:txBody>
          <a:bodyPr/>
          <a:lstStyle/>
          <a:p>
            <a:r>
              <a:rPr lang="en-GB" i="1" dirty="0">
                <a:solidFill>
                  <a:schemeClr val="tx1"/>
                </a:solidFill>
                <a:latin typeface="Franklin Gothic Book" panose="020B0503020102020204" pitchFamily="34" charset="0"/>
                <a:cs typeface="Arial" panose="020B0604020202020204" pitchFamily="34" charset="0"/>
              </a:rPr>
              <a:t>Putting practitioners and evidence at the heart of justice reform</a:t>
            </a:r>
          </a:p>
        </p:txBody>
      </p:sp>
      <p:sp>
        <p:nvSpPr>
          <p:cNvPr id="2" name="Slide Number Placeholder 1"/>
          <p:cNvSpPr>
            <a:spLocks noGrp="1"/>
          </p:cNvSpPr>
          <p:nvPr>
            <p:ph type="sldNum" sz="quarter" idx="12"/>
          </p:nvPr>
        </p:nvSpPr>
        <p:spPr/>
        <p:txBody>
          <a:bodyPr/>
          <a:lstStyle/>
          <a:p>
            <a:fld id="{3273537A-61D4-4C8B-A810-C212CA4599AB}" type="slidenum">
              <a:rPr lang="en-GB" smtClean="0">
                <a:latin typeface="Franklin Gothic Book" panose="020B0503020102020204" pitchFamily="34" charset="0"/>
              </a:rPr>
              <a:t>2</a:t>
            </a:fld>
            <a:endParaRPr lang="en-GB" dirty="0">
              <a:latin typeface="Franklin Gothic Book" panose="020B0503020102020204" pitchFamily="34" charset="0"/>
            </a:endParaRPr>
          </a:p>
        </p:txBody>
      </p:sp>
      <p:sp>
        <p:nvSpPr>
          <p:cNvPr id="3" name="Rectangle 2"/>
          <p:cNvSpPr/>
          <p:nvPr/>
        </p:nvSpPr>
        <p:spPr>
          <a:xfrm>
            <a:off x="715502" y="1362035"/>
            <a:ext cx="11035018" cy="4939814"/>
          </a:xfrm>
          <a:prstGeom prst="rect">
            <a:avLst/>
          </a:prstGeom>
          <a:solidFill>
            <a:schemeClr val="bg1"/>
          </a:solidFill>
        </p:spPr>
        <p:txBody>
          <a:bodyPr wrap="square">
            <a:spAutoFit/>
          </a:bodyPr>
          <a:lstStyle/>
          <a:p>
            <a:r>
              <a:rPr lang="en-GB" sz="2100" dirty="0">
                <a:latin typeface="Franklin Gothic Book" panose="020B0503020102020204" pitchFamily="34" charset="0"/>
              </a:rPr>
              <a:t>Well evidenced links between social welfare needs and offending:</a:t>
            </a:r>
          </a:p>
          <a:p>
            <a:pPr marL="342900" indent="-342900">
              <a:buFont typeface="Arial" panose="020B0604020202020204" pitchFamily="34" charset="0"/>
              <a:buChar char="•"/>
            </a:pPr>
            <a:r>
              <a:rPr lang="en-GB" sz="2100" dirty="0">
                <a:latin typeface="Franklin Gothic Book" panose="020B0503020102020204" pitchFamily="34" charset="0"/>
              </a:rPr>
              <a:t>Accommodation</a:t>
            </a:r>
          </a:p>
          <a:p>
            <a:pPr marL="342900" indent="-342900">
              <a:buFont typeface="Arial" panose="020B0604020202020204" pitchFamily="34" charset="0"/>
              <a:buChar char="•"/>
            </a:pPr>
            <a:r>
              <a:rPr lang="en-GB" sz="2100" dirty="0">
                <a:latin typeface="Franklin Gothic Book" panose="020B0503020102020204" pitchFamily="34" charset="0"/>
              </a:rPr>
              <a:t>Employment</a:t>
            </a:r>
          </a:p>
          <a:p>
            <a:pPr marL="342900" indent="-342900">
              <a:buFont typeface="Arial" panose="020B0604020202020204" pitchFamily="34" charset="0"/>
              <a:buChar char="•"/>
            </a:pPr>
            <a:r>
              <a:rPr lang="en-GB" sz="2100" dirty="0">
                <a:latin typeface="Franklin Gothic Book" panose="020B0503020102020204" pitchFamily="34" charset="0"/>
              </a:rPr>
              <a:t>Debt</a:t>
            </a:r>
          </a:p>
          <a:p>
            <a:pPr marL="342900" indent="-342900">
              <a:buFont typeface="Arial" panose="020B0604020202020204" pitchFamily="34" charset="0"/>
              <a:buChar char="•"/>
            </a:pPr>
            <a:r>
              <a:rPr lang="en-GB" sz="2100" dirty="0">
                <a:latin typeface="Franklin Gothic Book" panose="020B0503020102020204" pitchFamily="34" charset="0"/>
              </a:rPr>
              <a:t>Alcohol and Drugs</a:t>
            </a:r>
          </a:p>
          <a:p>
            <a:endParaRPr lang="en-GB" sz="2100" dirty="0">
              <a:latin typeface="Franklin Gothic Book" panose="020B0503020102020204" pitchFamily="34" charset="0"/>
            </a:endParaRPr>
          </a:p>
          <a:p>
            <a:r>
              <a:rPr lang="en-GB" sz="2100" dirty="0">
                <a:latin typeface="Franklin Gothic Book" panose="020B0503020102020204" pitchFamily="34" charset="0"/>
              </a:rPr>
              <a:t>Emerging evidence base suggesting that preventative interventions can avert development of chronic problems</a:t>
            </a:r>
          </a:p>
          <a:p>
            <a:pPr marL="342900" indent="-342900">
              <a:buFont typeface="Arial" panose="020B0604020202020204" pitchFamily="34" charset="0"/>
              <a:buChar char="•"/>
            </a:pPr>
            <a:r>
              <a:rPr lang="en-GB" sz="2100" dirty="0">
                <a:latin typeface="Franklin Gothic Book" panose="020B0503020102020204" pitchFamily="34" charset="0"/>
              </a:rPr>
              <a:t>Eviction prevention</a:t>
            </a:r>
          </a:p>
          <a:p>
            <a:pPr marL="342900" indent="-342900">
              <a:buFont typeface="Arial" panose="020B0604020202020204" pitchFamily="34" charset="0"/>
              <a:buChar char="•"/>
            </a:pPr>
            <a:r>
              <a:rPr lang="en-GB" sz="2100" dirty="0">
                <a:latin typeface="Franklin Gothic Book" panose="020B0503020102020204" pitchFamily="34" charset="0"/>
              </a:rPr>
              <a:t>Substance misuse awareness</a:t>
            </a:r>
          </a:p>
          <a:p>
            <a:endParaRPr lang="en-GB" sz="2100" dirty="0">
              <a:latin typeface="Franklin Gothic Book" panose="020B0503020102020204" pitchFamily="34" charset="0"/>
            </a:endParaRPr>
          </a:p>
          <a:p>
            <a:r>
              <a:rPr lang="en-GB" sz="2100" dirty="0">
                <a:latin typeface="Franklin Gothic Book" panose="020B0503020102020204" pitchFamily="34" charset="0"/>
              </a:rPr>
              <a:t>No systematic offer of support with social welfare needs for most people sentenced</a:t>
            </a:r>
          </a:p>
          <a:p>
            <a:pPr marL="342900" indent="-342900">
              <a:buFont typeface="Arial" panose="020B0604020202020204" pitchFamily="34" charset="0"/>
              <a:buChar char="•"/>
            </a:pPr>
            <a:r>
              <a:rPr lang="en-GB" sz="2100" dirty="0">
                <a:latin typeface="Franklin Gothic Book" panose="020B0503020102020204" pitchFamily="34" charset="0"/>
              </a:rPr>
              <a:t>Probation focussed on most severe offences</a:t>
            </a:r>
          </a:p>
          <a:p>
            <a:pPr marL="342900" indent="-342900">
              <a:buFont typeface="Arial" panose="020B0604020202020204" pitchFamily="34" charset="0"/>
              <a:buChar char="•"/>
            </a:pPr>
            <a:r>
              <a:rPr lang="en-GB" sz="2100" dirty="0">
                <a:latin typeface="Franklin Gothic Book" panose="020B0503020102020204" pitchFamily="34" charset="0"/>
              </a:rPr>
              <a:t>Liaison and diversion targeting people with clinical needs (mental health, learning disabilities, chronic substance misuse)</a:t>
            </a:r>
          </a:p>
        </p:txBody>
      </p:sp>
    </p:spTree>
    <p:extLst>
      <p:ext uri="{BB962C8B-B14F-4D97-AF65-F5344CB8AC3E}">
        <p14:creationId xmlns:p14="http://schemas.microsoft.com/office/powerpoint/2010/main" val="1711271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12196410" cy="1235826"/>
          </a:xfrm>
          <a:prstGeom prst="rect">
            <a:avLst/>
          </a:prstGeom>
          <a:solidFill>
            <a:schemeClr val="tx1"/>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bg1"/>
                </a:solidFill>
                <a:latin typeface="Franklin Gothic Book" panose="020B0503020102020204" pitchFamily="34" charset="0"/>
              </a:rPr>
              <a:t>Research questions</a:t>
            </a:r>
          </a:p>
        </p:txBody>
      </p:sp>
      <p:sp>
        <p:nvSpPr>
          <p:cNvPr id="6" name="Content Placeholder 2"/>
          <p:cNvSpPr txBox="1">
            <a:spLocks/>
          </p:cNvSpPr>
          <p:nvPr/>
        </p:nvSpPr>
        <p:spPr>
          <a:xfrm>
            <a:off x="238083" y="1601470"/>
            <a:ext cx="11512437" cy="47548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100" dirty="0">
                <a:latin typeface="Franklin Gothic Book" panose="020B0503020102020204" pitchFamily="34" charset="0"/>
              </a:rPr>
              <a:t/>
            </a:r>
            <a:br>
              <a:rPr lang="en-US" sz="5100" dirty="0">
                <a:latin typeface="Franklin Gothic Book" panose="020B0503020102020204" pitchFamily="34" charset="0"/>
              </a:rPr>
            </a:br>
            <a:r>
              <a:rPr lang="en-US" sz="3200" dirty="0"/>
              <a:t/>
            </a:r>
            <a:br>
              <a:rPr lang="en-US" sz="3200" dirty="0"/>
            </a:br>
            <a:endParaRPr lang="en-GB" sz="3000" dirty="0">
              <a:latin typeface="Franklin Gothic Book" panose="020B0503020102020204" pitchFamily="34" charset="0"/>
            </a:endParaRPr>
          </a:p>
          <a:p>
            <a:endParaRPr lang="en-GB" sz="2400" dirty="0">
              <a:latin typeface="Franklin Gothic Book" panose="020B0503020102020204" pitchFamily="34" charset="0"/>
            </a:endParaRPr>
          </a:p>
        </p:txBody>
      </p:sp>
      <p:sp>
        <p:nvSpPr>
          <p:cNvPr id="7" name="Footer Placeholder 2"/>
          <p:cNvSpPr>
            <a:spLocks noGrp="1"/>
          </p:cNvSpPr>
          <p:nvPr>
            <p:ph type="ftr" sz="quarter" idx="11"/>
          </p:nvPr>
        </p:nvSpPr>
        <p:spPr>
          <a:xfrm>
            <a:off x="2519265" y="6356350"/>
            <a:ext cx="7231225" cy="365125"/>
          </a:xfrm>
        </p:spPr>
        <p:txBody>
          <a:bodyPr/>
          <a:lstStyle/>
          <a:p>
            <a:r>
              <a:rPr lang="en-GB" i="1" dirty="0">
                <a:solidFill>
                  <a:schemeClr val="tx1"/>
                </a:solidFill>
                <a:latin typeface="Franklin Gothic Book" panose="020B0503020102020204" pitchFamily="34" charset="0"/>
                <a:cs typeface="Arial" panose="020B0604020202020204" pitchFamily="34" charset="0"/>
              </a:rPr>
              <a:t>Putting practitioners and evidence at the heart of justice reform</a:t>
            </a:r>
          </a:p>
        </p:txBody>
      </p:sp>
      <p:sp>
        <p:nvSpPr>
          <p:cNvPr id="2" name="Slide Number Placeholder 1"/>
          <p:cNvSpPr>
            <a:spLocks noGrp="1"/>
          </p:cNvSpPr>
          <p:nvPr>
            <p:ph type="sldNum" sz="quarter" idx="12"/>
          </p:nvPr>
        </p:nvSpPr>
        <p:spPr/>
        <p:txBody>
          <a:bodyPr/>
          <a:lstStyle/>
          <a:p>
            <a:fld id="{3273537A-61D4-4C8B-A810-C212CA4599AB}" type="slidenum">
              <a:rPr lang="en-GB" smtClean="0">
                <a:latin typeface="Franklin Gothic Book" panose="020B0503020102020204" pitchFamily="34" charset="0"/>
              </a:rPr>
              <a:t>3</a:t>
            </a:fld>
            <a:endParaRPr lang="en-GB" dirty="0">
              <a:latin typeface="Franklin Gothic Book" panose="020B0503020102020204" pitchFamily="34" charset="0"/>
            </a:endParaRPr>
          </a:p>
        </p:txBody>
      </p:sp>
      <p:sp>
        <p:nvSpPr>
          <p:cNvPr id="3" name="Rectangle 2"/>
          <p:cNvSpPr/>
          <p:nvPr/>
        </p:nvSpPr>
        <p:spPr>
          <a:xfrm>
            <a:off x="715502" y="1362035"/>
            <a:ext cx="11035018" cy="4893647"/>
          </a:xfrm>
          <a:prstGeom prst="rect">
            <a:avLst/>
          </a:prstGeom>
          <a:solidFill>
            <a:schemeClr val="bg1"/>
          </a:solidFill>
        </p:spPr>
        <p:txBody>
          <a:bodyPr wrap="square">
            <a:spAutoFit/>
          </a:bodyPr>
          <a:lstStyle/>
          <a:p>
            <a:pPr marL="457200" indent="-457200">
              <a:buFont typeface="+mj-lt"/>
              <a:buAutoNum type="arabicPeriod"/>
            </a:pPr>
            <a:r>
              <a:rPr lang="en-GB" sz="2400" dirty="0">
                <a:latin typeface="Franklin Gothic Book" panose="020B0503020102020204" pitchFamily="34" charset="0"/>
              </a:rPr>
              <a:t>Understanding </a:t>
            </a:r>
            <a:r>
              <a:rPr lang="en-GB" sz="2400" b="1" dirty="0">
                <a:solidFill>
                  <a:srgbClr val="1ABC97"/>
                </a:solidFill>
                <a:latin typeface="Franklin Gothic Book" panose="020B0503020102020204" pitchFamily="34" charset="0"/>
              </a:rPr>
              <a:t>the social welfare needs </a:t>
            </a:r>
            <a:r>
              <a:rPr lang="en-GB" sz="2400" dirty="0">
                <a:latin typeface="Franklin Gothic Book" panose="020B0503020102020204" pitchFamily="34" charset="0"/>
              </a:rPr>
              <a:t>of people with low level justice system involvement</a:t>
            </a:r>
          </a:p>
          <a:p>
            <a:pPr marL="457200" indent="-457200">
              <a:buFont typeface="+mj-lt"/>
              <a:buAutoNum type="arabicPeriod"/>
            </a:pPr>
            <a:endParaRPr lang="en-GB" sz="2400" dirty="0">
              <a:latin typeface="Franklin Gothic Book" panose="020B0503020102020204" pitchFamily="34" charset="0"/>
            </a:endParaRPr>
          </a:p>
          <a:p>
            <a:pPr marL="457200" indent="-457200">
              <a:buFont typeface="+mj-lt"/>
              <a:buAutoNum type="arabicPeriod"/>
            </a:pPr>
            <a:r>
              <a:rPr lang="en-GB" sz="2400" dirty="0">
                <a:latin typeface="Franklin Gothic Book" panose="020B0503020102020204" pitchFamily="34" charset="0"/>
              </a:rPr>
              <a:t>Understanding </a:t>
            </a:r>
            <a:r>
              <a:rPr lang="en-GB" sz="2400" b="1" dirty="0">
                <a:solidFill>
                  <a:srgbClr val="1ABC97"/>
                </a:solidFill>
                <a:latin typeface="Franklin Gothic Book" panose="020B0503020102020204" pitchFamily="34" charset="0"/>
              </a:rPr>
              <a:t>the service landscape </a:t>
            </a:r>
            <a:r>
              <a:rPr lang="en-GB" sz="2400" dirty="0">
                <a:latin typeface="Franklin Gothic Book" panose="020B0503020102020204" pitchFamily="34" charset="0"/>
              </a:rPr>
              <a:t>for people with low level justice system involvement with needs that could be addressed through advice and support</a:t>
            </a:r>
          </a:p>
          <a:p>
            <a:pPr marL="457200" indent="-457200">
              <a:buFont typeface="+mj-lt"/>
              <a:buAutoNum type="arabicPeriod"/>
            </a:pPr>
            <a:endParaRPr lang="en-GB" sz="2400" dirty="0">
              <a:latin typeface="Franklin Gothic Book" panose="020B0503020102020204" pitchFamily="34" charset="0"/>
            </a:endParaRPr>
          </a:p>
          <a:p>
            <a:pPr marL="457200" indent="-457200">
              <a:buFont typeface="+mj-lt"/>
              <a:buAutoNum type="arabicPeriod"/>
            </a:pPr>
            <a:r>
              <a:rPr lang="en-GB" sz="2400" dirty="0">
                <a:latin typeface="Franklin Gothic Book" panose="020B0503020102020204" pitchFamily="34" charset="0"/>
              </a:rPr>
              <a:t>Understanding </a:t>
            </a:r>
            <a:r>
              <a:rPr lang="en-GB" sz="2400" b="1" dirty="0">
                <a:solidFill>
                  <a:srgbClr val="1ABC97"/>
                </a:solidFill>
                <a:latin typeface="Franklin Gothic Book" panose="020B0503020102020204" pitchFamily="34" charset="0"/>
              </a:rPr>
              <a:t>the barriers </a:t>
            </a:r>
            <a:r>
              <a:rPr lang="en-GB" sz="2400" dirty="0">
                <a:latin typeface="Franklin Gothic Book" panose="020B0503020102020204" pitchFamily="34" charset="0"/>
              </a:rPr>
              <a:t>experienced accessing services by people with low level justice system involvement with needs that could be addressed through advice and support</a:t>
            </a:r>
          </a:p>
          <a:p>
            <a:pPr marL="457200" indent="-457200">
              <a:buFont typeface="+mj-lt"/>
              <a:buAutoNum type="arabicPeriod"/>
            </a:pPr>
            <a:endParaRPr lang="en-GB" sz="2400" dirty="0">
              <a:latin typeface="Franklin Gothic Book" panose="020B0503020102020204" pitchFamily="34" charset="0"/>
            </a:endParaRPr>
          </a:p>
          <a:p>
            <a:pPr marL="457200" indent="-457200">
              <a:buFont typeface="+mj-lt"/>
              <a:buAutoNum type="arabicPeriod"/>
            </a:pPr>
            <a:r>
              <a:rPr lang="en-GB" sz="2400" dirty="0">
                <a:latin typeface="Franklin Gothic Book" panose="020B0503020102020204" pitchFamily="34" charset="0"/>
              </a:rPr>
              <a:t>Understanding </a:t>
            </a:r>
            <a:r>
              <a:rPr lang="en-GB" sz="2400" b="1" dirty="0">
                <a:solidFill>
                  <a:srgbClr val="1ABC97"/>
                </a:solidFill>
                <a:latin typeface="Franklin Gothic Book" panose="020B0503020102020204" pitchFamily="34" charset="0"/>
              </a:rPr>
              <a:t>effective provision and the impact of social welfare advice </a:t>
            </a:r>
            <a:r>
              <a:rPr lang="en-GB" sz="2400" dirty="0">
                <a:latin typeface="Franklin Gothic Book" panose="020B0503020102020204" pitchFamily="34" charset="0"/>
              </a:rPr>
              <a:t>for</a:t>
            </a:r>
            <a:r>
              <a:rPr lang="en-GB" sz="2400" b="1" dirty="0">
                <a:solidFill>
                  <a:srgbClr val="1ABC97"/>
                </a:solidFill>
                <a:latin typeface="Franklin Gothic Book" panose="020B0503020102020204" pitchFamily="34" charset="0"/>
              </a:rPr>
              <a:t> </a:t>
            </a:r>
            <a:r>
              <a:rPr lang="en-GB" sz="2400" dirty="0">
                <a:latin typeface="Franklin Gothic Book" panose="020B0503020102020204" pitchFamily="34" charset="0"/>
              </a:rPr>
              <a:t>people with low level justice system involvement with needs that could be addressed through advice and support</a:t>
            </a:r>
          </a:p>
        </p:txBody>
      </p:sp>
    </p:spTree>
    <p:extLst>
      <p:ext uri="{BB962C8B-B14F-4D97-AF65-F5344CB8AC3E}">
        <p14:creationId xmlns:p14="http://schemas.microsoft.com/office/powerpoint/2010/main" val="2719570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Methodology</a:t>
            </a:r>
          </a:p>
        </p:txBody>
      </p:sp>
      <p:sp>
        <p:nvSpPr>
          <p:cNvPr id="3" name="Content Placeholder 2"/>
          <p:cNvSpPr>
            <a:spLocks noGrp="1"/>
          </p:cNvSpPr>
          <p:nvPr>
            <p:ph idx="1"/>
          </p:nvPr>
        </p:nvSpPr>
        <p:spPr>
          <a:xfrm>
            <a:off x="342900" y="948267"/>
            <a:ext cx="11506200" cy="4351338"/>
          </a:xfrm>
        </p:spPr>
        <p:txBody>
          <a:bodyPr/>
          <a:lstStyle/>
          <a:p>
            <a:r>
              <a:rPr lang="en-GB" sz="2800" dirty="0"/>
              <a:t>We conducted </a:t>
            </a:r>
            <a:r>
              <a:rPr lang="en-GB" sz="2800" u="sng" dirty="0"/>
              <a:t>15 semi-structured interviews </a:t>
            </a:r>
            <a:r>
              <a:rPr lang="en-GB" sz="2800" dirty="0"/>
              <a:t>with people with experience of the criminal justice system.</a:t>
            </a:r>
          </a:p>
          <a:p>
            <a:r>
              <a:rPr lang="en-GB" sz="2000" b="0" dirty="0">
                <a:solidFill>
                  <a:schemeClr val="tx1"/>
                </a:solidFill>
              </a:rPr>
              <a:t>The majority of interviewees had never served a community or suspended sentence and had received a court fine as the result of being convicted. Two interviewees had previously served a custodial sentence.</a:t>
            </a:r>
          </a:p>
          <a:p>
            <a:pPr lvl="1" indent="0">
              <a:buNone/>
            </a:pPr>
            <a:endParaRPr lang="en-GB" dirty="0"/>
          </a:p>
          <a:p>
            <a:pPr lvl="1" indent="0">
              <a:buNone/>
            </a:pPr>
            <a:endParaRPr lang="en-GB" b="1" dirty="0">
              <a:solidFill>
                <a:schemeClr val="tx1"/>
              </a:solidFill>
              <a:latin typeface="Franklin Gothic Book" panose="020B0503020102020204" pitchFamily="34" charset="0"/>
            </a:endParaRPr>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101884141"/>
              </p:ext>
            </p:extLst>
          </p:nvPr>
        </p:nvGraphicFramePr>
        <p:xfrm>
          <a:off x="1565490" y="2873393"/>
          <a:ext cx="9061020" cy="3734013"/>
        </p:xfrm>
        <a:graphic>
          <a:graphicData uri="http://schemas.openxmlformats.org/drawingml/2006/table">
            <a:tbl>
              <a:tblPr firstRow="1" bandRow="1">
                <a:tableStyleId>{5C22544A-7EE6-4342-B048-85BDC9FD1C3A}</a:tableStyleId>
              </a:tblPr>
              <a:tblGrid>
                <a:gridCol w="4481384">
                  <a:extLst>
                    <a:ext uri="{9D8B030D-6E8A-4147-A177-3AD203B41FA5}">
                      <a16:colId xmlns:a16="http://schemas.microsoft.com/office/drawing/2014/main" val="2367607797"/>
                    </a:ext>
                  </a:extLst>
                </a:gridCol>
                <a:gridCol w="4579636">
                  <a:extLst>
                    <a:ext uri="{9D8B030D-6E8A-4147-A177-3AD203B41FA5}">
                      <a16:colId xmlns:a16="http://schemas.microsoft.com/office/drawing/2014/main" val="2614516909"/>
                    </a:ext>
                  </a:extLst>
                </a:gridCol>
              </a:tblGrid>
              <a:tr h="391809">
                <a:tc gridSpan="2">
                  <a:txBody>
                    <a:bodyPr/>
                    <a:lstStyle/>
                    <a:p>
                      <a:pPr algn="ctr"/>
                      <a:r>
                        <a:rPr lang="en-GB" sz="2000" dirty="0">
                          <a:solidFill>
                            <a:schemeClr val="tx1"/>
                          </a:solidFill>
                          <a:latin typeface="Franklin Gothic Book" panose="020B0503020102020204" pitchFamily="34" charset="0"/>
                        </a:rPr>
                        <a:t>Sample Characteristics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ABC97"/>
                    </a:solidFill>
                  </a:tcPr>
                </a:tc>
                <a:tc hMerge="1">
                  <a:txBody>
                    <a:bodyPr/>
                    <a:lstStyle/>
                    <a:p>
                      <a:endParaRPr lang="en-GB" dirty="0"/>
                    </a:p>
                  </a:txBody>
                  <a:tcPr>
                    <a:solidFill>
                      <a:schemeClr val="tx1"/>
                    </a:solidFill>
                  </a:tcPr>
                </a:tc>
                <a:extLst>
                  <a:ext uri="{0D108BD9-81ED-4DB2-BD59-A6C34878D82A}">
                    <a16:rowId xmlns:a16="http://schemas.microsoft.com/office/drawing/2014/main" val="4252692063"/>
                  </a:ext>
                </a:extLst>
              </a:tr>
              <a:tr h="391809">
                <a:tc>
                  <a:txBody>
                    <a:bodyPr/>
                    <a:lstStyle/>
                    <a:p>
                      <a:r>
                        <a:rPr lang="en-GB" b="1" dirty="0">
                          <a:solidFill>
                            <a:schemeClr val="bg1"/>
                          </a:solidFill>
                          <a:latin typeface="Franklin Gothic Book" panose="020B0503020102020204" pitchFamily="34" charset="0"/>
                        </a:rPr>
                        <a:t>Experience</a:t>
                      </a:r>
                      <a:r>
                        <a:rPr lang="en-GB" b="1" baseline="0" dirty="0">
                          <a:solidFill>
                            <a:schemeClr val="bg1"/>
                          </a:solidFill>
                          <a:latin typeface="Franklin Gothic Book" panose="020B0503020102020204" pitchFamily="34" charset="0"/>
                        </a:rPr>
                        <a:t> in magistrates’ court in London</a:t>
                      </a:r>
                      <a:endParaRPr lang="en-GB" b="1" dirty="0">
                        <a:solidFill>
                          <a:schemeClr val="bg1"/>
                        </a:solidFill>
                        <a:latin typeface="Franklin Gothic Book" panose="020B05030201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b="1" dirty="0">
                          <a:solidFill>
                            <a:schemeClr val="bg1"/>
                          </a:solidFill>
                          <a:latin typeface="Franklin Gothic Book" panose="020B0503020102020204" pitchFamily="34" charset="0"/>
                        </a:rPr>
                        <a:t>Client</a:t>
                      </a:r>
                      <a:r>
                        <a:rPr lang="en-GB" b="1" baseline="0" dirty="0">
                          <a:solidFill>
                            <a:schemeClr val="bg1"/>
                          </a:solidFill>
                          <a:latin typeface="Franklin Gothic Book" panose="020B0503020102020204" pitchFamily="34" charset="0"/>
                        </a:rPr>
                        <a:t> of Highbury Community Advice</a:t>
                      </a:r>
                      <a:endParaRPr lang="en-GB" b="1" dirty="0">
                        <a:solidFill>
                          <a:schemeClr val="bg1"/>
                        </a:solidFill>
                        <a:latin typeface="Franklin Gothic Book" panose="020B05030201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538150778"/>
                  </a:ext>
                </a:extLst>
              </a:tr>
              <a:tr h="391809">
                <a:tc>
                  <a:txBody>
                    <a:bodyPr/>
                    <a:lstStyle/>
                    <a:p>
                      <a:r>
                        <a:rPr lang="en-GB" dirty="0">
                          <a:solidFill>
                            <a:schemeClr val="tx1"/>
                          </a:solidFill>
                          <a:latin typeface="Franklin Gothic Book" panose="020B05030201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GB" dirty="0">
                          <a:solidFill>
                            <a:schemeClr val="tx1"/>
                          </a:solidFill>
                          <a:latin typeface="Franklin Gothic Book" panose="020B05030201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139267668"/>
                  </a:ext>
                </a:extLst>
              </a:tr>
              <a:tr h="277426">
                <a:tc>
                  <a:txBody>
                    <a:bodyPr/>
                    <a:lstStyle/>
                    <a:p>
                      <a:r>
                        <a:rPr lang="en-GB" b="1" dirty="0">
                          <a:solidFill>
                            <a:schemeClr val="bg1"/>
                          </a:solidFill>
                          <a:latin typeface="Franklin Gothic Book" panose="020B0503020102020204" pitchFamily="34" charset="0"/>
                        </a:rPr>
                        <a:t>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b="1" dirty="0">
                          <a:solidFill>
                            <a:schemeClr val="bg1"/>
                          </a:solidFill>
                          <a:latin typeface="Franklin Gothic Book" panose="020B0503020102020204" pitchFamily="34" charset="0"/>
                        </a:rPr>
                        <a:t>Female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733187301"/>
                  </a:ext>
                </a:extLst>
              </a:tr>
              <a:tr h="468259">
                <a:tc>
                  <a:txBody>
                    <a:bodyPr/>
                    <a:lstStyle/>
                    <a:p>
                      <a:r>
                        <a:rPr lang="en-GB" dirty="0">
                          <a:latin typeface="Franklin Gothic Book" panose="020B05030201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GB" dirty="0">
                          <a:latin typeface="Franklin Gothic Book" panose="020B05030201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20920893"/>
                  </a:ext>
                </a:extLst>
              </a:tr>
              <a:tr h="391809">
                <a:tc>
                  <a:txBody>
                    <a:bodyPr/>
                    <a:lstStyle/>
                    <a:p>
                      <a:r>
                        <a:rPr lang="en-GB" b="1" dirty="0">
                          <a:solidFill>
                            <a:schemeClr val="bg1"/>
                          </a:solidFill>
                          <a:latin typeface="Franklin Gothic Book" panose="020B0503020102020204" pitchFamily="34" charset="0"/>
                        </a:rPr>
                        <a:t>Singular welfare need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b="1" dirty="0">
                          <a:solidFill>
                            <a:schemeClr val="bg1"/>
                          </a:solidFill>
                          <a:latin typeface="Franklin Gothic Book" panose="020B0503020102020204" pitchFamily="34" charset="0"/>
                        </a:rPr>
                        <a:t>More than one</a:t>
                      </a:r>
                      <a:r>
                        <a:rPr lang="en-GB" b="1" baseline="0" dirty="0">
                          <a:solidFill>
                            <a:schemeClr val="bg1"/>
                          </a:solidFill>
                          <a:latin typeface="Franklin Gothic Book" panose="020B0503020102020204" pitchFamily="34" charset="0"/>
                        </a:rPr>
                        <a:t> welfare need</a:t>
                      </a:r>
                      <a:endParaRPr lang="en-GB" b="1" dirty="0">
                        <a:solidFill>
                          <a:schemeClr val="bg1"/>
                        </a:solidFill>
                        <a:latin typeface="Franklin Gothic Book" panose="020B05030201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83542764"/>
                  </a:ext>
                </a:extLst>
              </a:tr>
              <a:tr h="468259">
                <a:tc>
                  <a:txBody>
                    <a:bodyPr/>
                    <a:lstStyle/>
                    <a:p>
                      <a:r>
                        <a:rPr lang="en-GB" dirty="0">
                          <a:latin typeface="Franklin Gothic Book" panose="020B05030201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GB" dirty="0">
                          <a:latin typeface="Franklin Gothic Book" panose="020B05030201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69481886"/>
                  </a:ext>
                </a:extLst>
              </a:tr>
              <a:tr h="391809">
                <a:tc>
                  <a:txBody>
                    <a:bodyPr/>
                    <a:lstStyle/>
                    <a:p>
                      <a:r>
                        <a:rPr lang="en-GB" b="1" dirty="0">
                          <a:solidFill>
                            <a:schemeClr val="bg1"/>
                          </a:solidFill>
                          <a:latin typeface="Franklin Gothic Book" panose="020B0503020102020204" pitchFamily="34" charset="0"/>
                        </a:rPr>
                        <a:t>Experience</a:t>
                      </a:r>
                      <a:r>
                        <a:rPr lang="en-GB" b="1" baseline="0" dirty="0">
                          <a:solidFill>
                            <a:schemeClr val="bg1"/>
                          </a:solidFill>
                          <a:latin typeface="Franklin Gothic Book" panose="020B0503020102020204" pitchFamily="34" charset="0"/>
                        </a:rPr>
                        <a:t> as a defendant once</a:t>
                      </a:r>
                      <a:endParaRPr lang="en-GB" b="1" dirty="0">
                        <a:solidFill>
                          <a:schemeClr val="bg1"/>
                        </a:solidFill>
                        <a:latin typeface="Franklin Gothic Book" panose="020B05030201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b="1" dirty="0">
                          <a:solidFill>
                            <a:schemeClr val="bg1"/>
                          </a:solidFill>
                          <a:latin typeface="Franklin Gothic Book" panose="020B0503020102020204" pitchFamily="34" charset="0"/>
                        </a:rPr>
                        <a:t>Experience</a:t>
                      </a:r>
                      <a:r>
                        <a:rPr lang="en-GB" b="1" baseline="0" dirty="0">
                          <a:solidFill>
                            <a:schemeClr val="bg1"/>
                          </a:solidFill>
                          <a:latin typeface="Franklin Gothic Book" panose="020B0503020102020204" pitchFamily="34" charset="0"/>
                        </a:rPr>
                        <a:t> as a defendant more than once</a:t>
                      </a:r>
                      <a:endParaRPr lang="en-GB" b="1" dirty="0">
                        <a:solidFill>
                          <a:schemeClr val="bg1"/>
                        </a:solidFill>
                        <a:latin typeface="Franklin Gothic Book" panose="020B05030201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332503921"/>
                  </a:ext>
                </a:extLst>
              </a:tr>
              <a:tr h="468259">
                <a:tc>
                  <a:txBody>
                    <a:bodyPr/>
                    <a:lstStyle/>
                    <a:p>
                      <a:r>
                        <a:rPr lang="en-GB" dirty="0">
                          <a:latin typeface="Franklin Gothic Book" panose="020B05030201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GB" dirty="0">
                          <a:latin typeface="Franklin Gothic Book" panose="020B05030201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554936930"/>
                  </a:ext>
                </a:extLst>
              </a:tr>
            </a:tbl>
          </a:graphicData>
        </a:graphic>
      </p:graphicFrame>
    </p:spTree>
    <p:extLst>
      <p:ext uri="{BB962C8B-B14F-4D97-AF65-F5344CB8AC3E}">
        <p14:creationId xmlns:p14="http://schemas.microsoft.com/office/powerpoint/2010/main" val="3853652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GB" dirty="0"/>
              <a:t>Prevalence of welfare needs in the sample</a:t>
            </a:r>
          </a:p>
        </p:txBody>
      </p:sp>
      <p:sp>
        <p:nvSpPr>
          <p:cNvPr id="3" name="Content Placeholder 2"/>
          <p:cNvSpPr>
            <a:spLocks noGrp="1"/>
          </p:cNvSpPr>
          <p:nvPr>
            <p:ph idx="1"/>
          </p:nvPr>
        </p:nvSpPr>
        <p:spPr>
          <a:xfrm>
            <a:off x="245097" y="1451728"/>
            <a:ext cx="11581718" cy="5095721"/>
          </a:xfrm>
          <a:solidFill>
            <a:schemeClr val="bg1"/>
          </a:solidFill>
        </p:spPr>
        <p:txBody>
          <a:bodyPr>
            <a:normAutofit lnSpcReduction="10000"/>
          </a:bodyPr>
          <a:lstStyle/>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endParaRPr lang="en-GB" b="0" dirty="0">
              <a:solidFill>
                <a:schemeClr val="tx1"/>
              </a:solidFill>
            </a:endParaRPr>
          </a:p>
          <a:p>
            <a:pPr marL="457200" indent="-457200">
              <a:buFont typeface="Arial" panose="020B0604020202020204" pitchFamily="34" charset="0"/>
              <a:buChar char="•"/>
            </a:pPr>
            <a:r>
              <a:rPr lang="en-GB" sz="2400" b="0" dirty="0">
                <a:solidFill>
                  <a:schemeClr val="tx1"/>
                </a:solidFill>
              </a:rPr>
              <a:t>Additional needs were often disclosed during the interviews, particularly around neurodiversity and learning disabilities, literacy issues, digital illiteracy and mental health.</a:t>
            </a:r>
          </a:p>
          <a:p>
            <a:pPr marL="457200" indent="-457200">
              <a:buFont typeface="Arial" panose="020B0604020202020204" pitchFamily="34" charset="0"/>
              <a:buChar char="•"/>
            </a:pPr>
            <a:r>
              <a:rPr lang="en-GB" sz="2400" b="0" dirty="0">
                <a:solidFill>
                  <a:schemeClr val="tx1"/>
                </a:solidFill>
              </a:rPr>
              <a:t>Complex/dynamic relationships between different needs, especially amongst those experiencing multiple issues.</a:t>
            </a:r>
          </a:p>
        </p:txBody>
      </p:sp>
      <p:graphicFrame>
        <p:nvGraphicFramePr>
          <p:cNvPr id="9" name="Chart 8"/>
          <p:cNvGraphicFramePr/>
          <p:nvPr>
            <p:extLst>
              <p:ext uri="{D42A27DB-BD31-4B8C-83A1-F6EECF244321}">
                <p14:modId xmlns:p14="http://schemas.microsoft.com/office/powerpoint/2010/main" val="2919548072"/>
              </p:ext>
            </p:extLst>
          </p:nvPr>
        </p:nvGraphicFramePr>
        <p:xfrm>
          <a:off x="444732" y="1610685"/>
          <a:ext cx="7206066" cy="2768368"/>
        </p:xfrm>
        <a:graphic>
          <a:graphicData uri="http://schemas.openxmlformats.org/drawingml/2006/chart">
            <c:chart xmlns:c="http://schemas.openxmlformats.org/drawingml/2006/chart" xmlns:r="http://schemas.openxmlformats.org/officeDocument/2006/relationships" r:id="rId2"/>
          </a:graphicData>
        </a:graphic>
      </p:graphicFrame>
      <p:sp>
        <p:nvSpPr>
          <p:cNvPr id="11" name="Rounded Rectangular Callout 10"/>
          <p:cNvSpPr/>
          <p:nvPr/>
        </p:nvSpPr>
        <p:spPr>
          <a:xfrm>
            <a:off x="8086987" y="1591947"/>
            <a:ext cx="3739828" cy="2407641"/>
          </a:xfrm>
          <a:prstGeom prst="wedgeRoundRectCallout">
            <a:avLst>
              <a:gd name="adj1" fmla="val -60637"/>
              <a:gd name="adj2" fmla="val -22315"/>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 can’t read or write properly; I can write very well, but I can’t read very well, and where there’s these streets started shutting down, they blocked them off. I didn’t know I couldn’t go down them, and I ended up with loads and loads of parking tickets.</a:t>
            </a:r>
          </a:p>
        </p:txBody>
      </p:sp>
    </p:spTree>
    <p:extLst>
      <p:ext uri="{BB962C8B-B14F-4D97-AF65-F5344CB8AC3E}">
        <p14:creationId xmlns:p14="http://schemas.microsoft.com/office/powerpoint/2010/main" val="384256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04181"/>
          </a:xfrm>
        </p:spPr>
        <p:txBody>
          <a:bodyPr>
            <a:normAutofit/>
          </a:bodyPr>
          <a:lstStyle/>
          <a:p>
            <a:pPr algn="ctr"/>
            <a:r>
              <a:rPr lang="en-GB" dirty="0"/>
              <a:t>Awareness of services</a:t>
            </a:r>
          </a:p>
        </p:txBody>
      </p:sp>
      <p:sp>
        <p:nvSpPr>
          <p:cNvPr id="3" name="Content Placeholder 2"/>
          <p:cNvSpPr>
            <a:spLocks noGrp="1"/>
          </p:cNvSpPr>
          <p:nvPr>
            <p:ph idx="1"/>
          </p:nvPr>
        </p:nvSpPr>
        <p:spPr>
          <a:xfrm>
            <a:off x="338668" y="1266825"/>
            <a:ext cx="7890932" cy="5226254"/>
          </a:xfrm>
          <a:solidFill>
            <a:schemeClr val="bg1">
              <a:lumMod val="95000"/>
            </a:schemeClr>
          </a:solidFill>
        </p:spPr>
        <p:txBody>
          <a:bodyPr>
            <a:normAutofit fontScale="92500"/>
          </a:bodyPr>
          <a:lstStyle/>
          <a:p>
            <a:pPr marL="457200" indent="-457200">
              <a:buFont typeface="Arial" panose="020B0604020202020204" pitchFamily="34" charset="0"/>
              <a:buChar char="•"/>
            </a:pPr>
            <a:r>
              <a:rPr lang="en-GB" sz="2800" b="0" dirty="0">
                <a:solidFill>
                  <a:schemeClr val="tx1"/>
                </a:solidFill>
              </a:rPr>
              <a:t>Reliance on services like Citizens Advice and councils for general advice and signposting/ onward referrals</a:t>
            </a:r>
          </a:p>
          <a:p>
            <a:pPr marL="457200" indent="-457200">
              <a:buFont typeface="Arial" panose="020B0604020202020204" pitchFamily="34" charset="0"/>
              <a:buChar char="•"/>
            </a:pPr>
            <a:endParaRPr lang="en-GB" sz="2800" b="0" dirty="0">
              <a:solidFill>
                <a:schemeClr val="tx1"/>
              </a:solidFill>
            </a:endParaRPr>
          </a:p>
          <a:p>
            <a:pPr marL="457200" indent="-457200">
              <a:buFont typeface="Arial" panose="020B0604020202020204" pitchFamily="34" charset="0"/>
              <a:buChar char="•"/>
            </a:pPr>
            <a:r>
              <a:rPr lang="en-GB" sz="2800" b="0" dirty="0">
                <a:solidFill>
                  <a:schemeClr val="tx1"/>
                </a:solidFill>
              </a:rPr>
              <a:t>Specialist services mentioned: MIND, Samaritans, Women’s Aid, Refuge, Job Centre, Legal Aid</a:t>
            </a:r>
          </a:p>
          <a:p>
            <a:pPr marL="457200" indent="-457200">
              <a:buFont typeface="Arial" panose="020B0604020202020204" pitchFamily="34" charset="0"/>
              <a:buChar char="•"/>
            </a:pPr>
            <a:endParaRPr lang="en-GB" sz="2800" b="0" dirty="0">
              <a:solidFill>
                <a:schemeClr val="tx1"/>
              </a:solidFill>
            </a:endParaRPr>
          </a:p>
          <a:p>
            <a:pPr marL="457200" indent="-457200">
              <a:buFont typeface="Arial" panose="020B0604020202020204" pitchFamily="34" charset="0"/>
              <a:buChar char="•"/>
            </a:pPr>
            <a:r>
              <a:rPr lang="en-GB" sz="2800" b="0" dirty="0">
                <a:solidFill>
                  <a:schemeClr val="tx1"/>
                </a:solidFill>
              </a:rPr>
              <a:t>Local support mentioned: one stop shops at local civic centres, specialist issue advice clinics</a:t>
            </a:r>
          </a:p>
          <a:p>
            <a:pPr marL="457200" indent="-457200">
              <a:buFont typeface="Arial" panose="020B0604020202020204" pitchFamily="34" charset="0"/>
              <a:buChar char="•"/>
            </a:pPr>
            <a:endParaRPr lang="en-GB" sz="2800" b="0" dirty="0">
              <a:solidFill>
                <a:schemeClr val="tx1"/>
              </a:solidFill>
            </a:endParaRPr>
          </a:p>
          <a:p>
            <a:pPr marL="457200" indent="-457200">
              <a:buFont typeface="Arial" panose="020B0604020202020204" pitchFamily="34" charset="0"/>
              <a:buChar char="•"/>
            </a:pPr>
            <a:r>
              <a:rPr lang="en-GB" sz="2800" b="0" dirty="0">
                <a:solidFill>
                  <a:schemeClr val="tx1"/>
                </a:solidFill>
              </a:rPr>
              <a:t>Several unaware of specialist services for particular needs</a:t>
            </a:r>
          </a:p>
          <a:p>
            <a:endParaRPr lang="en-GB" sz="3000" b="0" dirty="0">
              <a:solidFill>
                <a:schemeClr val="tx1"/>
              </a:solidFill>
            </a:endParaRPr>
          </a:p>
        </p:txBody>
      </p:sp>
      <p:sp>
        <p:nvSpPr>
          <p:cNvPr id="4" name="Rounded Rectangular Callout 3"/>
          <p:cNvSpPr/>
          <p:nvPr/>
        </p:nvSpPr>
        <p:spPr>
          <a:xfrm>
            <a:off x="8609990" y="4775200"/>
            <a:ext cx="3486674" cy="1523915"/>
          </a:xfrm>
          <a:prstGeom prst="wedgeRoundRectCallout">
            <a:avLst>
              <a:gd name="adj1" fmla="val -60341"/>
              <a:gd name="adj2" fmla="val -21905"/>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latin typeface="Franklin Gothic Book" panose="020B0503020102020204" pitchFamily="34" charset="0"/>
              </a:rPr>
              <a:t>I guess my awareness is not that massive</a:t>
            </a:r>
          </a:p>
          <a:p>
            <a:endParaRPr lang="en-GB" i="1" dirty="0">
              <a:latin typeface="Franklin Gothic Book" panose="020B0503020102020204" pitchFamily="34" charset="0"/>
            </a:endParaRPr>
          </a:p>
          <a:p>
            <a:r>
              <a:rPr lang="en-GB" i="1" dirty="0">
                <a:latin typeface="Franklin Gothic Book" panose="020B0503020102020204" pitchFamily="34" charset="0"/>
              </a:rPr>
              <a:t>I wouldn’t actually know where to go for that, if I’m honest.</a:t>
            </a:r>
            <a:endParaRPr lang="en-GB" sz="1600" i="1" dirty="0">
              <a:solidFill>
                <a:schemeClr val="tx1"/>
              </a:solidFill>
              <a:latin typeface="Franklin Gothic Book" panose="020B0503020102020204" pitchFamily="34" charset="0"/>
            </a:endParaRPr>
          </a:p>
        </p:txBody>
      </p:sp>
      <p:sp>
        <p:nvSpPr>
          <p:cNvPr id="5" name="Rounded Rectangular Callout 4"/>
          <p:cNvSpPr/>
          <p:nvPr/>
        </p:nvSpPr>
        <p:spPr>
          <a:xfrm>
            <a:off x="8498048" y="1325504"/>
            <a:ext cx="3598616" cy="2230496"/>
          </a:xfrm>
          <a:prstGeom prst="wedgeRoundRectCallout">
            <a:avLst>
              <a:gd name="adj1" fmla="val -58057"/>
              <a:gd name="adj2" fmla="val -21232"/>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I’d just call the council and say, “Do you have details for who I’d phone for this and for that.” And the council seems to hold all that information, they’re quite good at giving you advice or giving you places to call</a:t>
            </a:r>
            <a:r>
              <a:rPr lang="en-GB" dirty="0">
                <a:solidFill>
                  <a:schemeClr val="tx1"/>
                </a:solidFill>
                <a:latin typeface="Franklin Gothic Book" panose="020B0503020102020204" pitchFamily="34" charset="0"/>
              </a:rPr>
              <a:t>.</a:t>
            </a:r>
          </a:p>
        </p:txBody>
      </p:sp>
    </p:spTree>
    <p:extLst>
      <p:ext uri="{BB962C8B-B14F-4D97-AF65-F5344CB8AC3E}">
        <p14:creationId xmlns:p14="http://schemas.microsoft.com/office/powerpoint/2010/main" val="113650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Previous experiences of services</a:t>
            </a:r>
          </a:p>
        </p:txBody>
      </p:sp>
      <p:sp>
        <p:nvSpPr>
          <p:cNvPr id="3" name="Content Placeholder 2"/>
          <p:cNvSpPr>
            <a:spLocks noGrp="1"/>
          </p:cNvSpPr>
          <p:nvPr>
            <p:ph idx="1"/>
          </p:nvPr>
        </p:nvSpPr>
        <p:spPr>
          <a:xfrm>
            <a:off x="197265" y="1156387"/>
            <a:ext cx="11506200" cy="5199963"/>
          </a:xfrm>
          <a:solidFill>
            <a:schemeClr val="bg2"/>
          </a:solidFill>
        </p:spPr>
        <p:txBody>
          <a:bodyPr>
            <a:normAutofit fontScale="85000" lnSpcReduction="20000"/>
          </a:bodyPr>
          <a:lstStyle/>
          <a:p>
            <a:pPr marL="457200" indent="-457200">
              <a:buFont typeface="Arial" panose="020B0604020202020204" pitchFamily="34" charset="0"/>
              <a:buChar char="•"/>
            </a:pPr>
            <a:r>
              <a:rPr lang="en-GB" sz="3000" b="0" dirty="0">
                <a:solidFill>
                  <a:schemeClr val="tx1"/>
                </a:solidFill>
              </a:rPr>
              <a:t>Some reported positive experiences with more specialist and wrap around services (refuge, veterans aid, civic centres), due to them offering wrap around support and being easy to access</a:t>
            </a:r>
          </a:p>
          <a:p>
            <a:endParaRPr lang="en-GB" sz="3000" b="0" dirty="0">
              <a:solidFill>
                <a:schemeClr val="tx1"/>
              </a:solidFill>
            </a:endParaRPr>
          </a:p>
          <a:p>
            <a:pPr marL="457200" indent="-457200">
              <a:buFont typeface="Arial" panose="020B0604020202020204" pitchFamily="34" charset="0"/>
              <a:buChar char="•"/>
            </a:pPr>
            <a:r>
              <a:rPr lang="en-GB" sz="3000" b="0" dirty="0">
                <a:solidFill>
                  <a:schemeClr val="tx1"/>
                </a:solidFill>
              </a:rPr>
              <a:t>Many had negative perceptions of services:</a:t>
            </a:r>
          </a:p>
          <a:p>
            <a:pPr marL="635000" lvl="1" indent="-457200"/>
            <a:r>
              <a:rPr lang="en-GB" dirty="0"/>
              <a:t>Mistrust public services</a:t>
            </a:r>
          </a:p>
          <a:p>
            <a:pPr marL="635000" lvl="1" indent="-457200"/>
            <a:r>
              <a:rPr lang="en-GB" dirty="0"/>
              <a:t>Think services are low quality and hostile to new users</a:t>
            </a:r>
          </a:p>
          <a:p>
            <a:pPr marL="635000" lvl="1" indent="-457200"/>
            <a:r>
              <a:rPr lang="en-GB" dirty="0"/>
              <a:t>Worries around confidentiality and being judged </a:t>
            </a:r>
          </a:p>
          <a:p>
            <a:pPr marL="635000" lvl="1" indent="-457200"/>
            <a:r>
              <a:rPr lang="en-GB" dirty="0"/>
              <a:t>Worries around experiencing re-traumatisation </a:t>
            </a:r>
          </a:p>
          <a:p>
            <a:pPr marL="635000" lvl="1" indent="-457200"/>
            <a:endParaRPr lang="en-GB" b="0" dirty="0">
              <a:solidFill>
                <a:schemeClr val="tx1"/>
              </a:solidFill>
            </a:endParaRPr>
          </a:p>
          <a:p>
            <a:pPr marL="457200" indent="-457200">
              <a:buFont typeface="Arial" panose="020B0604020202020204" pitchFamily="34" charset="0"/>
              <a:buChar char="•"/>
            </a:pPr>
            <a:r>
              <a:rPr lang="en-GB" b="0" dirty="0">
                <a:solidFill>
                  <a:schemeClr val="tx1"/>
                </a:solidFill>
              </a:rPr>
              <a:t>A range of barriers to accessing services reported:</a:t>
            </a:r>
          </a:p>
          <a:p>
            <a:pPr marL="635000" lvl="1" indent="-457200"/>
            <a:r>
              <a:rPr lang="en-GB" dirty="0"/>
              <a:t>Wait times</a:t>
            </a:r>
          </a:p>
          <a:p>
            <a:pPr marL="635000" lvl="1" indent="-457200"/>
            <a:r>
              <a:rPr lang="en-GB" dirty="0"/>
              <a:t>Not meeting service t</a:t>
            </a:r>
            <a:r>
              <a:rPr lang="en-GB" b="0" dirty="0">
                <a:solidFill>
                  <a:schemeClr val="tx1"/>
                </a:solidFill>
              </a:rPr>
              <a:t>hresh-hold</a:t>
            </a:r>
          </a:p>
          <a:p>
            <a:pPr marL="635000" lvl="1" indent="-457200"/>
            <a:r>
              <a:rPr lang="en-GB" dirty="0"/>
              <a:t>Inconvenient opening times and locations</a:t>
            </a:r>
          </a:p>
          <a:p>
            <a:pPr marL="635000" lvl="1" indent="-457200"/>
            <a:r>
              <a:rPr lang="en-GB" b="0" dirty="0">
                <a:solidFill>
                  <a:schemeClr val="tx1"/>
                </a:solidFill>
              </a:rPr>
              <a:t>Short term scales of support</a:t>
            </a:r>
          </a:p>
          <a:p>
            <a:pPr marL="635000" lvl="1" indent="-457200"/>
            <a:r>
              <a:rPr lang="en-GB" dirty="0"/>
              <a:t>Difficult to contact/reschedule</a:t>
            </a:r>
          </a:p>
          <a:p>
            <a:pPr marL="457200" indent="-457200">
              <a:buFont typeface="Arial" panose="020B0604020202020204" pitchFamily="34" charset="0"/>
              <a:buChar char="•"/>
            </a:pPr>
            <a:endParaRPr lang="en-GB" b="0" dirty="0">
              <a:solidFill>
                <a:schemeClr val="tx1"/>
              </a:solidFill>
            </a:endParaRPr>
          </a:p>
        </p:txBody>
      </p:sp>
      <p:sp>
        <p:nvSpPr>
          <p:cNvPr id="4" name="Footer Placeholder 3"/>
          <p:cNvSpPr>
            <a:spLocks noGrp="1"/>
          </p:cNvSpPr>
          <p:nvPr>
            <p:ph type="ftr" sz="quarter" idx="11"/>
          </p:nvPr>
        </p:nvSpPr>
        <p:spPr/>
        <p:txBody>
          <a:bodyPr/>
          <a:lstStyle/>
          <a:p>
            <a:r>
              <a:rPr lang="en-GB"/>
              <a:t>Putting practitioners and evidence at the heart of justice reform</a:t>
            </a:r>
          </a:p>
        </p:txBody>
      </p:sp>
      <p:sp>
        <p:nvSpPr>
          <p:cNvPr id="5" name="Slide Number Placeholder 4"/>
          <p:cNvSpPr>
            <a:spLocks noGrp="1"/>
          </p:cNvSpPr>
          <p:nvPr>
            <p:ph type="sldNum" sz="quarter" idx="12"/>
          </p:nvPr>
        </p:nvSpPr>
        <p:spPr/>
        <p:txBody>
          <a:bodyPr/>
          <a:lstStyle/>
          <a:p>
            <a:fld id="{3273537A-61D4-4C8B-A810-C212CA4599AB}" type="slidenum">
              <a:rPr lang="en-GB" smtClean="0"/>
              <a:t>7</a:t>
            </a:fld>
            <a:endParaRPr lang="en-GB"/>
          </a:p>
        </p:txBody>
      </p:sp>
      <p:sp>
        <p:nvSpPr>
          <p:cNvPr id="6" name="Rounded Rectangular Callout 5"/>
          <p:cNvSpPr/>
          <p:nvPr/>
        </p:nvSpPr>
        <p:spPr>
          <a:xfrm>
            <a:off x="6244229" y="4749388"/>
            <a:ext cx="5778438" cy="1462664"/>
          </a:xfrm>
          <a:prstGeom prst="wedgeRoundRectCallout">
            <a:avLst>
              <a:gd name="adj1" fmla="val -57030"/>
              <a:gd name="adj2" fmla="val -21232"/>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solidFill>
                  <a:schemeClr val="tx1"/>
                </a:solidFill>
                <a:latin typeface="Franklin Gothic Book" panose="020B0503020102020204" pitchFamily="34" charset="0"/>
              </a:rPr>
              <a:t>It [the support worker] got chopped and changed about three to four times. At the end I said, “You know what? I can't keep telling my story…It's mentally draining that I can't do it. I can't keep doing it. </a:t>
            </a:r>
          </a:p>
        </p:txBody>
      </p:sp>
      <p:sp>
        <p:nvSpPr>
          <p:cNvPr id="7" name="Rounded Rectangular Callout 6"/>
          <p:cNvSpPr/>
          <p:nvPr/>
        </p:nvSpPr>
        <p:spPr>
          <a:xfrm>
            <a:off x="8022210" y="2488583"/>
            <a:ext cx="3852228" cy="1451821"/>
          </a:xfrm>
          <a:prstGeom prst="wedgeRoundRectCallout">
            <a:avLst>
              <a:gd name="adj1" fmla="val -56984"/>
              <a:gd name="adj2" fmla="val -20439"/>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i="1" dirty="0">
                <a:latin typeface="Franklin Gothic Book" panose="020B0503020102020204" pitchFamily="34" charset="0"/>
              </a:rPr>
              <a:t>It's all money driven…people trying to help you for the benefit is wiped out the window.</a:t>
            </a:r>
            <a:endParaRPr lang="en-GB" sz="1600" i="1" dirty="0">
              <a:solidFill>
                <a:schemeClr val="tx1"/>
              </a:solidFill>
              <a:latin typeface="Franklin Gothic Book" panose="020B0503020102020204" pitchFamily="34" charset="0"/>
            </a:endParaRPr>
          </a:p>
        </p:txBody>
      </p:sp>
    </p:spTree>
    <p:extLst>
      <p:ext uri="{BB962C8B-B14F-4D97-AF65-F5344CB8AC3E}">
        <p14:creationId xmlns:p14="http://schemas.microsoft.com/office/powerpoint/2010/main" val="1113377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04181"/>
          </a:xfrm>
        </p:spPr>
        <p:txBody>
          <a:bodyPr>
            <a:normAutofit/>
          </a:bodyPr>
          <a:lstStyle/>
          <a:p>
            <a:pPr algn="ctr"/>
            <a:r>
              <a:rPr lang="en-GB" dirty="0"/>
              <a:t>Impact of criminal justice system involvement</a:t>
            </a:r>
          </a:p>
        </p:txBody>
      </p:sp>
      <p:sp>
        <p:nvSpPr>
          <p:cNvPr id="3" name="Content Placeholder 2"/>
          <p:cNvSpPr>
            <a:spLocks noGrp="1"/>
          </p:cNvSpPr>
          <p:nvPr>
            <p:ph idx="1"/>
          </p:nvPr>
        </p:nvSpPr>
        <p:spPr>
          <a:xfrm>
            <a:off x="338668" y="1266825"/>
            <a:ext cx="7844750" cy="5170920"/>
          </a:xfrm>
          <a:solidFill>
            <a:schemeClr val="bg1">
              <a:lumMod val="95000"/>
            </a:schemeClr>
          </a:solidFill>
        </p:spPr>
        <p:txBody>
          <a:bodyPr>
            <a:normAutofit fontScale="62500" lnSpcReduction="20000"/>
          </a:bodyPr>
          <a:lstStyle/>
          <a:p>
            <a:r>
              <a:rPr lang="en-GB" sz="4000" dirty="0"/>
              <a:t>Additional stress</a:t>
            </a:r>
          </a:p>
          <a:p>
            <a:pPr algn="ctr"/>
            <a:endParaRPr lang="en-GB" dirty="0"/>
          </a:p>
          <a:p>
            <a:pPr marL="457200" indent="-457200">
              <a:buFont typeface="Arial" panose="020B0604020202020204" pitchFamily="34" charset="0"/>
              <a:buChar char="•"/>
            </a:pPr>
            <a:r>
              <a:rPr lang="en-GB" sz="3000" b="0" dirty="0">
                <a:solidFill>
                  <a:schemeClr val="tx1"/>
                </a:solidFill>
              </a:rPr>
              <a:t>Many struggled to understand the offence they’d been charged with</a:t>
            </a:r>
          </a:p>
          <a:p>
            <a:pPr marL="457200" indent="-457200">
              <a:buFont typeface="Arial" panose="020B0604020202020204" pitchFamily="34" charset="0"/>
              <a:buChar char="•"/>
            </a:pPr>
            <a:r>
              <a:rPr lang="en-GB" sz="3000" b="0" dirty="0">
                <a:solidFill>
                  <a:schemeClr val="tx1"/>
                </a:solidFill>
              </a:rPr>
              <a:t>Court is a disorientating environment, don’t know process or where to go for support</a:t>
            </a:r>
          </a:p>
          <a:p>
            <a:pPr marL="457200" indent="-457200">
              <a:buFont typeface="Arial" panose="020B0604020202020204" pitchFamily="34" charset="0"/>
              <a:buChar char="•"/>
            </a:pPr>
            <a:r>
              <a:rPr lang="en-GB" sz="3000" b="0" dirty="0">
                <a:solidFill>
                  <a:schemeClr val="tx1"/>
                </a:solidFill>
              </a:rPr>
              <a:t>Some were involved in concurrent proceedings </a:t>
            </a:r>
          </a:p>
          <a:p>
            <a:endParaRPr lang="en-GB" b="0" dirty="0">
              <a:solidFill>
                <a:schemeClr val="tx1"/>
              </a:solidFill>
            </a:endParaRPr>
          </a:p>
          <a:p>
            <a:r>
              <a:rPr lang="en-GB" sz="4000" dirty="0"/>
              <a:t>Exacerbates welfare needs and creates barriers to seeking support</a:t>
            </a:r>
          </a:p>
          <a:p>
            <a:pPr algn="ctr"/>
            <a:endParaRPr lang="en-GB" dirty="0"/>
          </a:p>
          <a:p>
            <a:pPr marL="457200" indent="-457200">
              <a:buFont typeface="Arial" panose="020B0604020202020204" pitchFamily="34" charset="0"/>
              <a:buChar char="•"/>
            </a:pPr>
            <a:r>
              <a:rPr lang="en-GB" sz="3000" b="0" dirty="0">
                <a:solidFill>
                  <a:schemeClr val="tx1"/>
                </a:solidFill>
              </a:rPr>
              <a:t>Aggravates mental health issues / disruptive to employment / childcare</a:t>
            </a:r>
          </a:p>
          <a:p>
            <a:pPr marL="457200" indent="-457200">
              <a:buFont typeface="Arial" panose="020B0604020202020204" pitchFamily="34" charset="0"/>
              <a:buChar char="•"/>
            </a:pPr>
            <a:r>
              <a:rPr lang="en-GB" sz="3000" b="0" dirty="0">
                <a:solidFill>
                  <a:schemeClr val="tx1"/>
                </a:solidFill>
              </a:rPr>
              <a:t>Court case/fines driving worries around finances</a:t>
            </a:r>
          </a:p>
          <a:p>
            <a:pPr marL="457200" indent="-457200">
              <a:buFont typeface="Arial" panose="020B0604020202020204" pitchFamily="34" charset="0"/>
              <a:buChar char="•"/>
            </a:pPr>
            <a:r>
              <a:rPr lang="en-GB" sz="3000" b="0" dirty="0">
                <a:solidFill>
                  <a:schemeClr val="tx1"/>
                </a:solidFill>
              </a:rPr>
              <a:t>Limits spare time available to seek support</a:t>
            </a:r>
          </a:p>
          <a:p>
            <a:pPr marL="457200" indent="-457200">
              <a:buFont typeface="Arial" panose="020B0604020202020204" pitchFamily="34" charset="0"/>
              <a:buChar char="•"/>
            </a:pPr>
            <a:r>
              <a:rPr lang="en-GB" sz="3000" b="0" dirty="0">
                <a:solidFill>
                  <a:schemeClr val="tx1"/>
                </a:solidFill>
              </a:rPr>
              <a:t>Those with long-term CJS involvement tended to have complex and chronic welfare needs</a:t>
            </a:r>
          </a:p>
        </p:txBody>
      </p:sp>
      <p:sp>
        <p:nvSpPr>
          <p:cNvPr id="4" name="Rounded Rectangular Callout 3"/>
          <p:cNvSpPr/>
          <p:nvPr/>
        </p:nvSpPr>
        <p:spPr>
          <a:xfrm>
            <a:off x="8556773" y="3251168"/>
            <a:ext cx="3486674" cy="1376486"/>
          </a:xfrm>
          <a:prstGeom prst="wedgeRoundRectCallout">
            <a:avLst>
              <a:gd name="adj1" fmla="val -60341"/>
              <a:gd name="adj2" fmla="val -24935"/>
              <a:gd name="adj3" fmla="val 166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i="1" dirty="0">
                <a:solidFill>
                  <a:schemeClr val="bg1"/>
                </a:solidFill>
                <a:latin typeface="Franklin Gothic Book" panose="020B0503020102020204" pitchFamily="34" charset="0"/>
              </a:rPr>
              <a:t>It was destroying my life. I’m getting angry. I’m getting drunk. I’m getting arrested. More fines. More stress on me, and my partner and those around me.</a:t>
            </a:r>
            <a:r>
              <a:rPr lang="en-GB" sz="1600" i="1" dirty="0">
                <a:solidFill>
                  <a:schemeClr val="tx1"/>
                </a:solidFill>
                <a:latin typeface="Franklin Gothic Book" panose="020B0503020102020204" pitchFamily="34" charset="0"/>
              </a:rPr>
              <a:t>”.</a:t>
            </a:r>
          </a:p>
        </p:txBody>
      </p:sp>
      <p:sp>
        <p:nvSpPr>
          <p:cNvPr id="5" name="Rounded Rectangular Callout 4"/>
          <p:cNvSpPr/>
          <p:nvPr/>
        </p:nvSpPr>
        <p:spPr>
          <a:xfrm>
            <a:off x="8498048" y="1325504"/>
            <a:ext cx="3598616" cy="1561869"/>
          </a:xfrm>
          <a:prstGeom prst="wedgeRoundRectCallout">
            <a:avLst>
              <a:gd name="adj1" fmla="val -58570"/>
              <a:gd name="adj2" fmla="val -22415"/>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i="1" dirty="0">
                <a:solidFill>
                  <a:schemeClr val="tx1"/>
                </a:solidFill>
              </a:rPr>
              <a:t>You don’t know who to address, do you know what I mean? You don’t really have any idea of what you’re encountering once you step into the courtroom.</a:t>
            </a:r>
          </a:p>
        </p:txBody>
      </p:sp>
      <p:sp>
        <p:nvSpPr>
          <p:cNvPr id="6" name="Rounded Rectangular Callout 5"/>
          <p:cNvSpPr/>
          <p:nvPr/>
        </p:nvSpPr>
        <p:spPr>
          <a:xfrm>
            <a:off x="8646166" y="4991449"/>
            <a:ext cx="3397281" cy="1208015"/>
          </a:xfrm>
          <a:prstGeom prst="wedgeRoundRectCallout">
            <a:avLst>
              <a:gd name="adj1" fmla="val -61294"/>
              <a:gd name="adj2" fmla="val -21277"/>
              <a:gd name="adj3" fmla="val 16667"/>
            </a:avLst>
          </a:prstGeom>
          <a:solidFill>
            <a:srgbClr val="1ABC97"/>
          </a:solidFill>
          <a:ln>
            <a:solidFill>
              <a:srgbClr val="1AB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i="1" dirty="0">
                <a:solidFill>
                  <a:schemeClr val="tx1"/>
                </a:solidFill>
                <a:latin typeface="Franklin Gothic Book" panose="020B0503020102020204" pitchFamily="34" charset="0"/>
              </a:rPr>
              <a:t>“Well I’ve just told you I’m in loads of debt and you’re asking me to borrow money to pay off your fee.” That’s ... a bit rubbish.</a:t>
            </a:r>
          </a:p>
        </p:txBody>
      </p:sp>
    </p:spTree>
    <p:extLst>
      <p:ext uri="{BB962C8B-B14F-4D97-AF65-F5344CB8AC3E}">
        <p14:creationId xmlns:p14="http://schemas.microsoft.com/office/powerpoint/2010/main" val="258944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t>Case study: Highbury Corner Community Advice</a:t>
            </a:r>
          </a:p>
        </p:txBody>
      </p:sp>
      <p:sp>
        <p:nvSpPr>
          <p:cNvPr id="3" name="Content Placeholder 2"/>
          <p:cNvSpPr>
            <a:spLocks noGrp="1"/>
          </p:cNvSpPr>
          <p:nvPr>
            <p:ph idx="1"/>
          </p:nvPr>
        </p:nvSpPr>
        <p:spPr>
          <a:xfrm>
            <a:off x="290304" y="1464904"/>
            <a:ext cx="11611392" cy="4861579"/>
          </a:xfrm>
          <a:solidFill>
            <a:srgbClr val="1ABC97"/>
          </a:solidFill>
        </p:spPr>
        <p:txBody>
          <a:bodyPr>
            <a:normAutofit/>
          </a:bodyPr>
          <a:lstStyle/>
          <a:p>
            <a:pPr marL="457200" indent="-457200">
              <a:buFont typeface="Arial" panose="020B0604020202020204" pitchFamily="34" charset="0"/>
              <a:buChar char="•"/>
            </a:pPr>
            <a:r>
              <a:rPr lang="en-GB" sz="2600" b="0" dirty="0">
                <a:solidFill>
                  <a:schemeClr val="tx1"/>
                </a:solidFill>
              </a:rPr>
              <a:t>Highbury Community Advice is an advice, signposting and referral service based in Highbury Magistrates’ Court.</a:t>
            </a:r>
          </a:p>
          <a:p>
            <a:pPr marL="457200" indent="-457200">
              <a:buFont typeface="Arial" panose="020B0604020202020204" pitchFamily="34" charset="0"/>
              <a:buChar char="•"/>
            </a:pPr>
            <a:endParaRPr lang="en-GB" sz="2600" b="0" dirty="0">
              <a:solidFill>
                <a:schemeClr val="tx1"/>
              </a:solidFill>
            </a:endParaRPr>
          </a:p>
          <a:p>
            <a:pPr marL="457200" indent="-457200">
              <a:buFont typeface="Arial" panose="020B0604020202020204" pitchFamily="34" charset="0"/>
              <a:buChar char="•"/>
            </a:pPr>
            <a:r>
              <a:rPr lang="en-GB" sz="2600" b="0" dirty="0">
                <a:solidFill>
                  <a:schemeClr val="tx1"/>
                </a:solidFill>
              </a:rPr>
              <a:t>Opened in 2014, based on CASS+ model.</a:t>
            </a:r>
          </a:p>
          <a:p>
            <a:endParaRPr lang="en-GB" sz="2600" b="0" dirty="0">
              <a:solidFill>
                <a:schemeClr val="tx1"/>
              </a:solidFill>
            </a:endParaRPr>
          </a:p>
          <a:p>
            <a:pPr marL="457200" indent="-457200">
              <a:buFont typeface="Arial" panose="020B0604020202020204" pitchFamily="34" charset="0"/>
              <a:buChar char="•"/>
            </a:pPr>
            <a:r>
              <a:rPr lang="en-GB" sz="2600" b="0" dirty="0">
                <a:solidFill>
                  <a:schemeClr val="tx1"/>
                </a:solidFill>
              </a:rPr>
              <a:t>Supports low level justice-involved (victims, defendants and witnesses) people gain access to community support services. </a:t>
            </a:r>
          </a:p>
          <a:p>
            <a:endParaRPr lang="en-GB" sz="2600" b="0" dirty="0">
              <a:solidFill>
                <a:schemeClr val="tx1"/>
              </a:solidFill>
            </a:endParaRPr>
          </a:p>
          <a:p>
            <a:pPr marL="457200" indent="-457200">
              <a:buFont typeface="Arial" panose="020B0604020202020204" pitchFamily="34" charset="0"/>
              <a:buChar char="•"/>
            </a:pPr>
            <a:r>
              <a:rPr lang="en-GB" sz="2600" b="0" dirty="0">
                <a:solidFill>
                  <a:schemeClr val="tx1"/>
                </a:solidFill>
              </a:rPr>
              <a:t>Conducts initial assessment of people’s needs and provides advice and signposting support on wide-ranging issues, including housing, substance misuse, mental health and domestic abuse. </a:t>
            </a:r>
          </a:p>
        </p:txBody>
      </p:sp>
    </p:spTree>
    <p:extLst>
      <p:ext uri="{BB962C8B-B14F-4D97-AF65-F5344CB8AC3E}">
        <p14:creationId xmlns:p14="http://schemas.microsoft.com/office/powerpoint/2010/main" val="37236203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35CE2A4-AB38-4734-B8DD-FC3505F4F61B}" vid="{67D19BC6-3411-48C2-AC5C-8F83B8C22E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04F90BB111B44EB69747456AFEBAA5" ma:contentTypeVersion="16" ma:contentTypeDescription="Create a new document." ma:contentTypeScope="" ma:versionID="3e27fe5a5ce10e8fb4f36219bc9e8f77">
  <xsd:schema xmlns:xsd="http://www.w3.org/2001/XMLSchema" xmlns:xs="http://www.w3.org/2001/XMLSchema" xmlns:p="http://schemas.microsoft.com/office/2006/metadata/properties" xmlns:ns2="14f8d196-3025-43d4-af6e-d867561f4f9b" xmlns:ns3="3a12c76c-1cc9-4d11-9959-b0c08bcc9398" targetNamespace="http://schemas.microsoft.com/office/2006/metadata/properties" ma:root="true" ma:fieldsID="4528d569e61a01aa17f3304093f68660" ns2:_="" ns3:_="">
    <xsd:import namespace="14f8d196-3025-43d4-af6e-d867561f4f9b"/>
    <xsd:import namespace="3a12c76c-1cc9-4d11-9959-b0c08bcc93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8d196-3025-43d4-af6e-d867561f4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9c7b76-87c3-48a9-9dd9-961e8f825d0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12c76c-1cc9-4d11-9959-b0c08bcc939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4e5685-eff8-4dc5-a4ac-21acef24e445}" ma:internalName="TaxCatchAll" ma:showField="CatchAllData" ma:web="3a12c76c-1cc9-4d11-9959-b0c08bcc9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3EDE0C-BB3A-4917-83B9-08F123085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f8d196-3025-43d4-af6e-d867561f4f9b"/>
    <ds:schemaRef ds:uri="3a12c76c-1cc9-4d11-9959-b0c08bcc93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4A2615-26C1-491C-A70F-1D69D42887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12015</TotalTime>
  <Words>1816</Words>
  <Application>Microsoft Office PowerPoint</Application>
  <PresentationFormat>Widescreen</PresentationFormat>
  <Paragraphs>216</Paragraphs>
  <Slides>18</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Calibri Light</vt:lpstr>
      <vt:lpstr>Franklin Gothic Book</vt:lpstr>
      <vt:lpstr>Georgia</vt:lpstr>
      <vt:lpstr>Office Theme</vt:lpstr>
      <vt:lpstr>1_Office Theme</vt:lpstr>
      <vt:lpstr>PowerPoint Presentation</vt:lpstr>
      <vt:lpstr>PowerPoint Presentation</vt:lpstr>
      <vt:lpstr>PowerPoint Presentation</vt:lpstr>
      <vt:lpstr>Methodology</vt:lpstr>
      <vt:lpstr>Prevalence of welfare needs in the sample</vt:lpstr>
      <vt:lpstr>Awareness of services</vt:lpstr>
      <vt:lpstr>Previous experiences of services</vt:lpstr>
      <vt:lpstr>Impact of criminal justice system involvement</vt:lpstr>
      <vt:lpstr>Case study: Highbury Corner Community Advice</vt:lpstr>
      <vt:lpstr>PowerPoint Presentation</vt:lpstr>
      <vt:lpstr>PowerPoint Presentation</vt:lpstr>
      <vt:lpstr>PowerPoint Presentation</vt:lpstr>
      <vt:lpstr>PowerPoint Presentation</vt:lpstr>
      <vt:lpstr>PowerPoint Presentation</vt:lpstr>
      <vt:lpstr>PowerPoint Presentation</vt:lpstr>
      <vt:lpstr>Conclusions </vt:lpstr>
      <vt:lpstr>Questions?</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Bowen</dc:creator>
  <cp:lastModifiedBy>Dawn Draper</cp:lastModifiedBy>
  <cp:revision>174</cp:revision>
  <dcterms:created xsi:type="dcterms:W3CDTF">2018-09-12T08:56:50Z</dcterms:created>
  <dcterms:modified xsi:type="dcterms:W3CDTF">2022-12-06T16:38:07Z</dcterms:modified>
</cp:coreProperties>
</file>