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56" r:id="rId5"/>
    <p:sldId id="258" r:id="rId6"/>
    <p:sldId id="313" r:id="rId7"/>
    <p:sldId id="299" r:id="rId8"/>
    <p:sldId id="300" r:id="rId9"/>
    <p:sldId id="301" r:id="rId10"/>
    <p:sldId id="309" r:id="rId11"/>
    <p:sldId id="314" r:id="rId12"/>
    <p:sldId id="264" r:id="rId13"/>
    <p:sldId id="312" r:id="rId14"/>
    <p:sldId id="311" r:id="rId15"/>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z Morris" initials="LM" lastIdx="1" clrIdx="0">
    <p:extLst>
      <p:ext uri="{19B8F6BF-5375-455C-9EA6-DF929625EA0E}">
        <p15:presenceInfo xmlns:p15="http://schemas.microsoft.com/office/powerpoint/2012/main" userId="S::Liz.morris@recognisingexcellence.co.uk::3dc0af20-b994-408c-b2ef-dd22e7b1ed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CC66"/>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FEA7C3-886E-47BD-A8E7-018458EA5C3D}" v="25" dt="2020-02-21T12:31:41.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547" cy="499272"/>
          </a:xfrm>
          <a:prstGeom prst="rect">
            <a:avLst/>
          </a:prstGeom>
        </p:spPr>
        <p:txBody>
          <a:bodyPr vert="horz" lIns="91851" tIns="45926" rIns="91851" bIns="45926" rtlCol="0"/>
          <a:lstStyle>
            <a:lvl1pPr algn="l">
              <a:defRPr sz="1200"/>
            </a:lvl1pPr>
          </a:lstStyle>
          <a:p>
            <a:endParaRPr lang="en-GB"/>
          </a:p>
        </p:txBody>
      </p:sp>
      <p:sp>
        <p:nvSpPr>
          <p:cNvPr id="3" name="Date Placeholder 2"/>
          <p:cNvSpPr>
            <a:spLocks noGrp="1"/>
          </p:cNvSpPr>
          <p:nvPr>
            <p:ph type="dt" sz="quarter" idx="1"/>
          </p:nvPr>
        </p:nvSpPr>
        <p:spPr>
          <a:xfrm>
            <a:off x="3883852" y="0"/>
            <a:ext cx="2972547" cy="499272"/>
          </a:xfrm>
          <a:prstGeom prst="rect">
            <a:avLst/>
          </a:prstGeom>
        </p:spPr>
        <p:txBody>
          <a:bodyPr vert="horz" lIns="91851" tIns="45926" rIns="91851" bIns="45926" rtlCol="0"/>
          <a:lstStyle>
            <a:lvl1pPr algn="r">
              <a:defRPr sz="1200"/>
            </a:lvl1pPr>
          </a:lstStyle>
          <a:p>
            <a:fld id="{E82B2296-99CA-476F-A762-EC37EA5254F8}" type="datetimeFigureOut">
              <a:rPr lang="en-GB" smtClean="0"/>
              <a:t>04/10/2022</a:t>
            </a:fld>
            <a:endParaRPr lang="en-GB"/>
          </a:p>
        </p:txBody>
      </p:sp>
      <p:sp>
        <p:nvSpPr>
          <p:cNvPr id="4" name="Footer Placeholder 3"/>
          <p:cNvSpPr>
            <a:spLocks noGrp="1"/>
          </p:cNvSpPr>
          <p:nvPr>
            <p:ph type="ftr" sz="quarter" idx="2"/>
          </p:nvPr>
        </p:nvSpPr>
        <p:spPr>
          <a:xfrm>
            <a:off x="0" y="9446417"/>
            <a:ext cx="2972547" cy="499272"/>
          </a:xfrm>
          <a:prstGeom prst="rect">
            <a:avLst/>
          </a:prstGeom>
        </p:spPr>
        <p:txBody>
          <a:bodyPr vert="horz" lIns="91851" tIns="45926" rIns="91851" bIns="45926" rtlCol="0" anchor="b"/>
          <a:lstStyle>
            <a:lvl1pPr algn="l">
              <a:defRPr sz="1200"/>
            </a:lvl1pPr>
          </a:lstStyle>
          <a:p>
            <a:endParaRPr lang="en-GB"/>
          </a:p>
        </p:txBody>
      </p:sp>
      <p:sp>
        <p:nvSpPr>
          <p:cNvPr id="5" name="Slide Number Placeholder 4"/>
          <p:cNvSpPr>
            <a:spLocks noGrp="1"/>
          </p:cNvSpPr>
          <p:nvPr>
            <p:ph type="sldNum" sz="quarter" idx="3"/>
          </p:nvPr>
        </p:nvSpPr>
        <p:spPr>
          <a:xfrm>
            <a:off x="3883852" y="9446417"/>
            <a:ext cx="2972547" cy="499272"/>
          </a:xfrm>
          <a:prstGeom prst="rect">
            <a:avLst/>
          </a:prstGeom>
        </p:spPr>
        <p:txBody>
          <a:bodyPr vert="horz" lIns="91851" tIns="45926" rIns="91851" bIns="45926" rtlCol="0" anchor="b"/>
          <a:lstStyle>
            <a:lvl1pPr algn="r">
              <a:defRPr sz="1200"/>
            </a:lvl1pPr>
          </a:lstStyle>
          <a:p>
            <a:fld id="{98AFF831-EB21-4F85-B5B5-B86348E5A87F}" type="slidenum">
              <a:rPr lang="en-GB" smtClean="0"/>
              <a:t>‹#›</a:t>
            </a:fld>
            <a:endParaRPr lang="en-GB"/>
          </a:p>
        </p:txBody>
      </p:sp>
    </p:spTree>
    <p:extLst>
      <p:ext uri="{BB962C8B-B14F-4D97-AF65-F5344CB8AC3E}">
        <p14:creationId xmlns:p14="http://schemas.microsoft.com/office/powerpoint/2010/main" val="1982908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851" tIns="45926" rIns="91851" bIns="45926" rtlCol="0"/>
          <a:lstStyle>
            <a:lvl1pPr algn="l">
              <a:defRPr sz="1200"/>
            </a:lvl1pPr>
          </a:lstStyle>
          <a:p>
            <a:endParaRPr lang="en-GB"/>
          </a:p>
        </p:txBody>
      </p:sp>
      <p:sp>
        <p:nvSpPr>
          <p:cNvPr id="3" name="Date Placeholder 2"/>
          <p:cNvSpPr>
            <a:spLocks noGrp="1"/>
          </p:cNvSpPr>
          <p:nvPr>
            <p:ph type="dt" idx="1"/>
          </p:nvPr>
        </p:nvSpPr>
        <p:spPr>
          <a:xfrm>
            <a:off x="3884614" y="0"/>
            <a:ext cx="2971800" cy="499012"/>
          </a:xfrm>
          <a:prstGeom prst="rect">
            <a:avLst/>
          </a:prstGeom>
        </p:spPr>
        <p:txBody>
          <a:bodyPr vert="horz" lIns="91851" tIns="45926" rIns="91851" bIns="45926" rtlCol="0"/>
          <a:lstStyle>
            <a:lvl1pPr algn="r">
              <a:defRPr sz="1200"/>
            </a:lvl1pPr>
          </a:lstStyle>
          <a:p>
            <a:fld id="{233C9663-235C-4FD9-A5B5-E512BCD80E62}" type="datetimeFigureOut">
              <a:rPr lang="en-GB" smtClean="0"/>
              <a:t>04/10/2022</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851" tIns="45926" rIns="91851" bIns="45926" rtlCol="0" anchor="ctr"/>
          <a:lstStyle/>
          <a:p>
            <a:endParaRPr lang="en-GB"/>
          </a:p>
        </p:txBody>
      </p:sp>
      <p:sp>
        <p:nvSpPr>
          <p:cNvPr id="5" name="Notes Placeholder 4"/>
          <p:cNvSpPr>
            <a:spLocks noGrp="1"/>
          </p:cNvSpPr>
          <p:nvPr>
            <p:ph type="body" sz="quarter" idx="3"/>
          </p:nvPr>
        </p:nvSpPr>
        <p:spPr>
          <a:xfrm>
            <a:off x="685801" y="4786362"/>
            <a:ext cx="5486400" cy="3916115"/>
          </a:xfrm>
          <a:prstGeom prst="rect">
            <a:avLst/>
          </a:prstGeom>
        </p:spPr>
        <p:txBody>
          <a:bodyPr vert="horz" lIns="91851" tIns="45926" rIns="91851" bIns="4592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851" tIns="45926" rIns="91851" bIns="45926" rtlCol="0" anchor="b"/>
          <a:lstStyle>
            <a:lvl1pPr algn="l">
              <a:defRPr sz="1200"/>
            </a:lvl1pPr>
          </a:lstStyle>
          <a:p>
            <a:endParaRPr lang="en-GB"/>
          </a:p>
        </p:txBody>
      </p:sp>
      <p:sp>
        <p:nvSpPr>
          <p:cNvPr id="7" name="Slide Number Placeholder 6"/>
          <p:cNvSpPr>
            <a:spLocks noGrp="1"/>
          </p:cNvSpPr>
          <p:nvPr>
            <p:ph type="sldNum" sz="quarter" idx="5"/>
          </p:nvPr>
        </p:nvSpPr>
        <p:spPr>
          <a:xfrm>
            <a:off x="3884614" y="9446678"/>
            <a:ext cx="2971800" cy="499011"/>
          </a:xfrm>
          <a:prstGeom prst="rect">
            <a:avLst/>
          </a:prstGeom>
        </p:spPr>
        <p:txBody>
          <a:bodyPr vert="horz" lIns="91851" tIns="45926" rIns="91851" bIns="45926" rtlCol="0" anchor="b"/>
          <a:lstStyle>
            <a:lvl1pPr algn="r">
              <a:defRPr sz="1200"/>
            </a:lvl1pPr>
          </a:lstStyle>
          <a:p>
            <a:fld id="{52B6F82E-29D5-42D7-AB39-AD0F4C412083}" type="slidenum">
              <a:rPr lang="en-GB" smtClean="0"/>
              <a:t>‹#›</a:t>
            </a:fld>
            <a:endParaRPr lang="en-GB"/>
          </a:p>
        </p:txBody>
      </p:sp>
    </p:spTree>
    <p:extLst>
      <p:ext uri="{BB962C8B-B14F-4D97-AF65-F5344CB8AC3E}">
        <p14:creationId xmlns:p14="http://schemas.microsoft.com/office/powerpoint/2010/main" val="3680401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ASA Owned</a:t>
            </a:r>
            <a:r>
              <a:rPr lang="en-GB" baseline="0" dirty="0"/>
              <a:t> since 2012</a:t>
            </a:r>
          </a:p>
          <a:p>
            <a:endParaRPr lang="en-GB" baseline="0" dirty="0"/>
          </a:p>
          <a:p>
            <a:r>
              <a:rPr lang="en-GB" baseline="0" dirty="0"/>
              <a:t>Previously known as the General Quality Mark, owned by the Legal Services Commission – part of the Community Legal Service – green man logo</a:t>
            </a:r>
          </a:p>
          <a:p>
            <a:endParaRPr lang="en-GB" baseline="0" dirty="0"/>
          </a:p>
          <a:p>
            <a:r>
              <a:rPr lang="en-GB" baseline="0" dirty="0"/>
              <a:t>ASA Members are national networks of not for profit organisations – Advice UK, Age UK, Youth Access, Shelter, Citizens Advice Bureau</a:t>
            </a:r>
          </a:p>
          <a:p>
            <a:endParaRPr lang="en-GB" baseline="0" dirty="0"/>
          </a:p>
          <a:p>
            <a:r>
              <a:rPr lang="en-GB" baseline="0" dirty="0"/>
              <a:t>AQS designed to give ensure legal advice organisations are well run and provide good client care.  Can not be applied to an individual</a:t>
            </a:r>
          </a:p>
          <a:p>
            <a:endParaRPr lang="en-GB" baseline="0" dirty="0"/>
          </a:p>
          <a:p>
            <a:endParaRPr lang="en-GB" baseline="0" dirty="0"/>
          </a:p>
          <a:p>
            <a:r>
              <a:rPr lang="en-GB" baseline="0" dirty="0"/>
              <a:t>Recognising Excellence.  Assessment body for over 20 years.  Investors in People, </a:t>
            </a:r>
            <a:r>
              <a:rPr lang="en-GB" baseline="0" dirty="0" err="1"/>
              <a:t>Lexcel</a:t>
            </a:r>
            <a:r>
              <a:rPr lang="en-GB" baseline="0" dirty="0"/>
              <a:t>, ISO 9001:2008, </a:t>
            </a:r>
            <a:r>
              <a:rPr lang="en-GB" baseline="0" dirty="0" err="1"/>
              <a:t>Sfedi</a:t>
            </a:r>
            <a:r>
              <a:rPr lang="en-GB" baseline="0" dirty="0"/>
              <a:t>, Money Advice Service</a:t>
            </a:r>
          </a:p>
          <a:p>
            <a:r>
              <a:rPr lang="en-GB" baseline="0" dirty="0"/>
              <a:t>		Team of auditors</a:t>
            </a:r>
          </a:p>
          <a:p>
            <a:r>
              <a:rPr lang="en-GB" baseline="0" dirty="0"/>
              <a:t>Held AQS license since 2013 – personally worked with AQS since 2008 in previous roles.  Work closely with ASA to develop the standard to ensure it remains fit for purpose, manage the team of Assessors and assessment process, and in spare time, undertake all of the desktop audits for new applications. </a:t>
            </a:r>
          </a:p>
        </p:txBody>
      </p:sp>
      <p:sp>
        <p:nvSpPr>
          <p:cNvPr id="4" name="Slide Number Placeholder 3"/>
          <p:cNvSpPr>
            <a:spLocks noGrp="1"/>
          </p:cNvSpPr>
          <p:nvPr>
            <p:ph type="sldNum" sz="quarter" idx="10"/>
          </p:nvPr>
        </p:nvSpPr>
        <p:spPr/>
        <p:txBody>
          <a:bodyPr/>
          <a:lstStyle/>
          <a:p>
            <a:fld id="{FE8ECB17-0B4A-4F90-8D81-DD436096B936}"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0C41C-1F3A-4AE7-9539-053D0C8D61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AE479D2-3563-41CB-8C43-C0A80F6134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80D709B-52A6-460E-8024-546C99DBAD0D}"/>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5" name="Footer Placeholder 4">
            <a:extLst>
              <a:ext uri="{FF2B5EF4-FFF2-40B4-BE49-F238E27FC236}">
                <a16:creationId xmlns:a16="http://schemas.microsoft.com/office/drawing/2014/main" id="{9585CAE2-ADD2-400A-927B-92E4B7371F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725766-584A-431D-A839-923BCC163DDC}"/>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58716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1AE22-D45F-46B0-9E6F-1D3753D862B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CD7751-B5FC-4D20-85CF-3A105339DF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229E00-3057-4B4F-AD09-67D4C13AE1DC}"/>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5" name="Footer Placeholder 4">
            <a:extLst>
              <a:ext uri="{FF2B5EF4-FFF2-40B4-BE49-F238E27FC236}">
                <a16:creationId xmlns:a16="http://schemas.microsoft.com/office/drawing/2014/main" id="{3B3473A8-DB04-4542-972D-572E53E048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D4F666-2202-48C7-BEE2-78C850045038}"/>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2025287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B001BA-BA4E-4FA6-A0EB-B6B6D63B21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2C631F-5DEB-4837-A2FB-B2F3C8303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E7FE87-ED4B-4BC4-93F5-91AFF6E510CC}"/>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5" name="Footer Placeholder 4">
            <a:extLst>
              <a:ext uri="{FF2B5EF4-FFF2-40B4-BE49-F238E27FC236}">
                <a16:creationId xmlns:a16="http://schemas.microsoft.com/office/drawing/2014/main" id="{12500832-767F-48CE-935E-D292E8DFFB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F9E26A-0A10-4340-9CB0-AEB44EE50530}"/>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3541767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1BE4E-6105-4A2F-8A64-FC5B3AE353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637423-661F-4CEF-B407-45ACF67B55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AFBF5A-E5AD-4E18-B8D9-1B6995F52383}"/>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5" name="Footer Placeholder 4">
            <a:extLst>
              <a:ext uri="{FF2B5EF4-FFF2-40B4-BE49-F238E27FC236}">
                <a16:creationId xmlns:a16="http://schemas.microsoft.com/office/drawing/2014/main" id="{B598F0ED-6D63-48B3-8878-19204E901C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836C6C-507F-4BCE-BD81-764EE2E61DB6}"/>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736189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3F1D0-2233-4F02-99B9-E9896CF3F7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A3C8314-DC45-450C-BFBB-232F4BF076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513004-C723-408A-854E-6FE3DA9B7999}"/>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5" name="Footer Placeholder 4">
            <a:extLst>
              <a:ext uri="{FF2B5EF4-FFF2-40B4-BE49-F238E27FC236}">
                <a16:creationId xmlns:a16="http://schemas.microsoft.com/office/drawing/2014/main" id="{5C8A36A5-6056-4074-AF27-B76D31F691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CB4A16-57E2-4F53-A60C-058EAF21729F}"/>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3359195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4D92E-12A8-4588-98AE-B7CFEF8863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A51D57-FC8E-49B0-9C88-DD5F000D5B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E1C8E39-8A1E-4D1F-A392-73AD4845CC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9612A3-A5C9-4D44-B6D5-96F0FDE4084C}"/>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6" name="Footer Placeholder 5">
            <a:extLst>
              <a:ext uri="{FF2B5EF4-FFF2-40B4-BE49-F238E27FC236}">
                <a16:creationId xmlns:a16="http://schemas.microsoft.com/office/drawing/2014/main" id="{959F006C-FF5D-45FE-A888-36FEE7B7B3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CF9A6F-A36A-4AEB-B586-F429F388D105}"/>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3848099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60B19-5905-4DD7-8DB2-C3B417C96A8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D2AF2B-2E68-4FC6-9E12-ADC741DE4C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A4EFCA-52BF-4A70-8487-3759898906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4A93E76-F93E-4889-9839-C42ADEEBFD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A81A43-F340-4B6D-88F8-601541584C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8D07D3-2702-4890-ABAB-1F63E6AF559C}"/>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8" name="Footer Placeholder 7">
            <a:extLst>
              <a:ext uri="{FF2B5EF4-FFF2-40B4-BE49-F238E27FC236}">
                <a16:creationId xmlns:a16="http://schemas.microsoft.com/office/drawing/2014/main" id="{184090AE-E8E4-4B69-BB7C-49BC769BB3E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15A7989-0420-4F31-8DC4-A4A0234F5104}"/>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4158609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9F964-E873-432D-849E-64587DFA4FE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82BFCD3-2A61-4C5C-A67F-1D378BE1C4A7}"/>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4" name="Footer Placeholder 3">
            <a:extLst>
              <a:ext uri="{FF2B5EF4-FFF2-40B4-BE49-F238E27FC236}">
                <a16:creationId xmlns:a16="http://schemas.microsoft.com/office/drawing/2014/main" id="{77AEF2AF-EA79-4A27-B76E-4417A2D09A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84EB1C5-1E34-4205-9F1B-94A8E6AA5CAE}"/>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199927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DF93F-F967-4451-A43E-8CFA00AE8C46}"/>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3" name="Footer Placeholder 2">
            <a:extLst>
              <a:ext uri="{FF2B5EF4-FFF2-40B4-BE49-F238E27FC236}">
                <a16:creationId xmlns:a16="http://schemas.microsoft.com/office/drawing/2014/main" id="{303EF268-13F3-482B-8108-2A8F816988D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0C595CE-2199-4088-8FD1-F09EF2F0EC98}"/>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1684662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4BBD1-320C-4C99-AC46-CA3B3F7F6C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CB44132-588F-4180-BD91-1ECC00E71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0800A0F-14FB-4363-BD6F-1FDD0C35A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F8D4AC-736E-4E92-AC72-21A745AD3C3D}"/>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6" name="Footer Placeholder 5">
            <a:extLst>
              <a:ext uri="{FF2B5EF4-FFF2-40B4-BE49-F238E27FC236}">
                <a16:creationId xmlns:a16="http://schemas.microsoft.com/office/drawing/2014/main" id="{089CCFA2-C7B2-4046-897B-7C641F15DB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E95C05-3D30-4BB5-88B9-232F8B404982}"/>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3661677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5EC4D-D80B-45F1-BBC0-A1260698F3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A66AB4-0DDB-476B-A016-D43A0B9919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2429EFD-565F-46AB-89D6-34ED614BFE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D6702C-08A3-47DF-A6AA-479DB99C617A}"/>
              </a:ext>
            </a:extLst>
          </p:cNvPr>
          <p:cNvSpPr>
            <a:spLocks noGrp="1"/>
          </p:cNvSpPr>
          <p:nvPr>
            <p:ph type="dt" sz="half" idx="10"/>
          </p:nvPr>
        </p:nvSpPr>
        <p:spPr/>
        <p:txBody>
          <a:bodyPr/>
          <a:lstStyle/>
          <a:p>
            <a:fld id="{E34ACF77-50DE-49FB-AD00-03929B7ACFDA}" type="datetimeFigureOut">
              <a:rPr lang="en-GB" smtClean="0"/>
              <a:t>04/10/2022</a:t>
            </a:fld>
            <a:endParaRPr lang="en-GB"/>
          </a:p>
        </p:txBody>
      </p:sp>
      <p:sp>
        <p:nvSpPr>
          <p:cNvPr id="6" name="Footer Placeholder 5">
            <a:extLst>
              <a:ext uri="{FF2B5EF4-FFF2-40B4-BE49-F238E27FC236}">
                <a16:creationId xmlns:a16="http://schemas.microsoft.com/office/drawing/2014/main" id="{E48E3C78-26A3-44F2-B839-CAF8EAB8F7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D78196-A768-4A90-A739-B1C1192586D7}"/>
              </a:ext>
            </a:extLst>
          </p:cNvPr>
          <p:cNvSpPr>
            <a:spLocks noGrp="1"/>
          </p:cNvSpPr>
          <p:nvPr>
            <p:ph type="sldNum" sz="quarter" idx="12"/>
          </p:nvPr>
        </p:nvSpPr>
        <p:spPr/>
        <p:txBody>
          <a:bodyPr/>
          <a:lstStyle/>
          <a:p>
            <a:fld id="{714815AC-1F42-4062-B6DA-190B7C056511}" type="slidenum">
              <a:rPr lang="en-GB" smtClean="0"/>
              <a:t>‹#›</a:t>
            </a:fld>
            <a:endParaRPr lang="en-GB"/>
          </a:p>
        </p:txBody>
      </p:sp>
    </p:spTree>
    <p:extLst>
      <p:ext uri="{BB962C8B-B14F-4D97-AF65-F5344CB8AC3E}">
        <p14:creationId xmlns:p14="http://schemas.microsoft.com/office/powerpoint/2010/main" val="23791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49F725-2465-4D88-8C72-A6D6D5B345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DBD3417-4831-47AA-B53E-5046F35542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459B4F-F962-43DC-89E8-93DA810D93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ACF77-50DE-49FB-AD00-03929B7ACFDA}" type="datetimeFigureOut">
              <a:rPr lang="en-GB" smtClean="0"/>
              <a:t>04/10/2022</a:t>
            </a:fld>
            <a:endParaRPr lang="en-GB"/>
          </a:p>
        </p:txBody>
      </p:sp>
      <p:sp>
        <p:nvSpPr>
          <p:cNvPr id="5" name="Footer Placeholder 4">
            <a:extLst>
              <a:ext uri="{FF2B5EF4-FFF2-40B4-BE49-F238E27FC236}">
                <a16:creationId xmlns:a16="http://schemas.microsoft.com/office/drawing/2014/main" id="{9481231B-A4AE-4D56-BA8F-B30228DA96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E50DCAE-C20A-4801-84F9-14BF0ED2D9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815AC-1F42-4062-B6DA-190B7C056511}" type="slidenum">
              <a:rPr lang="en-GB" smtClean="0"/>
              <a:t>‹#›</a:t>
            </a:fld>
            <a:endParaRPr lang="en-GB"/>
          </a:p>
        </p:txBody>
      </p:sp>
    </p:spTree>
    <p:extLst>
      <p:ext uri="{BB962C8B-B14F-4D97-AF65-F5344CB8AC3E}">
        <p14:creationId xmlns:p14="http://schemas.microsoft.com/office/powerpoint/2010/main" val="1515088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dawn.draper@asauk.org.uk" TargetMode="External"/><Relationship Id="rId2" Type="http://schemas.openxmlformats.org/officeDocument/2006/relationships/hyperlink" Target="mailto:Liz.morris@recognisingexcellence.co.uk" TargetMode="Externa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9">
            <a:extLst>
              <a:ext uri="{FF2B5EF4-FFF2-40B4-BE49-F238E27FC236}">
                <a16:creationId xmlns:a16="http://schemas.microsoft.com/office/drawing/2014/main" id="{5434194B-EB56-4062-98C6-CB72F287E3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22124"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1">
            <a:extLst>
              <a:ext uri="{FF2B5EF4-FFF2-40B4-BE49-F238E27FC236}">
                <a16:creationId xmlns:a16="http://schemas.microsoft.com/office/drawing/2014/main" id="{B3746DB1-35A8-422F-9955-4F8E75DBB077}"/>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7149A21F-4AD0-4306-9BC0-1D773797EFA3}"/>
              </a:ext>
            </a:extLst>
          </p:cNvPr>
          <p:cNvSpPr>
            <a:spLocks noGrp="1"/>
          </p:cNvSpPr>
          <p:nvPr>
            <p:ph type="subTitle" idx="1"/>
          </p:nvPr>
        </p:nvSpPr>
        <p:spPr>
          <a:xfrm>
            <a:off x="5445298" y="3804431"/>
            <a:ext cx="6346641" cy="1135869"/>
          </a:xfrm>
        </p:spPr>
        <p:txBody>
          <a:bodyPr anchor="b">
            <a:noAutofit/>
          </a:bodyPr>
          <a:lstStyle/>
          <a:p>
            <a:endParaRPr lang="en-GB" sz="2800" b="1" dirty="0">
              <a:solidFill>
                <a:schemeClr val="accent1">
                  <a:lumMod val="75000"/>
                </a:schemeClr>
              </a:solidFill>
            </a:endParaRPr>
          </a:p>
          <a:p>
            <a:endParaRPr lang="en-GB" sz="2800" b="1" dirty="0">
              <a:solidFill>
                <a:schemeClr val="accent1">
                  <a:lumMod val="75000"/>
                </a:schemeClr>
              </a:solidFill>
            </a:endParaRPr>
          </a:p>
          <a:p>
            <a:r>
              <a:rPr lang="en-GB" sz="2800" b="1" dirty="0">
                <a:solidFill>
                  <a:schemeClr val="accent1">
                    <a:lumMod val="75000"/>
                  </a:schemeClr>
                </a:solidFill>
              </a:rPr>
              <a:t>AQS </a:t>
            </a:r>
            <a:r>
              <a:rPr lang="en-GB" sz="2800" b="1" dirty="0" smtClean="0">
                <a:solidFill>
                  <a:schemeClr val="accent1">
                    <a:lumMod val="75000"/>
                  </a:schemeClr>
                </a:solidFill>
              </a:rPr>
              <a:t>Overview</a:t>
            </a:r>
          </a:p>
          <a:p>
            <a:r>
              <a:rPr lang="en-GB" sz="2800" b="1" dirty="0" smtClean="0">
                <a:solidFill>
                  <a:schemeClr val="accent1">
                    <a:lumMod val="75000"/>
                  </a:schemeClr>
                </a:solidFill>
              </a:rPr>
              <a:t>Advice Service Alliance Conference Oct 2022    </a:t>
            </a:r>
            <a:endParaRPr lang="en-GB" sz="2800" dirty="0">
              <a:solidFill>
                <a:schemeClr val="accent1">
                  <a:lumMod val="75000"/>
                </a:schemeClr>
              </a:solidFill>
            </a:endParaRPr>
          </a:p>
        </p:txBody>
      </p:sp>
      <p:sp>
        <p:nvSpPr>
          <p:cNvPr id="2" name="Title 1">
            <a:extLst>
              <a:ext uri="{FF2B5EF4-FFF2-40B4-BE49-F238E27FC236}">
                <a16:creationId xmlns:a16="http://schemas.microsoft.com/office/drawing/2014/main" id="{C5784171-5EFB-484A-AA8B-31058AA85EF4}"/>
              </a:ext>
            </a:extLst>
          </p:cNvPr>
          <p:cNvSpPr>
            <a:spLocks noGrp="1"/>
          </p:cNvSpPr>
          <p:nvPr>
            <p:ph type="ctrTitle"/>
          </p:nvPr>
        </p:nvSpPr>
        <p:spPr>
          <a:xfrm>
            <a:off x="5445299" y="4592325"/>
            <a:ext cx="5946579" cy="1514185"/>
          </a:xfrm>
        </p:spPr>
        <p:txBody>
          <a:bodyPr anchor="t">
            <a:normAutofit fontScale="90000"/>
          </a:bodyPr>
          <a:lstStyle/>
          <a:p>
            <a:pPr algn="l"/>
            <a:r>
              <a:rPr lang="en-GB" sz="2700" dirty="0" smtClean="0">
                <a:solidFill>
                  <a:srgbClr val="000000"/>
                </a:solidFill>
              </a:rPr>
              <a:t/>
            </a:r>
            <a:br>
              <a:rPr lang="en-GB" sz="2700" dirty="0" smtClean="0">
                <a:solidFill>
                  <a:srgbClr val="000000"/>
                </a:solidFill>
              </a:rPr>
            </a:br>
            <a:r>
              <a:rPr lang="en-GB" sz="2700" dirty="0" smtClean="0">
                <a:solidFill>
                  <a:srgbClr val="000000"/>
                </a:solidFill>
              </a:rPr>
              <a:t/>
            </a:r>
            <a:br>
              <a:rPr lang="en-GB" sz="2700" dirty="0" smtClean="0">
                <a:solidFill>
                  <a:srgbClr val="000000"/>
                </a:solidFill>
              </a:rPr>
            </a:br>
            <a:r>
              <a:rPr lang="en-GB" sz="2200" b="1" dirty="0" smtClean="0">
                <a:solidFill>
                  <a:srgbClr val="000000"/>
                </a:solidFill>
              </a:rPr>
              <a:t/>
            </a:r>
            <a:br>
              <a:rPr lang="en-GB" sz="2200" b="1" dirty="0" smtClean="0">
                <a:solidFill>
                  <a:srgbClr val="000000"/>
                </a:solidFill>
              </a:rPr>
            </a:br>
            <a:r>
              <a:rPr lang="en-GB" sz="2200" b="1" dirty="0" smtClean="0"/>
              <a:t>Dawn </a:t>
            </a:r>
            <a:r>
              <a:rPr lang="en-GB" sz="2200" b="1" dirty="0"/>
              <a:t>Draper Quality Manager Advice Services </a:t>
            </a:r>
            <a:r>
              <a:rPr lang="en-GB" sz="2200" b="1" dirty="0" smtClean="0"/>
              <a:t>Alliance</a:t>
            </a:r>
            <a:br>
              <a:rPr lang="en-GB" sz="2200" b="1" dirty="0" smtClean="0"/>
            </a:br>
            <a:r>
              <a:rPr lang="en-GB" sz="2200" b="1" dirty="0" smtClean="0"/>
              <a:t> </a:t>
            </a:r>
            <a:r>
              <a:rPr lang="en-GB" sz="2200" b="1" dirty="0"/>
              <a:t/>
            </a:r>
            <a:br>
              <a:rPr lang="en-GB" sz="2200" b="1" dirty="0"/>
            </a:br>
            <a:r>
              <a:rPr lang="en-GB" sz="2200" b="1" dirty="0" smtClean="0"/>
              <a:t>  </a:t>
            </a:r>
            <a:r>
              <a:rPr lang="en-GB" sz="2200" b="1" dirty="0"/>
              <a:t/>
            </a:r>
            <a:br>
              <a:rPr lang="en-GB" sz="2200" b="1" dirty="0"/>
            </a:br>
            <a:r>
              <a:rPr lang="en-GB" sz="2000" dirty="0"/>
              <a:t/>
            </a:r>
            <a:br>
              <a:rPr lang="en-GB" sz="2000" dirty="0"/>
            </a:br>
            <a:endParaRPr lang="en-GB" sz="2000" dirty="0">
              <a:solidFill>
                <a:srgbClr val="000000"/>
              </a:solidFill>
            </a:endParaRPr>
          </a:p>
        </p:txBody>
      </p:sp>
      <p:sp>
        <p:nvSpPr>
          <p:cNvPr id="19" name="Freeform 57">
            <a:extLst>
              <a:ext uri="{FF2B5EF4-FFF2-40B4-BE49-F238E27FC236}">
                <a16:creationId xmlns:a16="http://schemas.microsoft.com/office/drawing/2014/main" id="{B817D9AD-5E85-4E85-AC3E-43E24FA91A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0219"/>
            <a:ext cx="4383459" cy="5287256"/>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Picture 2" descr="AQS_logo online">
            <a:extLst>
              <a:ext uri="{FF2B5EF4-FFF2-40B4-BE49-F238E27FC236}">
                <a16:creationId xmlns:a16="http://schemas.microsoft.com/office/drawing/2014/main" id="{B31EE054-64EC-495D-9DBA-6C49F6A07FDA}"/>
              </a:ext>
            </a:extLst>
          </p:cNvPr>
          <p:cNvPicPr>
            <a:picLocks noChangeAspect="1" noChangeArrowheads="1"/>
          </p:cNvPicPr>
          <p:nvPr/>
        </p:nvPicPr>
        <p:blipFill>
          <a:blip r:embed="rId3" cstate="print"/>
          <a:stretch>
            <a:fillRect/>
          </a:stretch>
        </p:blipFill>
        <p:spPr bwMode="auto">
          <a:xfrm>
            <a:off x="323181" y="2839031"/>
            <a:ext cx="3163437" cy="3163437"/>
          </a:xfrm>
          <a:prstGeom prst="rect">
            <a:avLst/>
          </a:prstGeom>
          <a:noFill/>
        </p:spPr>
      </p:pic>
      <p:sp>
        <p:nvSpPr>
          <p:cNvPr id="21" name="Freeform: Shape 25">
            <a:extLst>
              <a:ext uri="{FF2B5EF4-FFF2-40B4-BE49-F238E27FC236}">
                <a16:creationId xmlns:a16="http://schemas.microsoft.com/office/drawing/2014/main" id="{F0810290-E788-4DE3-B716-DBE58CC6A8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2946" y="0"/>
            <a:ext cx="4185112" cy="3170097"/>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8727" y="571335"/>
            <a:ext cx="2413550" cy="1448130"/>
          </a:xfrm>
          <a:prstGeom prst="rect">
            <a:avLst/>
          </a:prstGeom>
        </p:spPr>
      </p:pic>
    </p:spTree>
    <p:extLst>
      <p:ext uri="{BB962C8B-B14F-4D97-AF65-F5344CB8AC3E}">
        <p14:creationId xmlns:p14="http://schemas.microsoft.com/office/powerpoint/2010/main" val="496669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548235"/>
                </a:solidFill>
                <a:latin typeface="Calibri" panose="020F0502020204030204" pitchFamily="34" charset="0"/>
              </a:rPr>
              <a:t>AQS Quality Framework </a:t>
            </a:r>
            <a:endParaRPr lang="en-GB" dirty="0"/>
          </a:p>
        </p:txBody>
      </p:sp>
      <p:sp>
        <p:nvSpPr>
          <p:cNvPr id="3" name="Content Placeholder 2"/>
          <p:cNvSpPr>
            <a:spLocks noGrp="1"/>
          </p:cNvSpPr>
          <p:nvPr>
            <p:ph idx="1"/>
          </p:nvPr>
        </p:nvSpPr>
        <p:spPr/>
        <p:txBody>
          <a:bodyPr>
            <a:normAutofit lnSpcReduction="10000"/>
          </a:bodyPr>
          <a:lstStyle/>
          <a:p>
            <a:pPr fontAlgn="t">
              <a:lnSpc>
                <a:spcPct val="150000"/>
              </a:lnSpc>
              <a:spcBef>
                <a:spcPts val="0"/>
              </a:spcBef>
            </a:pPr>
            <a:r>
              <a:rPr lang="en-GB" b="1" dirty="0">
                <a:solidFill>
                  <a:srgbClr val="000000"/>
                </a:solidFill>
                <a:latin typeface="Calibri" panose="020F0502020204030204" pitchFamily="34" charset="0"/>
              </a:rPr>
              <a:t>Section </a:t>
            </a:r>
            <a:r>
              <a:rPr lang="en-GB" b="1" dirty="0">
                <a:solidFill>
                  <a:schemeClr val="accent1">
                    <a:lumMod val="75000"/>
                  </a:schemeClr>
                </a:solidFill>
                <a:latin typeface="Calibri" panose="020F0502020204030204" pitchFamily="34" charset="0"/>
              </a:rPr>
              <a:t>A </a:t>
            </a:r>
            <a:r>
              <a:rPr lang="en-GB" b="1" dirty="0">
                <a:solidFill>
                  <a:srgbClr val="000000"/>
                </a:solidFill>
                <a:latin typeface="Calibri" panose="020F0502020204030204" pitchFamily="34" charset="0"/>
              </a:rPr>
              <a:t> - </a:t>
            </a:r>
            <a:r>
              <a:rPr lang="en-GB" dirty="0">
                <a:solidFill>
                  <a:srgbClr val="000000"/>
                </a:solidFill>
                <a:latin typeface="Calibri" panose="020F0502020204030204" pitchFamily="34" charset="0"/>
              </a:rPr>
              <a:t>Access to Service</a:t>
            </a:r>
            <a:endParaRPr lang="en-GB" dirty="0">
              <a:latin typeface="Arial" panose="020B0604020202020204" pitchFamily="34" charset="0"/>
            </a:endParaRPr>
          </a:p>
          <a:p>
            <a:pPr fontAlgn="t">
              <a:lnSpc>
                <a:spcPct val="150000"/>
              </a:lnSpc>
              <a:spcBef>
                <a:spcPts val="0"/>
              </a:spcBef>
            </a:pPr>
            <a:r>
              <a:rPr lang="en-GB" b="1" dirty="0">
                <a:solidFill>
                  <a:srgbClr val="000000"/>
                </a:solidFill>
                <a:latin typeface="Calibri" panose="020F0502020204030204" pitchFamily="34" charset="0"/>
              </a:rPr>
              <a:t>Section </a:t>
            </a:r>
            <a:r>
              <a:rPr lang="en-GB" b="1" dirty="0">
                <a:solidFill>
                  <a:schemeClr val="accent2">
                    <a:lumMod val="75000"/>
                  </a:schemeClr>
                </a:solidFill>
                <a:latin typeface="Calibri" panose="020F0502020204030204" pitchFamily="34" charset="0"/>
              </a:rPr>
              <a:t>B</a:t>
            </a:r>
            <a:r>
              <a:rPr lang="en-GB" b="1" dirty="0">
                <a:solidFill>
                  <a:srgbClr val="000000"/>
                </a:solidFill>
                <a:latin typeface="Calibri" panose="020F0502020204030204" pitchFamily="34" charset="0"/>
              </a:rPr>
              <a:t>  - </a:t>
            </a:r>
            <a:r>
              <a:rPr lang="en-GB" dirty="0">
                <a:solidFill>
                  <a:srgbClr val="000000"/>
                </a:solidFill>
                <a:latin typeface="Calibri" panose="020F0502020204030204" pitchFamily="34" charset="0"/>
              </a:rPr>
              <a:t>Seamless Service</a:t>
            </a:r>
            <a:r>
              <a:rPr lang="en-GB" b="1" dirty="0">
                <a:solidFill>
                  <a:srgbClr val="000000"/>
                </a:solidFill>
                <a:latin typeface="Calibri" panose="020F0502020204030204" pitchFamily="34" charset="0"/>
              </a:rPr>
              <a:t>	</a:t>
            </a:r>
            <a:endParaRPr lang="en-GB" dirty="0">
              <a:latin typeface="Arial" panose="020B0604020202020204" pitchFamily="34" charset="0"/>
            </a:endParaRPr>
          </a:p>
          <a:p>
            <a:pPr fontAlgn="t">
              <a:lnSpc>
                <a:spcPct val="150000"/>
              </a:lnSpc>
              <a:spcBef>
                <a:spcPts val="0"/>
              </a:spcBef>
            </a:pPr>
            <a:r>
              <a:rPr lang="en-GB" b="1" dirty="0">
                <a:solidFill>
                  <a:srgbClr val="000000"/>
                </a:solidFill>
                <a:latin typeface="Calibri" panose="020F0502020204030204" pitchFamily="34" charset="0"/>
              </a:rPr>
              <a:t>Section </a:t>
            </a:r>
            <a:r>
              <a:rPr lang="en-GB" b="1" dirty="0">
                <a:solidFill>
                  <a:srgbClr val="FF33CC"/>
                </a:solidFill>
                <a:latin typeface="Calibri" panose="020F0502020204030204" pitchFamily="34" charset="0"/>
              </a:rPr>
              <a:t>C </a:t>
            </a:r>
            <a:r>
              <a:rPr lang="en-GB" b="1" dirty="0">
                <a:solidFill>
                  <a:srgbClr val="000000"/>
                </a:solidFill>
                <a:latin typeface="Calibri" panose="020F0502020204030204" pitchFamily="34" charset="0"/>
              </a:rPr>
              <a:t> - </a:t>
            </a:r>
            <a:r>
              <a:rPr lang="en-GB" dirty="0">
                <a:solidFill>
                  <a:srgbClr val="000000"/>
                </a:solidFill>
                <a:latin typeface="Calibri" panose="020F0502020204030204" pitchFamily="34" charset="0"/>
              </a:rPr>
              <a:t>Running the organisation</a:t>
            </a:r>
            <a:endParaRPr lang="en-GB" dirty="0">
              <a:latin typeface="Arial" panose="020B0604020202020204" pitchFamily="34" charset="0"/>
            </a:endParaRPr>
          </a:p>
          <a:p>
            <a:pPr fontAlgn="t">
              <a:lnSpc>
                <a:spcPct val="150000"/>
              </a:lnSpc>
              <a:spcBef>
                <a:spcPts val="0"/>
              </a:spcBef>
            </a:pPr>
            <a:r>
              <a:rPr lang="en-GB" b="1" dirty="0">
                <a:solidFill>
                  <a:srgbClr val="000000"/>
                </a:solidFill>
                <a:latin typeface="Calibri" panose="020F0502020204030204" pitchFamily="34" charset="0"/>
              </a:rPr>
              <a:t>Section </a:t>
            </a:r>
            <a:r>
              <a:rPr lang="en-GB" b="1" dirty="0">
                <a:solidFill>
                  <a:srgbClr val="00CC66"/>
                </a:solidFill>
                <a:latin typeface="Calibri" panose="020F0502020204030204" pitchFamily="34" charset="0"/>
              </a:rPr>
              <a:t>D</a:t>
            </a:r>
            <a:r>
              <a:rPr lang="en-GB" b="1" dirty="0">
                <a:solidFill>
                  <a:srgbClr val="000000"/>
                </a:solidFill>
                <a:latin typeface="Calibri" panose="020F0502020204030204" pitchFamily="34" charset="0"/>
              </a:rPr>
              <a:t>  - </a:t>
            </a:r>
            <a:r>
              <a:rPr lang="en-GB" dirty="0">
                <a:solidFill>
                  <a:srgbClr val="000000"/>
                </a:solidFill>
                <a:latin typeface="Calibri" panose="020F0502020204030204" pitchFamily="34" charset="0"/>
              </a:rPr>
              <a:t>People Management</a:t>
            </a:r>
            <a:endParaRPr lang="en-GB" dirty="0">
              <a:latin typeface="Arial" panose="020B0604020202020204" pitchFamily="34" charset="0"/>
            </a:endParaRPr>
          </a:p>
          <a:p>
            <a:pPr fontAlgn="t">
              <a:lnSpc>
                <a:spcPct val="150000"/>
              </a:lnSpc>
              <a:spcBef>
                <a:spcPts val="0"/>
              </a:spcBef>
            </a:pPr>
            <a:r>
              <a:rPr lang="en-GB" b="1" dirty="0">
                <a:solidFill>
                  <a:srgbClr val="000000"/>
                </a:solidFill>
                <a:latin typeface="Calibri" panose="020F0502020204030204" pitchFamily="34" charset="0"/>
              </a:rPr>
              <a:t>Section </a:t>
            </a:r>
            <a:r>
              <a:rPr lang="en-GB" b="1" dirty="0">
                <a:solidFill>
                  <a:srgbClr val="7030A0"/>
                </a:solidFill>
                <a:latin typeface="Calibri" panose="020F0502020204030204" pitchFamily="34" charset="0"/>
              </a:rPr>
              <a:t>E</a:t>
            </a:r>
            <a:r>
              <a:rPr lang="en-GB" b="1" dirty="0">
                <a:solidFill>
                  <a:srgbClr val="000000"/>
                </a:solidFill>
                <a:latin typeface="Calibri" panose="020F0502020204030204" pitchFamily="34" charset="0"/>
              </a:rPr>
              <a:t>  - </a:t>
            </a:r>
            <a:r>
              <a:rPr lang="en-GB" dirty="0">
                <a:solidFill>
                  <a:srgbClr val="000000"/>
                </a:solidFill>
                <a:latin typeface="Calibri" panose="020F0502020204030204" pitchFamily="34" charset="0"/>
              </a:rPr>
              <a:t>Running the Service</a:t>
            </a:r>
            <a:endParaRPr lang="en-GB" dirty="0">
              <a:latin typeface="Arial" panose="020B0604020202020204" pitchFamily="34" charset="0"/>
            </a:endParaRPr>
          </a:p>
          <a:p>
            <a:pPr fontAlgn="t">
              <a:lnSpc>
                <a:spcPct val="150000"/>
              </a:lnSpc>
              <a:spcBef>
                <a:spcPts val="0"/>
              </a:spcBef>
            </a:pPr>
            <a:r>
              <a:rPr lang="en-GB" b="1" dirty="0">
                <a:solidFill>
                  <a:srgbClr val="000000"/>
                </a:solidFill>
                <a:latin typeface="Calibri" panose="020F0502020204030204" pitchFamily="34" charset="0"/>
              </a:rPr>
              <a:t>Section </a:t>
            </a:r>
            <a:r>
              <a:rPr lang="en-GB" b="1" dirty="0">
                <a:solidFill>
                  <a:schemeClr val="accent2">
                    <a:lumMod val="50000"/>
                  </a:schemeClr>
                </a:solidFill>
                <a:latin typeface="Calibri" panose="020F0502020204030204" pitchFamily="34" charset="0"/>
              </a:rPr>
              <a:t>F</a:t>
            </a:r>
            <a:r>
              <a:rPr lang="en-GB" b="1" dirty="0">
                <a:solidFill>
                  <a:srgbClr val="000000"/>
                </a:solidFill>
                <a:latin typeface="Calibri" panose="020F0502020204030204" pitchFamily="34" charset="0"/>
              </a:rPr>
              <a:t>  - </a:t>
            </a:r>
            <a:r>
              <a:rPr lang="en-GB" dirty="0">
                <a:solidFill>
                  <a:srgbClr val="000000"/>
                </a:solidFill>
                <a:latin typeface="Calibri" panose="020F0502020204030204" pitchFamily="34" charset="0"/>
              </a:rPr>
              <a:t>Meeting client’s needs</a:t>
            </a:r>
            <a:endParaRPr lang="en-GB" dirty="0">
              <a:latin typeface="Arial" panose="020B0604020202020204" pitchFamily="34" charset="0"/>
            </a:endParaRPr>
          </a:p>
          <a:p>
            <a:pPr fontAlgn="t">
              <a:lnSpc>
                <a:spcPct val="150000"/>
              </a:lnSpc>
              <a:spcBef>
                <a:spcPts val="0"/>
              </a:spcBef>
            </a:pPr>
            <a:r>
              <a:rPr lang="en-GB" b="1" dirty="0">
                <a:solidFill>
                  <a:srgbClr val="000000"/>
                </a:solidFill>
                <a:latin typeface="Calibri" panose="020F0502020204030204" pitchFamily="34" charset="0"/>
              </a:rPr>
              <a:t>Section </a:t>
            </a:r>
            <a:r>
              <a:rPr lang="en-GB" b="1" dirty="0">
                <a:solidFill>
                  <a:srgbClr val="00FF00"/>
                </a:solidFill>
                <a:latin typeface="Calibri" panose="020F0502020204030204" pitchFamily="34" charset="0"/>
              </a:rPr>
              <a:t>G</a:t>
            </a:r>
            <a:r>
              <a:rPr lang="en-GB" b="1" dirty="0">
                <a:solidFill>
                  <a:srgbClr val="000000"/>
                </a:solidFill>
                <a:latin typeface="Calibri" panose="020F0502020204030204" pitchFamily="34" charset="0"/>
              </a:rPr>
              <a:t> - </a:t>
            </a:r>
            <a:r>
              <a:rPr lang="en-GB" dirty="0">
                <a:solidFill>
                  <a:srgbClr val="000000"/>
                </a:solidFill>
                <a:latin typeface="Calibri" panose="020F0502020204030204" pitchFamily="34" charset="0"/>
              </a:rPr>
              <a:t>Commitment to Quality</a:t>
            </a:r>
            <a:endParaRPr lang="en-GB" dirty="0">
              <a:latin typeface="Arial" panose="020B0604020202020204" pitchFamily="34" charset="0"/>
            </a:endParaRPr>
          </a:p>
          <a:p>
            <a:pPr marL="0" indent="0" fontAlgn="t">
              <a:spcBef>
                <a:spcPts val="0"/>
              </a:spcBef>
              <a:buNone/>
            </a:pPr>
            <a:endParaRPr lang="en-GB" dirty="0">
              <a:latin typeface="Arial" panose="020B0604020202020204" pitchFamily="34" charset="0"/>
            </a:endParaRPr>
          </a:p>
          <a:p>
            <a:pPr marL="0" fontAlgn="t">
              <a:spcBef>
                <a:spcPts val="0"/>
              </a:spcBef>
            </a:pPr>
            <a:endParaRPr lang="en-GB" dirty="0">
              <a:latin typeface="Arial" panose="020B0604020202020204" pitchFamily="34" charset="0"/>
            </a:endParaRPr>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3525" y="733425"/>
            <a:ext cx="1428750" cy="1428750"/>
          </a:xfrm>
          <a:prstGeom prst="rect">
            <a:avLst/>
          </a:prstGeom>
        </p:spPr>
      </p:pic>
    </p:spTree>
    <p:extLst>
      <p:ext uri="{BB962C8B-B14F-4D97-AF65-F5344CB8AC3E}">
        <p14:creationId xmlns:p14="http://schemas.microsoft.com/office/powerpoint/2010/main" val="2173072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C26C0-82E1-4761-9193-73EF7136A22F}"/>
              </a:ext>
            </a:extLst>
          </p:cNvPr>
          <p:cNvSpPr>
            <a:spLocks noGrp="1"/>
          </p:cNvSpPr>
          <p:nvPr>
            <p:ph type="title"/>
          </p:nvPr>
        </p:nvSpPr>
        <p:spPr/>
        <p:txBody>
          <a:bodyPr/>
          <a:lstStyle/>
          <a:p>
            <a:r>
              <a:rPr lang="en-GB" b="1" dirty="0">
                <a:solidFill>
                  <a:schemeClr val="accent6">
                    <a:lumMod val="75000"/>
                  </a:schemeClr>
                </a:solidFill>
              </a:rPr>
              <a:t>Further Information</a:t>
            </a:r>
          </a:p>
        </p:txBody>
      </p:sp>
      <p:sp>
        <p:nvSpPr>
          <p:cNvPr id="3" name="Content Placeholder 2">
            <a:extLst>
              <a:ext uri="{FF2B5EF4-FFF2-40B4-BE49-F238E27FC236}">
                <a16:creationId xmlns:a16="http://schemas.microsoft.com/office/drawing/2014/main" id="{C07FB2DF-BDAD-4CB2-B192-1C7B41B695A9}"/>
              </a:ext>
            </a:extLst>
          </p:cNvPr>
          <p:cNvSpPr>
            <a:spLocks noGrp="1"/>
          </p:cNvSpPr>
          <p:nvPr>
            <p:ph idx="1"/>
          </p:nvPr>
        </p:nvSpPr>
        <p:spPr/>
        <p:txBody>
          <a:bodyPr>
            <a:normAutofit/>
          </a:bodyPr>
          <a:lstStyle/>
          <a:p>
            <a:r>
              <a:rPr lang="en-GB" dirty="0"/>
              <a:t>If you interested in finding out more about the scheme and options available to you please contact:</a:t>
            </a:r>
          </a:p>
          <a:p>
            <a:pPr marL="0" indent="0">
              <a:buNone/>
            </a:pPr>
            <a:endParaRPr lang="en-GB" dirty="0"/>
          </a:p>
          <a:p>
            <a:r>
              <a:rPr lang="en-GB" dirty="0"/>
              <a:t>Liz Morris – Quality Manager Recognising Excellence </a:t>
            </a:r>
            <a:r>
              <a:rPr lang="en-GB" dirty="0">
                <a:hlinkClick r:id="rId2"/>
              </a:rPr>
              <a:t>Liz.morris@recognisingexcellence.co.uk</a:t>
            </a:r>
            <a:r>
              <a:rPr lang="en-GB" dirty="0"/>
              <a:t>   07394 563357</a:t>
            </a:r>
          </a:p>
          <a:p>
            <a:pPr marL="0" indent="0">
              <a:buNone/>
            </a:pPr>
            <a:endParaRPr lang="en-GB" dirty="0"/>
          </a:p>
          <a:p>
            <a:pPr>
              <a:lnSpc>
                <a:spcPct val="100000"/>
              </a:lnSpc>
              <a:spcBef>
                <a:spcPts val="0"/>
              </a:spcBef>
            </a:pPr>
            <a:r>
              <a:rPr lang="en-GB" dirty="0"/>
              <a:t>Dawn Draper – Quality Manager Advice Service Manager</a:t>
            </a:r>
          </a:p>
          <a:p>
            <a:pPr marL="0" indent="0">
              <a:lnSpc>
                <a:spcPct val="100000"/>
              </a:lnSpc>
              <a:spcBef>
                <a:spcPts val="0"/>
              </a:spcBef>
              <a:buNone/>
            </a:pPr>
            <a:r>
              <a:rPr lang="en-GB" dirty="0"/>
              <a:t>   </a:t>
            </a:r>
            <a:r>
              <a:rPr lang="en-GB" dirty="0">
                <a:hlinkClick r:id="rId3"/>
              </a:rPr>
              <a:t>dawn.draper@asauk.org.uk</a:t>
            </a:r>
            <a:r>
              <a:rPr lang="en-GB" dirty="0"/>
              <a:t>  07490 277285</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8299" y="2404152"/>
            <a:ext cx="2413001" cy="179366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9625" y="4384822"/>
            <a:ext cx="1428750" cy="1428750"/>
          </a:xfrm>
          <a:prstGeom prst="rect">
            <a:avLst/>
          </a:prstGeom>
        </p:spPr>
      </p:pic>
    </p:spTree>
    <p:extLst>
      <p:ext uri="{BB962C8B-B14F-4D97-AF65-F5344CB8AC3E}">
        <p14:creationId xmlns:p14="http://schemas.microsoft.com/office/powerpoint/2010/main" val="3384558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is the AQS?</a:t>
            </a:r>
          </a:p>
        </p:txBody>
      </p:sp>
      <p:sp>
        <p:nvSpPr>
          <p:cNvPr id="3" name="Content Placeholder 2"/>
          <p:cNvSpPr>
            <a:spLocks noGrp="1"/>
          </p:cNvSpPr>
          <p:nvPr>
            <p:ph idx="1"/>
          </p:nvPr>
        </p:nvSpPr>
        <p:spPr/>
        <p:txBody>
          <a:bodyPr>
            <a:normAutofit fontScale="92500" lnSpcReduction="10000"/>
          </a:bodyPr>
          <a:lstStyle/>
          <a:p>
            <a:r>
              <a:rPr lang="en-GB" dirty="0"/>
              <a:t>Advice Quality Standard (AQS)</a:t>
            </a:r>
          </a:p>
          <a:p>
            <a:r>
              <a:rPr lang="en-GB" dirty="0"/>
              <a:t>Owned by Advice Services Alliance (ASA)</a:t>
            </a:r>
          </a:p>
          <a:p>
            <a:pPr lvl="1"/>
            <a:r>
              <a:rPr lang="en-GB" sz="2800" dirty="0"/>
              <a:t>Umbrella body for independent advice services in the UK</a:t>
            </a:r>
          </a:p>
          <a:p>
            <a:pPr lvl="1"/>
            <a:r>
              <a:rPr lang="en-GB" sz="2800" dirty="0"/>
              <a:t>Our members are national networks of NFP organisation providing advice </a:t>
            </a:r>
          </a:p>
          <a:p>
            <a:r>
              <a:rPr lang="en-GB" dirty="0"/>
              <a:t>Primarily an organisational standard</a:t>
            </a:r>
          </a:p>
          <a:p>
            <a:r>
              <a:rPr lang="en-GB" dirty="0"/>
              <a:t>Applicable to any advice service operating at the Generalist level and above, defined as: ‘’being able to provide basic initial legal advice in most areas of law”</a:t>
            </a:r>
          </a:p>
          <a:p>
            <a:r>
              <a:rPr lang="en-GB" dirty="0"/>
              <a:t>Independent assessment body</a:t>
            </a:r>
          </a:p>
          <a:p>
            <a:r>
              <a:rPr lang="en-GB" dirty="0"/>
              <a:t>Continuous Improvement Tool </a:t>
            </a:r>
          </a:p>
        </p:txBody>
      </p:sp>
      <p:pic>
        <p:nvPicPr>
          <p:cNvPr id="5" name="Picture 2" descr="AQS_logo online"/>
          <p:cNvPicPr>
            <a:picLocks noChangeAspect="1" noChangeArrowheads="1"/>
          </p:cNvPicPr>
          <p:nvPr/>
        </p:nvPicPr>
        <p:blipFill>
          <a:blip r:embed="rId3" cstate="print"/>
          <a:srcRect/>
          <a:stretch>
            <a:fillRect/>
          </a:stretch>
        </p:blipFill>
        <p:spPr bwMode="auto">
          <a:xfrm>
            <a:off x="9512300" y="172924"/>
            <a:ext cx="1841500" cy="1709964"/>
          </a:xfrm>
          <a:prstGeom prst="rect">
            <a:avLst/>
          </a:prstGeom>
          <a:noFill/>
          <a:ln w="9525">
            <a:noFill/>
            <a:miter lim="800000"/>
            <a:headEnd/>
            <a:tailEnd/>
          </a:ln>
        </p:spPr>
      </p:pic>
      <p:sp>
        <p:nvSpPr>
          <p:cNvPr id="4" name="TextBox 3"/>
          <p:cNvSpPr txBox="1"/>
          <p:nvPr/>
        </p:nvSpPr>
        <p:spPr>
          <a:xfrm flipV="1">
            <a:off x="0" y="-1"/>
            <a:ext cx="12192000" cy="6858000"/>
          </a:xfrm>
          <a:prstGeom prst="rect">
            <a:avLst/>
          </a:prstGeom>
          <a:noFill/>
        </p:spPr>
        <p:txBody>
          <a:bodyPr wrap="square" rtlCol="0">
            <a:spAutoFit/>
          </a:bodyPr>
          <a:lstStyle/>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Benefits of the Advice Quality Standard  </a:t>
            </a:r>
            <a:endParaRPr lang="en-GB" b="1" dirty="0"/>
          </a:p>
        </p:txBody>
      </p:sp>
      <p:sp>
        <p:nvSpPr>
          <p:cNvPr id="3" name="Content Placeholder 2"/>
          <p:cNvSpPr>
            <a:spLocks noGrp="1"/>
          </p:cNvSpPr>
          <p:nvPr>
            <p:ph idx="1"/>
          </p:nvPr>
        </p:nvSpPr>
        <p:spPr/>
        <p:txBody>
          <a:bodyPr>
            <a:normAutofit fontScale="92500" lnSpcReduction="10000"/>
          </a:bodyPr>
          <a:lstStyle/>
          <a:p>
            <a:r>
              <a:rPr lang="en-GB" dirty="0"/>
              <a:t>The AQS is beneficial </a:t>
            </a:r>
            <a:r>
              <a:rPr lang="en-GB" dirty="0" smtClean="0"/>
              <a:t>because </a:t>
            </a:r>
            <a:r>
              <a:rPr lang="en-GB" dirty="0"/>
              <a:t>it gives a level of regulation and feedback on the quality of </a:t>
            </a:r>
            <a:r>
              <a:rPr lang="en-GB" dirty="0" smtClean="0"/>
              <a:t>the advice service that </a:t>
            </a:r>
            <a:r>
              <a:rPr lang="en-GB" dirty="0"/>
              <a:t>their clients cannot </a:t>
            </a:r>
            <a:r>
              <a:rPr lang="en-GB" dirty="0" smtClean="0"/>
              <a:t>give. </a:t>
            </a:r>
          </a:p>
          <a:p>
            <a:r>
              <a:rPr lang="en-GB" dirty="0" smtClean="0"/>
              <a:t>It </a:t>
            </a:r>
            <a:r>
              <a:rPr lang="en-GB" dirty="0"/>
              <a:t>provides an opportunity for advice organisations to adopt best practice, by establishing a quality floor that they can work up from. </a:t>
            </a:r>
            <a:endParaRPr lang="en-GB" dirty="0" smtClean="0"/>
          </a:p>
          <a:p>
            <a:r>
              <a:rPr lang="en-GB" dirty="0" smtClean="0"/>
              <a:t>Furthermore </a:t>
            </a:r>
            <a:r>
              <a:rPr lang="en-GB" dirty="0"/>
              <a:t>having a quality standard ensures that risks are managed and prevented, changing staff behaviour to be more due diligent to risks, thus mitigating the likelihood of poor quality advice being given</a:t>
            </a:r>
            <a:r>
              <a:rPr lang="en-GB" dirty="0" smtClean="0"/>
              <a:t>.</a:t>
            </a:r>
          </a:p>
          <a:p>
            <a:r>
              <a:rPr lang="en-GB" dirty="0" smtClean="0"/>
              <a:t>Our standard provides </a:t>
            </a:r>
            <a:r>
              <a:rPr lang="en-GB" dirty="0"/>
              <a:t>advice organisations with an incentive to improve quality and as they strive to achieve it, they are setting in place systems, procedures and attitudes that will improve the quality of advice, benefit their clients and produce better outcomes. </a:t>
            </a:r>
          </a:p>
          <a:p>
            <a:endParaRPr lang="en-GB"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2139" y="551656"/>
            <a:ext cx="1085850" cy="1085850"/>
          </a:xfrm>
          <a:prstGeom prst="rect">
            <a:avLst/>
          </a:prstGeom>
        </p:spPr>
      </p:pic>
    </p:spTree>
    <p:extLst>
      <p:ext uri="{BB962C8B-B14F-4D97-AF65-F5344CB8AC3E}">
        <p14:creationId xmlns:p14="http://schemas.microsoft.com/office/powerpoint/2010/main" val="371698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Benefits of holding AQS </a:t>
            </a:r>
          </a:p>
        </p:txBody>
      </p:sp>
      <p:sp>
        <p:nvSpPr>
          <p:cNvPr id="3" name="Content Placeholder 2"/>
          <p:cNvSpPr>
            <a:spLocks noGrp="1"/>
          </p:cNvSpPr>
          <p:nvPr>
            <p:ph idx="1"/>
          </p:nvPr>
        </p:nvSpPr>
        <p:spPr/>
        <p:txBody>
          <a:bodyPr>
            <a:normAutofit/>
          </a:bodyPr>
          <a:lstStyle/>
          <a:p>
            <a:pPr lvl="0"/>
            <a:r>
              <a:rPr lang="en-GB" b="1" dirty="0"/>
              <a:t>Assurance of Quality</a:t>
            </a:r>
            <a:endParaRPr lang="en-GB" sz="1200" dirty="0"/>
          </a:p>
          <a:p>
            <a:pPr lvl="1"/>
            <a:r>
              <a:rPr lang="en-GB" dirty="0"/>
              <a:t>External validation that your service is working according to the best practice for your clients demonstrating that the quality of service delivered is at the heart of your work and not an additional add-on</a:t>
            </a:r>
          </a:p>
          <a:p>
            <a:pPr marL="457200" lvl="1" indent="0">
              <a:buNone/>
            </a:pPr>
            <a:endParaRPr lang="en-GB" dirty="0"/>
          </a:p>
          <a:p>
            <a:pPr lvl="0"/>
            <a:r>
              <a:rPr lang="en-GB" b="1" dirty="0"/>
              <a:t>Access to funding and Competitive Advantage</a:t>
            </a:r>
            <a:endParaRPr lang="en-GB" sz="1200" dirty="0"/>
          </a:p>
          <a:p>
            <a:pPr lvl="1"/>
            <a:r>
              <a:rPr lang="en-GB" dirty="0"/>
              <a:t>Many funders and commissioners insist on seeing quality standards in place, as do many advice sector partnerships </a:t>
            </a:r>
          </a:p>
          <a:p>
            <a:pPr lvl="1"/>
            <a:r>
              <a:rPr lang="en-GB" dirty="0"/>
              <a:t>Non commissioned services still need to demonstrate quality and strategic relevance in order to gain funding in the future</a:t>
            </a:r>
          </a:p>
          <a:p>
            <a:pPr lvl="1"/>
            <a:endParaRPr lang="en-GB" dirty="0"/>
          </a:p>
          <a:p>
            <a:endParaRPr lang="en-GB" dirty="0"/>
          </a:p>
        </p:txBody>
      </p:sp>
      <p:pic>
        <p:nvPicPr>
          <p:cNvPr id="4" name="Picture 2" descr="AQS_logo online">
            <a:extLst>
              <a:ext uri="{FF2B5EF4-FFF2-40B4-BE49-F238E27FC236}">
                <a16:creationId xmlns:a16="http://schemas.microsoft.com/office/drawing/2014/main" id="{E5936EBD-8DC5-470B-B8EE-23C27F4D2995}"/>
              </a:ext>
            </a:extLst>
          </p:cNvPr>
          <p:cNvPicPr>
            <a:picLocks noChangeAspect="1" noChangeArrowheads="1"/>
          </p:cNvPicPr>
          <p:nvPr/>
        </p:nvPicPr>
        <p:blipFill>
          <a:blip r:embed="rId2" cstate="print"/>
          <a:srcRect/>
          <a:stretch>
            <a:fillRect/>
          </a:stretch>
        </p:blipFill>
        <p:spPr bwMode="auto">
          <a:xfrm>
            <a:off x="9763124" y="365124"/>
            <a:ext cx="1427529" cy="1325563"/>
          </a:xfrm>
          <a:prstGeom prst="rect">
            <a:avLst/>
          </a:prstGeom>
          <a:noFill/>
          <a:ln w="9525">
            <a:noFill/>
            <a:miter lim="800000"/>
            <a:headEnd/>
            <a:tailEnd/>
          </a:ln>
        </p:spPr>
      </p:pic>
    </p:spTree>
    <p:extLst>
      <p:ext uri="{BB962C8B-B14F-4D97-AF65-F5344CB8AC3E}">
        <p14:creationId xmlns:p14="http://schemas.microsoft.com/office/powerpoint/2010/main" val="1588288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Benefits continued…</a:t>
            </a:r>
            <a:endParaRPr lang="en-GB" dirty="0"/>
          </a:p>
        </p:txBody>
      </p:sp>
      <p:sp>
        <p:nvSpPr>
          <p:cNvPr id="3" name="Content Placeholder 2"/>
          <p:cNvSpPr>
            <a:spLocks noGrp="1"/>
          </p:cNvSpPr>
          <p:nvPr>
            <p:ph idx="1"/>
          </p:nvPr>
        </p:nvSpPr>
        <p:spPr/>
        <p:txBody>
          <a:bodyPr>
            <a:normAutofit fontScale="92500" lnSpcReduction="20000"/>
          </a:bodyPr>
          <a:lstStyle/>
          <a:p>
            <a:pPr lvl="0"/>
            <a:r>
              <a:rPr lang="en-GB" b="1" dirty="0"/>
              <a:t>Better Client Outcomes</a:t>
            </a:r>
            <a:endParaRPr lang="en-GB" sz="1200" dirty="0"/>
          </a:p>
          <a:p>
            <a:pPr lvl="1"/>
            <a:r>
              <a:rPr lang="en-GB" dirty="0"/>
              <a:t>Evidence from AQS holders has shown that the outcomes for clients using a quality marked service are greater than the outcomes from those without</a:t>
            </a:r>
          </a:p>
          <a:p>
            <a:pPr lvl="1"/>
            <a:endParaRPr lang="en-GB" b="1" dirty="0"/>
          </a:p>
          <a:p>
            <a:pPr lvl="0"/>
            <a:r>
              <a:rPr lang="en-GB" b="1" dirty="0"/>
              <a:t>Better Risk Assessment</a:t>
            </a:r>
            <a:endParaRPr lang="en-GB" sz="1200" dirty="0"/>
          </a:p>
          <a:p>
            <a:pPr lvl="1"/>
            <a:r>
              <a:rPr lang="en-GB" dirty="0"/>
              <a:t>The discipline of the AQS ensures that services are keeping on top of the main areas of risk; knowing about and anticipating risk is a key factor in service sustainability</a:t>
            </a:r>
            <a:endParaRPr lang="en-GB" b="1" dirty="0"/>
          </a:p>
          <a:p>
            <a:pPr marL="457200" lvl="1" indent="0">
              <a:buNone/>
            </a:pPr>
            <a:endParaRPr lang="en-GB" sz="1100" dirty="0"/>
          </a:p>
          <a:p>
            <a:pPr lvl="0"/>
            <a:r>
              <a:rPr lang="en-GB" b="1" dirty="0"/>
              <a:t>Accountability</a:t>
            </a:r>
            <a:endParaRPr lang="en-GB" sz="1200" dirty="0"/>
          </a:p>
          <a:p>
            <a:pPr lvl="1"/>
            <a:r>
              <a:rPr lang="en-GB" dirty="0"/>
              <a:t>Board of Trustees (or equivalent) and senior management teams can use the report from the AQS to evidence good practice and to build a better understanding of the service</a:t>
            </a:r>
            <a:endParaRPr lang="en-GB" sz="1100" dirty="0"/>
          </a:p>
          <a:p>
            <a:pPr lvl="1"/>
            <a:r>
              <a:rPr lang="en-GB" dirty="0"/>
              <a:t>Corrective actions and areas for improvement can help Trustees develop long term strategies and business plans</a:t>
            </a:r>
            <a:endParaRPr lang="en-GB" sz="1100" dirty="0"/>
          </a:p>
        </p:txBody>
      </p:sp>
      <p:pic>
        <p:nvPicPr>
          <p:cNvPr id="4" name="Picture 2" descr="AQS_logo online">
            <a:extLst>
              <a:ext uri="{FF2B5EF4-FFF2-40B4-BE49-F238E27FC236}">
                <a16:creationId xmlns:a16="http://schemas.microsoft.com/office/drawing/2014/main" id="{1F8F0C01-39D7-462F-9B5B-2B21F67E7014}"/>
              </a:ext>
            </a:extLst>
          </p:cNvPr>
          <p:cNvPicPr>
            <a:picLocks noChangeAspect="1" noChangeArrowheads="1"/>
          </p:cNvPicPr>
          <p:nvPr/>
        </p:nvPicPr>
        <p:blipFill>
          <a:blip r:embed="rId2" cstate="print"/>
          <a:srcRect/>
          <a:stretch>
            <a:fillRect/>
          </a:stretch>
        </p:blipFill>
        <p:spPr bwMode="auto">
          <a:xfrm>
            <a:off x="9763124" y="365124"/>
            <a:ext cx="1427529" cy="1325563"/>
          </a:xfrm>
          <a:prstGeom prst="rect">
            <a:avLst/>
          </a:prstGeom>
          <a:noFill/>
          <a:ln w="9525">
            <a:noFill/>
            <a:miter lim="800000"/>
            <a:headEnd/>
            <a:tailEnd/>
          </a:ln>
        </p:spPr>
      </p:pic>
    </p:spTree>
    <p:extLst>
      <p:ext uri="{BB962C8B-B14F-4D97-AF65-F5344CB8AC3E}">
        <p14:creationId xmlns:p14="http://schemas.microsoft.com/office/powerpoint/2010/main" val="1787074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Benefits continued…</a:t>
            </a:r>
          </a:p>
        </p:txBody>
      </p:sp>
      <p:sp>
        <p:nvSpPr>
          <p:cNvPr id="3" name="Content Placeholder 2"/>
          <p:cNvSpPr>
            <a:spLocks noGrp="1"/>
          </p:cNvSpPr>
          <p:nvPr>
            <p:ph idx="1"/>
          </p:nvPr>
        </p:nvSpPr>
        <p:spPr/>
        <p:txBody>
          <a:bodyPr>
            <a:normAutofit/>
          </a:bodyPr>
          <a:lstStyle/>
          <a:p>
            <a:pPr marL="0" lvl="0" indent="0">
              <a:buNone/>
            </a:pPr>
            <a:r>
              <a:rPr lang="en-GB" sz="2400" b="1" dirty="0"/>
              <a:t>Benchmarking</a:t>
            </a:r>
            <a:endParaRPr lang="en-GB" sz="2400" dirty="0"/>
          </a:p>
          <a:p>
            <a:pPr lvl="1"/>
            <a:r>
              <a:rPr lang="en-GB" sz="2000" dirty="0"/>
              <a:t>As one of 610 organisations which hold the AQS you have access to a range of organisations undertaking similar or comparable work to you</a:t>
            </a:r>
          </a:p>
          <a:p>
            <a:pPr lvl="1"/>
            <a:endParaRPr lang="en-GB" b="1" dirty="0"/>
          </a:p>
          <a:p>
            <a:pPr lvl="0"/>
            <a:r>
              <a:rPr lang="en-GB" sz="2400" b="1" dirty="0"/>
              <a:t>Opportunities for Referrals</a:t>
            </a:r>
            <a:endParaRPr lang="en-GB" sz="2400" dirty="0"/>
          </a:p>
          <a:p>
            <a:pPr lvl="1"/>
            <a:r>
              <a:rPr lang="en-GB" sz="2000" dirty="0"/>
              <a:t>AQS holders refer to other AQS holders as their first choice – support network</a:t>
            </a:r>
          </a:p>
          <a:p>
            <a:pPr lvl="1"/>
            <a:r>
              <a:rPr lang="en-GB" sz="2000" dirty="0"/>
              <a:t>Partnerships built on the basis that the AQS is a common language across different services - stronger partnership working and enhanced credibility</a:t>
            </a:r>
          </a:p>
          <a:p>
            <a:endParaRPr lang="en-GB" sz="2400" b="1" dirty="0"/>
          </a:p>
          <a:p>
            <a:pPr marL="0" indent="0">
              <a:buNone/>
            </a:pPr>
            <a:endParaRPr lang="en-GB" dirty="0"/>
          </a:p>
        </p:txBody>
      </p:sp>
      <p:pic>
        <p:nvPicPr>
          <p:cNvPr id="4" name="Picture 2" descr="AQS_logo online">
            <a:extLst>
              <a:ext uri="{FF2B5EF4-FFF2-40B4-BE49-F238E27FC236}">
                <a16:creationId xmlns:a16="http://schemas.microsoft.com/office/drawing/2014/main" id="{4E3871D3-E4FF-46FD-AAA2-9E5532C188BC}"/>
              </a:ext>
            </a:extLst>
          </p:cNvPr>
          <p:cNvPicPr>
            <a:picLocks noChangeAspect="1" noChangeArrowheads="1"/>
          </p:cNvPicPr>
          <p:nvPr/>
        </p:nvPicPr>
        <p:blipFill>
          <a:blip r:embed="rId2" cstate="print"/>
          <a:srcRect/>
          <a:stretch>
            <a:fillRect/>
          </a:stretch>
        </p:blipFill>
        <p:spPr bwMode="auto">
          <a:xfrm>
            <a:off x="9763125" y="365125"/>
            <a:ext cx="1572846" cy="1460500"/>
          </a:xfrm>
          <a:prstGeom prst="rect">
            <a:avLst/>
          </a:prstGeom>
          <a:noFill/>
          <a:ln w="9525">
            <a:noFill/>
            <a:miter lim="800000"/>
            <a:headEnd/>
            <a:tailEnd/>
          </a:ln>
        </p:spPr>
      </p:pic>
    </p:spTree>
    <p:extLst>
      <p:ext uri="{BB962C8B-B14F-4D97-AF65-F5344CB8AC3E}">
        <p14:creationId xmlns:p14="http://schemas.microsoft.com/office/powerpoint/2010/main" val="1349015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4F3DE-D09E-439D-B506-4E182B23B7B8}"/>
              </a:ext>
            </a:extLst>
          </p:cNvPr>
          <p:cNvSpPr>
            <a:spLocks noGrp="1"/>
          </p:cNvSpPr>
          <p:nvPr>
            <p:ph type="title"/>
          </p:nvPr>
        </p:nvSpPr>
        <p:spPr>
          <a:xfrm>
            <a:off x="838200" y="383786"/>
            <a:ext cx="10515600" cy="1325563"/>
          </a:xfrm>
        </p:spPr>
        <p:txBody>
          <a:bodyPr/>
          <a:lstStyle/>
          <a:p>
            <a:r>
              <a:rPr lang="en-GB" b="1" dirty="0"/>
              <a:t>AQS Fast Track Support Package</a:t>
            </a:r>
          </a:p>
        </p:txBody>
      </p:sp>
      <p:sp>
        <p:nvSpPr>
          <p:cNvPr id="5" name="Content Placeholder 4">
            <a:extLst>
              <a:ext uri="{FF2B5EF4-FFF2-40B4-BE49-F238E27FC236}">
                <a16:creationId xmlns:a16="http://schemas.microsoft.com/office/drawing/2014/main" id="{659081D2-A0A7-4477-B8D8-2B9229113981}"/>
              </a:ext>
            </a:extLst>
          </p:cNvPr>
          <p:cNvSpPr>
            <a:spLocks noGrp="1"/>
          </p:cNvSpPr>
          <p:nvPr>
            <p:ph idx="1"/>
          </p:nvPr>
        </p:nvSpPr>
        <p:spPr/>
        <p:txBody>
          <a:bodyPr>
            <a:normAutofit lnSpcReduction="10000"/>
          </a:bodyPr>
          <a:lstStyle/>
          <a:p>
            <a:r>
              <a:rPr lang="en-GB" dirty="0"/>
              <a:t>Developed and owned by Recognising Excellence in response to client feedback</a:t>
            </a:r>
          </a:p>
          <a:p>
            <a:r>
              <a:rPr lang="en-GB" dirty="0"/>
              <a:t>Access to AQS template Quality Manual (includes a set of operational standards, policies and procedures that you can adapt to your own practice)</a:t>
            </a:r>
          </a:p>
          <a:p>
            <a:r>
              <a:rPr lang="en-GB" dirty="0"/>
              <a:t>Access to AQS Webinar Suite (covering all sections of the AQS Standard and common pitfalls)</a:t>
            </a:r>
          </a:p>
          <a:p>
            <a:r>
              <a:rPr lang="en-GB" dirty="0"/>
              <a:t>Document Review Telephone Appointment before Application (includes interpretation of the Standard)</a:t>
            </a:r>
          </a:p>
          <a:p>
            <a:r>
              <a:rPr lang="en-GB" dirty="0"/>
              <a:t>On-going telephone Quality Manager support</a:t>
            </a:r>
          </a:p>
          <a:p>
            <a:endParaRPr lang="en-GB" dirty="0"/>
          </a:p>
          <a:p>
            <a:endParaRPr lang="en-GB" dirty="0"/>
          </a:p>
          <a:p>
            <a:endParaRPr lang="en-GB" dirty="0"/>
          </a:p>
        </p:txBody>
      </p:sp>
    </p:spTree>
    <p:extLst>
      <p:ext uri="{BB962C8B-B14F-4D97-AF65-F5344CB8AC3E}">
        <p14:creationId xmlns:p14="http://schemas.microsoft.com/office/powerpoint/2010/main" val="231751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Entry Level development </a:t>
            </a:r>
            <a:endParaRPr lang="en-GB" b="1" dirty="0"/>
          </a:p>
        </p:txBody>
      </p:sp>
      <p:sp>
        <p:nvSpPr>
          <p:cNvPr id="3" name="Content Placeholder 2"/>
          <p:cNvSpPr>
            <a:spLocks noGrp="1"/>
          </p:cNvSpPr>
          <p:nvPr>
            <p:ph idx="1"/>
          </p:nvPr>
        </p:nvSpPr>
        <p:spPr/>
        <p:txBody>
          <a:bodyPr/>
          <a:lstStyle/>
          <a:p>
            <a:r>
              <a:rPr lang="en-GB" dirty="0" smtClean="0"/>
              <a:t>ASA are currently developing a ‘entry level’ assessment model for advice organisations who are staring out, feel they are not ready to undertake the AQS or are unsure to where they are in the quality assurance journey</a:t>
            </a:r>
          </a:p>
          <a:p>
            <a:r>
              <a:rPr lang="en-GB" dirty="0" smtClean="0"/>
              <a:t> By entry we mean entry to the full AQS so we would envisage that you would only be awarded this for a limited period.</a:t>
            </a:r>
          </a:p>
          <a:p>
            <a:r>
              <a:rPr lang="en-GB" dirty="0" smtClean="0"/>
              <a:t>ASA will run this initially as a pilot for testing before roll out.    </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3523" y="365124"/>
            <a:ext cx="1311137" cy="1311137"/>
          </a:xfrm>
          <a:prstGeom prst="rect">
            <a:avLst/>
          </a:prstGeom>
        </p:spPr>
      </p:pic>
    </p:spTree>
    <p:extLst>
      <p:ext uri="{BB962C8B-B14F-4D97-AF65-F5344CB8AC3E}">
        <p14:creationId xmlns:p14="http://schemas.microsoft.com/office/powerpoint/2010/main" val="374942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85C1C-A422-4A90-AC27-2A6280F11712}"/>
              </a:ext>
            </a:extLst>
          </p:cNvPr>
          <p:cNvSpPr>
            <a:spLocks noGrp="1"/>
          </p:cNvSpPr>
          <p:nvPr>
            <p:ph type="title"/>
          </p:nvPr>
        </p:nvSpPr>
        <p:spPr>
          <a:xfrm>
            <a:off x="838200" y="469900"/>
            <a:ext cx="10515600" cy="1325563"/>
          </a:xfrm>
        </p:spPr>
        <p:txBody>
          <a:bodyPr>
            <a:normAutofit fontScale="90000"/>
          </a:bodyPr>
          <a:lstStyle/>
          <a:p>
            <a:r>
              <a:rPr lang="en-GB" dirty="0"/>
              <a:t/>
            </a:r>
            <a:br>
              <a:rPr lang="en-GB" dirty="0"/>
            </a:br>
            <a:r>
              <a:rPr lang="en-GB" sz="3100" b="1" dirty="0"/>
              <a:t/>
            </a:r>
            <a:br>
              <a:rPr lang="en-GB" sz="3100" b="1" dirty="0"/>
            </a:br>
            <a:r>
              <a:rPr lang="en-GB" sz="3100" b="1" dirty="0"/>
              <a:t>Application and Assessment Process </a:t>
            </a:r>
          </a:p>
        </p:txBody>
      </p:sp>
      <p:sp>
        <p:nvSpPr>
          <p:cNvPr id="3" name="Content Placeholder 2">
            <a:extLst>
              <a:ext uri="{FF2B5EF4-FFF2-40B4-BE49-F238E27FC236}">
                <a16:creationId xmlns:a16="http://schemas.microsoft.com/office/drawing/2014/main" id="{3958C147-9C06-48BA-98A6-779F742BE328}"/>
              </a:ext>
            </a:extLst>
          </p:cNvPr>
          <p:cNvSpPr>
            <a:spLocks noGrp="1"/>
          </p:cNvSpPr>
          <p:nvPr>
            <p:ph idx="1"/>
          </p:nvPr>
        </p:nvSpPr>
        <p:spPr/>
        <p:txBody>
          <a:bodyPr>
            <a:normAutofit fontScale="77500" lnSpcReduction="20000"/>
          </a:bodyPr>
          <a:lstStyle/>
          <a:p>
            <a:endParaRPr lang="en-GB" dirty="0"/>
          </a:p>
          <a:p>
            <a:r>
              <a:rPr lang="en-GB" dirty="0"/>
              <a:t>Submit AQS Application Form and Supporting Documents</a:t>
            </a:r>
          </a:p>
          <a:p>
            <a:r>
              <a:rPr lang="en-GB" dirty="0"/>
              <a:t>Assessor allocated to determine alignment against AQS requirements</a:t>
            </a:r>
          </a:p>
          <a:p>
            <a:r>
              <a:rPr lang="en-GB" dirty="0"/>
              <a:t>Desktop Audit Report produced and On Site Assessment Date(s) agreed</a:t>
            </a:r>
          </a:p>
          <a:p>
            <a:r>
              <a:rPr lang="en-GB" dirty="0"/>
              <a:t>On-site assessment activity:</a:t>
            </a:r>
          </a:p>
          <a:p>
            <a:pPr lvl="1"/>
            <a:r>
              <a:rPr lang="en-GB" sz="2800" dirty="0"/>
              <a:t>Staff/volunteer 1:1 discussions</a:t>
            </a:r>
          </a:p>
          <a:p>
            <a:pPr lvl="1"/>
            <a:r>
              <a:rPr lang="en-GB" sz="2800" dirty="0"/>
              <a:t>Assessor to conduct File Reviews from open /file list</a:t>
            </a:r>
          </a:p>
          <a:p>
            <a:pPr lvl="1"/>
            <a:r>
              <a:rPr lang="en-GB" sz="2800" dirty="0"/>
              <a:t>Assessor completes review of central records</a:t>
            </a:r>
          </a:p>
          <a:p>
            <a:r>
              <a:rPr lang="en-GB" dirty="0"/>
              <a:t>Full Assessment Report produced </a:t>
            </a:r>
          </a:p>
          <a:p>
            <a:r>
              <a:rPr lang="en-GB" dirty="0"/>
              <a:t>Corrective Action – 28 days</a:t>
            </a:r>
          </a:p>
          <a:p>
            <a:r>
              <a:rPr lang="en-GB" dirty="0"/>
              <a:t>2 year anniversary monitoring review cycle</a:t>
            </a:r>
          </a:p>
          <a:p>
            <a:pPr marL="0" indent="0">
              <a:buNone/>
            </a:pPr>
            <a:r>
              <a:rPr lang="en-GB" dirty="0"/>
              <a:t>	</a:t>
            </a:r>
          </a:p>
          <a:p>
            <a:pPr marL="0" indent="0">
              <a:buNone/>
            </a:pPr>
            <a:endParaRPr lang="en-GB" dirty="0"/>
          </a:p>
          <a:p>
            <a:pPr marL="0" indent="0">
              <a:buNone/>
            </a:pPr>
            <a:endParaRPr lang="en-GB" dirty="0"/>
          </a:p>
          <a:p>
            <a:pPr lvl="1"/>
            <a:endParaRPr lang="en-GB" dirty="0"/>
          </a:p>
          <a:p>
            <a:pPr lvl="1"/>
            <a:endParaRPr lang="en-GB" dirty="0"/>
          </a:p>
        </p:txBody>
      </p:sp>
      <p:pic>
        <p:nvPicPr>
          <p:cNvPr id="5" name="Picture 2" descr="AQS_logo online">
            <a:extLst>
              <a:ext uri="{FF2B5EF4-FFF2-40B4-BE49-F238E27FC236}">
                <a16:creationId xmlns:a16="http://schemas.microsoft.com/office/drawing/2014/main" id="{89EBFF1C-4EC7-48B7-A22F-47966E4AB67C}"/>
              </a:ext>
            </a:extLst>
          </p:cNvPr>
          <p:cNvPicPr>
            <a:picLocks noChangeAspect="1" noChangeArrowheads="1"/>
          </p:cNvPicPr>
          <p:nvPr/>
        </p:nvPicPr>
        <p:blipFill>
          <a:blip r:embed="rId2" cstate="print"/>
          <a:srcRect/>
          <a:stretch>
            <a:fillRect/>
          </a:stretch>
        </p:blipFill>
        <p:spPr bwMode="auto">
          <a:xfrm>
            <a:off x="9480375" y="188639"/>
            <a:ext cx="1762907" cy="1636985"/>
          </a:xfrm>
          <a:prstGeom prst="rect">
            <a:avLst/>
          </a:prstGeom>
          <a:noFill/>
          <a:ln w="9525">
            <a:noFill/>
            <a:miter lim="800000"/>
            <a:headEnd/>
            <a:tailEnd/>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5901" y="3890814"/>
            <a:ext cx="2857899" cy="2124371"/>
          </a:xfrm>
          <a:prstGeom prst="rect">
            <a:avLst/>
          </a:prstGeom>
        </p:spPr>
      </p:pic>
    </p:spTree>
    <p:extLst>
      <p:ext uri="{BB962C8B-B14F-4D97-AF65-F5344CB8AC3E}">
        <p14:creationId xmlns:p14="http://schemas.microsoft.com/office/powerpoint/2010/main" val="2370810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igrationWizIdPermissions xmlns="d6ed64fd-9ced-4742-a930-9df5a2136128" xsi:nil="true"/>
    <MigrationWizIdPermissionLevels xmlns="d6ed64fd-9ced-4742-a930-9df5a2136128" xsi:nil="true"/>
    <MigrationWizId xmlns="d6ed64fd-9ced-4742-a930-9df5a2136128" xsi:nil="true"/>
    <MigrationWizIdSecurityGroups xmlns="d6ed64fd-9ced-4742-a930-9df5a2136128" xsi:nil="true"/>
    <MigrationWizIdDocumentLibraryPermissions xmlns="d6ed64fd-9ced-4742-a930-9df5a213612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F4ABAE74C44D2429A873E0A57340B83" ma:contentTypeVersion="7" ma:contentTypeDescription="Create a new document." ma:contentTypeScope="" ma:versionID="d673c7c182754deea6c06ad7d5af4f69">
  <xsd:schema xmlns:xsd="http://www.w3.org/2001/XMLSchema" xmlns:xs="http://www.w3.org/2001/XMLSchema" xmlns:p="http://schemas.microsoft.com/office/2006/metadata/properties" xmlns:ns3="d6ed64fd-9ced-4742-a930-9df5a2136128" targetNamespace="http://schemas.microsoft.com/office/2006/metadata/properties" ma:root="true" ma:fieldsID="fbadb97b7186505e5beb9f3ec959d5b5" ns3:_="">
    <xsd:import namespace="d6ed64fd-9ced-4742-a930-9df5a2136128"/>
    <xsd:element name="properties">
      <xsd:complexType>
        <xsd:sequence>
          <xsd:element name="documentManagement">
            <xsd:complexType>
              <xsd:all>
                <xsd:element ref="ns3:MediaServiceMetadata" minOccurs="0"/>
                <xsd:element ref="ns3:MediaServiceFastMetadata" minOccurs="0"/>
                <xsd:element ref="ns3:MigrationWizId" minOccurs="0"/>
                <xsd:element ref="ns3:MigrationWizIdPermissions" minOccurs="0"/>
                <xsd:element ref="ns3:MigrationWizIdPermissionLevels" minOccurs="0"/>
                <xsd:element ref="ns3:MigrationWizIdDocumentLibraryPermissions" minOccurs="0"/>
                <xsd:element ref="ns3:MigrationWizIdSecurityGroup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ed64fd-9ced-4742-a930-9df5a21361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igrationWizId" ma:index="10" nillable="true" ma:displayName="MigrationWizId" ma:internalName="MigrationWizId">
      <xsd:simpleType>
        <xsd:restriction base="dms:Text"/>
      </xsd:simpleType>
    </xsd:element>
    <xsd:element name="MigrationWizIdPermissions" ma:index="11" nillable="true" ma:displayName="MigrationWizIdPermissions" ma:internalName="MigrationWizIdPermissions">
      <xsd:simpleType>
        <xsd:restriction base="dms:Text"/>
      </xsd:simpleType>
    </xsd:element>
    <xsd:element name="MigrationWizIdPermissionLevels" ma:index="12" nillable="true" ma:displayName="MigrationWizIdPermissionLevels" ma:internalName="MigrationWizIdPermissionLevels">
      <xsd:simpleType>
        <xsd:restriction base="dms:Text"/>
      </xsd:simpleType>
    </xsd:element>
    <xsd:element name="MigrationWizIdDocumentLibraryPermissions" ma:index="13" nillable="true" ma:displayName="MigrationWizIdDocumentLibraryPermissions" ma:internalName="MigrationWizIdDocumentLibraryPermissions">
      <xsd:simpleType>
        <xsd:restriction base="dms:Text"/>
      </xsd:simpleType>
    </xsd:element>
    <xsd:element name="MigrationWizIdSecurityGroups" ma:index="14" nillable="true" ma:displayName="MigrationWizIdSecurityGroups" ma:internalName="MigrationWizIdSecurityGroups">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FF1210-BD40-4C5E-9CCC-A617F0B33DC5}">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d6ed64fd-9ced-4742-a930-9df5a2136128"/>
    <ds:schemaRef ds:uri="http://www.w3.org/XML/1998/namespace"/>
  </ds:schemaRefs>
</ds:datastoreItem>
</file>

<file path=customXml/itemProps2.xml><?xml version="1.0" encoding="utf-8"?>
<ds:datastoreItem xmlns:ds="http://schemas.openxmlformats.org/officeDocument/2006/customXml" ds:itemID="{8E7F78E6-81E6-4064-AD8D-A59C3F4068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ed64fd-9ced-4742-a930-9df5a21361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64F3E9-EC73-4E45-A6DF-B753CDD437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TM10001115[[fn=Parcel]]</Template>
  <TotalTime>721</TotalTime>
  <Words>986</Words>
  <Application>Microsoft Office PowerPoint</Application>
  <PresentationFormat>Widescreen</PresentationFormat>
  <Paragraphs>98</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   Dawn Draper Quality Manager Advice Services Alliance       </vt:lpstr>
      <vt:lpstr>What is the AQS?</vt:lpstr>
      <vt:lpstr>Benefits of the Advice Quality Standard  </vt:lpstr>
      <vt:lpstr>The Benefits of holding AQS </vt:lpstr>
      <vt:lpstr>Benefits continued…</vt:lpstr>
      <vt:lpstr>Benefits continued…</vt:lpstr>
      <vt:lpstr>AQS Fast Track Support Package</vt:lpstr>
      <vt:lpstr>Entry Level development </vt:lpstr>
      <vt:lpstr>  Application and Assessment Process </vt:lpstr>
      <vt:lpstr>AQS Quality Framework </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Foundations</dc:title>
  <dc:creator>Liz Morris</dc:creator>
  <cp:lastModifiedBy>Dawn Draper</cp:lastModifiedBy>
  <cp:revision>34</cp:revision>
  <cp:lastPrinted>2021-01-20T13:35:20Z</cp:lastPrinted>
  <dcterms:created xsi:type="dcterms:W3CDTF">2019-10-14T13:27:37Z</dcterms:created>
  <dcterms:modified xsi:type="dcterms:W3CDTF">2022-10-04T13:16:34Z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0x0101000F4ABAE74C44D2429A873E0A57340B83</vt:lpwstr>
  </property>
</Properties>
</file>