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304" r:id="rId5"/>
    <p:sldId id="288" r:id="rId6"/>
    <p:sldId id="316" r:id="rId7"/>
    <p:sldId id="276" r:id="rId8"/>
    <p:sldId id="277" r:id="rId9"/>
    <p:sldId id="319" r:id="rId10"/>
    <p:sldId id="306" r:id="rId11"/>
    <p:sldId id="324" r:id="rId12"/>
    <p:sldId id="325" r:id="rId13"/>
    <p:sldId id="313" r:id="rId14"/>
    <p:sldId id="314" r:id="rId15"/>
    <p:sldId id="257" r:id="rId16"/>
    <p:sldId id="258" r:id="rId17"/>
    <p:sldId id="261"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FA4"/>
    <a:srgbClr val="000000"/>
    <a:srgbClr val="40284E"/>
    <a:srgbClr val="4472C4"/>
    <a:srgbClr val="FF002A"/>
    <a:srgbClr val="F6B304"/>
    <a:srgbClr val="246BB3"/>
    <a:srgbClr val="B0C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86" autoAdjust="0"/>
    <p:restoredTop sz="94660"/>
  </p:normalViewPr>
  <p:slideViewPr>
    <p:cSldViewPr snapToGrid="0">
      <p:cViewPr varScale="1">
        <p:scale>
          <a:sx n="115" d="100"/>
          <a:sy n="115" d="100"/>
        </p:scale>
        <p:origin x="6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59B9DF5-3CB3-41F0-B520-177C9E05655A}" type="datetimeFigureOut">
              <a:rPr lang="en-GB" smtClean="0"/>
              <a:t>03/10/2022</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552BC85-7A02-49FB-A9A9-5C6BC446CFD9}" type="slidenum">
              <a:rPr lang="en-GB" smtClean="0"/>
              <a:t>‹#›</a:t>
            </a:fld>
            <a:endParaRPr lang="en-GB" dirty="0"/>
          </a:p>
        </p:txBody>
      </p:sp>
    </p:spTree>
    <p:extLst>
      <p:ext uri="{BB962C8B-B14F-4D97-AF65-F5344CB8AC3E}">
        <p14:creationId xmlns:p14="http://schemas.microsoft.com/office/powerpoint/2010/main" val="1512608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28F79064-4EE2-4062-8C35-E9AFAFA9232A}" type="slidenum">
              <a:rPr lang="en-GB" smtClean="0"/>
              <a:t>4</a:t>
            </a:fld>
            <a:endParaRPr lang="en-GB"/>
          </a:p>
        </p:txBody>
      </p:sp>
    </p:spTree>
    <p:extLst>
      <p:ext uri="{BB962C8B-B14F-4D97-AF65-F5344CB8AC3E}">
        <p14:creationId xmlns:p14="http://schemas.microsoft.com/office/powerpoint/2010/main" val="2093715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5989-9AE2-4E63-B153-C981BF80DB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1390EA8-B5E0-4238-B18C-1407A2EF1E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A2A5C2-52C5-49B0-99E3-13397546776E}"/>
              </a:ext>
            </a:extLst>
          </p:cNvPr>
          <p:cNvSpPr>
            <a:spLocks noGrp="1"/>
          </p:cNvSpPr>
          <p:nvPr>
            <p:ph type="dt" sz="half" idx="10"/>
          </p:nvPr>
        </p:nvSpPr>
        <p:spPr/>
        <p:txBody>
          <a:bodyPr/>
          <a:lstStyle/>
          <a:p>
            <a:fld id="{73D2BCA3-8FD7-47BA-9F69-CEC5B2A4F677}" type="datetime1">
              <a:rPr lang="en-GB" smtClean="0"/>
              <a:t>03/10/2022</a:t>
            </a:fld>
            <a:endParaRPr lang="en-GB" dirty="0"/>
          </a:p>
        </p:txBody>
      </p:sp>
      <p:sp>
        <p:nvSpPr>
          <p:cNvPr id="5" name="Footer Placeholder 4">
            <a:extLst>
              <a:ext uri="{FF2B5EF4-FFF2-40B4-BE49-F238E27FC236}">
                <a16:creationId xmlns:a16="http://schemas.microsoft.com/office/drawing/2014/main" id="{11886FD4-CDC7-4F97-BD57-F37415D5709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DB6BF21-C8DA-414A-AD90-711BE5CC68E3}"/>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2907425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2E2D4-4E25-4F46-BEE3-6C807E8A0D4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2AE080-BBFC-4BEA-A24E-0C434F80F7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B78FE0-6143-4FA5-AE20-6652888722FC}"/>
              </a:ext>
            </a:extLst>
          </p:cNvPr>
          <p:cNvSpPr>
            <a:spLocks noGrp="1"/>
          </p:cNvSpPr>
          <p:nvPr>
            <p:ph type="dt" sz="half" idx="10"/>
          </p:nvPr>
        </p:nvSpPr>
        <p:spPr/>
        <p:txBody>
          <a:bodyPr/>
          <a:lstStyle/>
          <a:p>
            <a:fld id="{24683189-DB56-4107-B900-5D4F76A9D5DE}" type="datetime1">
              <a:rPr lang="en-GB" smtClean="0"/>
              <a:t>03/10/2022</a:t>
            </a:fld>
            <a:endParaRPr lang="en-GB" dirty="0"/>
          </a:p>
        </p:txBody>
      </p:sp>
      <p:sp>
        <p:nvSpPr>
          <p:cNvPr id="5" name="Footer Placeholder 4">
            <a:extLst>
              <a:ext uri="{FF2B5EF4-FFF2-40B4-BE49-F238E27FC236}">
                <a16:creationId xmlns:a16="http://schemas.microsoft.com/office/drawing/2014/main" id="{34E9F12A-567C-4AF2-8772-2964A445FB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6E89D11-E655-46DC-B7B5-92AA142A3A19}"/>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2425649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C3A43E-08EE-4D68-A5CB-583C514EC0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FEC2B0A-C688-450E-B2AC-36FE2AFCB6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999E24-4CF2-4A74-B7C0-08F952830296}"/>
              </a:ext>
            </a:extLst>
          </p:cNvPr>
          <p:cNvSpPr>
            <a:spLocks noGrp="1"/>
          </p:cNvSpPr>
          <p:nvPr>
            <p:ph type="dt" sz="half" idx="10"/>
          </p:nvPr>
        </p:nvSpPr>
        <p:spPr/>
        <p:txBody>
          <a:bodyPr/>
          <a:lstStyle/>
          <a:p>
            <a:fld id="{9A39D946-1EEC-4748-BF63-800BCFD189A7}" type="datetime1">
              <a:rPr lang="en-GB" smtClean="0"/>
              <a:t>03/10/2022</a:t>
            </a:fld>
            <a:endParaRPr lang="en-GB" dirty="0"/>
          </a:p>
        </p:txBody>
      </p:sp>
      <p:sp>
        <p:nvSpPr>
          <p:cNvPr id="5" name="Footer Placeholder 4">
            <a:extLst>
              <a:ext uri="{FF2B5EF4-FFF2-40B4-BE49-F238E27FC236}">
                <a16:creationId xmlns:a16="http://schemas.microsoft.com/office/drawing/2014/main" id="{F51F90B9-B105-4C8F-A294-0BA6583B04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8D53EDF-8000-4545-B8C1-B754347F9973}"/>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1055616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B660B-89E0-46CA-89B9-52855A1DF7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883EC5-6348-4017-AE66-0EDA75CB2E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A2C1B-C36C-4529-843B-6D680BACB83D}"/>
              </a:ext>
            </a:extLst>
          </p:cNvPr>
          <p:cNvSpPr>
            <a:spLocks noGrp="1"/>
          </p:cNvSpPr>
          <p:nvPr>
            <p:ph type="dt" sz="half" idx="10"/>
          </p:nvPr>
        </p:nvSpPr>
        <p:spPr/>
        <p:txBody>
          <a:bodyPr/>
          <a:lstStyle/>
          <a:p>
            <a:fld id="{FAF37678-ADB1-4EFE-8698-6A458312B4BF}" type="datetime1">
              <a:rPr lang="en-GB" smtClean="0"/>
              <a:t>03/10/2022</a:t>
            </a:fld>
            <a:endParaRPr lang="en-GB" dirty="0"/>
          </a:p>
        </p:txBody>
      </p:sp>
      <p:sp>
        <p:nvSpPr>
          <p:cNvPr id="5" name="Footer Placeholder 4">
            <a:extLst>
              <a:ext uri="{FF2B5EF4-FFF2-40B4-BE49-F238E27FC236}">
                <a16:creationId xmlns:a16="http://schemas.microsoft.com/office/drawing/2014/main" id="{11BCBA6F-ECF7-409F-A7A3-48F5106AA21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B87552E-B56E-4B67-ADB0-D9B84397DA60}"/>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1792053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F9514-7F0C-4B62-B82B-32B7DAB895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B54C9AE-A8BF-48AC-8AE4-8AEC902363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45D7F0-B0A7-4D9B-B419-27C9146EF69C}"/>
              </a:ext>
            </a:extLst>
          </p:cNvPr>
          <p:cNvSpPr>
            <a:spLocks noGrp="1"/>
          </p:cNvSpPr>
          <p:nvPr>
            <p:ph type="dt" sz="half" idx="10"/>
          </p:nvPr>
        </p:nvSpPr>
        <p:spPr/>
        <p:txBody>
          <a:bodyPr/>
          <a:lstStyle/>
          <a:p>
            <a:fld id="{C6C69CF3-CDA2-4F1A-A88A-F6F60F683A84}" type="datetime1">
              <a:rPr lang="en-GB" smtClean="0"/>
              <a:t>03/10/2022</a:t>
            </a:fld>
            <a:endParaRPr lang="en-GB" dirty="0"/>
          </a:p>
        </p:txBody>
      </p:sp>
      <p:sp>
        <p:nvSpPr>
          <p:cNvPr id="5" name="Footer Placeholder 4">
            <a:extLst>
              <a:ext uri="{FF2B5EF4-FFF2-40B4-BE49-F238E27FC236}">
                <a16:creationId xmlns:a16="http://schemas.microsoft.com/office/drawing/2014/main" id="{F3B44A28-89B8-490F-83F9-B4AB3432024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E1DEEB6-BD87-48AB-AB50-530914F8022E}"/>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390352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78A7-C94A-47D3-AC7D-269094142AF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161192-6E1A-47F5-BF9A-A63404868A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8FB0865-510F-47E6-BF1A-40D0B5136D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11C74CD-1114-4C9A-8355-46023F1939B6}"/>
              </a:ext>
            </a:extLst>
          </p:cNvPr>
          <p:cNvSpPr>
            <a:spLocks noGrp="1"/>
          </p:cNvSpPr>
          <p:nvPr>
            <p:ph type="dt" sz="half" idx="10"/>
          </p:nvPr>
        </p:nvSpPr>
        <p:spPr/>
        <p:txBody>
          <a:bodyPr/>
          <a:lstStyle/>
          <a:p>
            <a:fld id="{AE00C3AE-6665-4C1F-BE1F-AE5A43E67EC8}" type="datetime1">
              <a:rPr lang="en-GB" smtClean="0"/>
              <a:t>03/10/2022</a:t>
            </a:fld>
            <a:endParaRPr lang="en-GB" dirty="0"/>
          </a:p>
        </p:txBody>
      </p:sp>
      <p:sp>
        <p:nvSpPr>
          <p:cNvPr id="6" name="Footer Placeholder 5">
            <a:extLst>
              <a:ext uri="{FF2B5EF4-FFF2-40B4-BE49-F238E27FC236}">
                <a16:creationId xmlns:a16="http://schemas.microsoft.com/office/drawing/2014/main" id="{15E3B8BE-FF90-4359-BB08-F651497F6F7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1C1913A-C11F-4DD1-916D-5DD5AB1797A9}"/>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1997173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578E0-5D91-4F32-A73F-EF4F375ED4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B36A62-339A-4634-8A14-B67A7FC019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39337B-55D1-475B-9766-8AC2EF46A3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C7FAE1B-02F7-4311-8393-6895D5E2D0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0A794C-31ED-4032-B7B3-2E55E48264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F03A082-93CB-4625-AA29-F87F8C65EA08}"/>
              </a:ext>
            </a:extLst>
          </p:cNvPr>
          <p:cNvSpPr>
            <a:spLocks noGrp="1"/>
          </p:cNvSpPr>
          <p:nvPr>
            <p:ph type="dt" sz="half" idx="10"/>
          </p:nvPr>
        </p:nvSpPr>
        <p:spPr/>
        <p:txBody>
          <a:bodyPr/>
          <a:lstStyle/>
          <a:p>
            <a:fld id="{AE852D38-78DF-4811-9AB3-C004F3A8735A}" type="datetime1">
              <a:rPr lang="en-GB" smtClean="0"/>
              <a:t>03/10/2022</a:t>
            </a:fld>
            <a:endParaRPr lang="en-GB" dirty="0"/>
          </a:p>
        </p:txBody>
      </p:sp>
      <p:sp>
        <p:nvSpPr>
          <p:cNvPr id="8" name="Footer Placeholder 7">
            <a:extLst>
              <a:ext uri="{FF2B5EF4-FFF2-40B4-BE49-F238E27FC236}">
                <a16:creationId xmlns:a16="http://schemas.microsoft.com/office/drawing/2014/main" id="{C70D0340-73D4-4491-943B-DA4467C51570}"/>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1E80797-D69A-4069-98C5-645218F84929}"/>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198552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6C89A-07A4-4E24-80AE-DE236DFCE2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4A3107-9A7B-4E50-AE2B-CC6D0870938E}"/>
              </a:ext>
            </a:extLst>
          </p:cNvPr>
          <p:cNvSpPr>
            <a:spLocks noGrp="1"/>
          </p:cNvSpPr>
          <p:nvPr>
            <p:ph type="dt" sz="half" idx="10"/>
          </p:nvPr>
        </p:nvSpPr>
        <p:spPr/>
        <p:txBody>
          <a:bodyPr/>
          <a:lstStyle/>
          <a:p>
            <a:fld id="{765B5711-B27C-4102-9E5F-FE41A59B59A1}" type="datetime1">
              <a:rPr lang="en-GB" smtClean="0"/>
              <a:t>03/10/2022</a:t>
            </a:fld>
            <a:endParaRPr lang="en-GB" dirty="0"/>
          </a:p>
        </p:txBody>
      </p:sp>
      <p:sp>
        <p:nvSpPr>
          <p:cNvPr id="4" name="Footer Placeholder 3">
            <a:extLst>
              <a:ext uri="{FF2B5EF4-FFF2-40B4-BE49-F238E27FC236}">
                <a16:creationId xmlns:a16="http://schemas.microsoft.com/office/drawing/2014/main" id="{AC4AA7D1-5EAA-42C4-80D1-BCD39FDAF0B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F7D7BAC-1A6E-465D-B17D-5DE8E9996635}"/>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4049272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C3CF9C-7329-4CD9-B279-72BE94DFA9CA}"/>
              </a:ext>
            </a:extLst>
          </p:cNvPr>
          <p:cNvSpPr>
            <a:spLocks noGrp="1"/>
          </p:cNvSpPr>
          <p:nvPr>
            <p:ph type="dt" sz="half" idx="10"/>
          </p:nvPr>
        </p:nvSpPr>
        <p:spPr/>
        <p:txBody>
          <a:bodyPr/>
          <a:lstStyle/>
          <a:p>
            <a:fld id="{ED1E3EB7-4ABA-4789-8F51-D35D6025E0C9}" type="datetime1">
              <a:rPr lang="en-GB" smtClean="0"/>
              <a:t>03/10/2022</a:t>
            </a:fld>
            <a:endParaRPr lang="en-GB" dirty="0"/>
          </a:p>
        </p:txBody>
      </p:sp>
      <p:sp>
        <p:nvSpPr>
          <p:cNvPr id="3" name="Footer Placeholder 2">
            <a:extLst>
              <a:ext uri="{FF2B5EF4-FFF2-40B4-BE49-F238E27FC236}">
                <a16:creationId xmlns:a16="http://schemas.microsoft.com/office/drawing/2014/main" id="{F04767AB-14FA-4417-82A7-67DCCD0D63D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7BE8CF3-5DF4-41D3-B438-E1855BDF9517}"/>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393772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C1C68-A17D-4788-B407-F965BE8DC5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03C90FE-276A-4E21-80BC-F383D1EB1A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AE42C90-0059-4C89-B2DC-A0E79C71BD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135318-5062-463F-9FB1-C7C68A6F8743}"/>
              </a:ext>
            </a:extLst>
          </p:cNvPr>
          <p:cNvSpPr>
            <a:spLocks noGrp="1"/>
          </p:cNvSpPr>
          <p:nvPr>
            <p:ph type="dt" sz="half" idx="10"/>
          </p:nvPr>
        </p:nvSpPr>
        <p:spPr/>
        <p:txBody>
          <a:bodyPr/>
          <a:lstStyle/>
          <a:p>
            <a:fld id="{89196FAE-A103-48E7-AA63-88A61D567CDF}" type="datetime1">
              <a:rPr lang="en-GB" smtClean="0"/>
              <a:t>03/10/2022</a:t>
            </a:fld>
            <a:endParaRPr lang="en-GB" dirty="0"/>
          </a:p>
        </p:txBody>
      </p:sp>
      <p:sp>
        <p:nvSpPr>
          <p:cNvPr id="6" name="Footer Placeholder 5">
            <a:extLst>
              <a:ext uri="{FF2B5EF4-FFF2-40B4-BE49-F238E27FC236}">
                <a16:creationId xmlns:a16="http://schemas.microsoft.com/office/drawing/2014/main" id="{82A94792-1C4C-404C-BB80-313433C9540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E03AA91-77A1-450A-AEC2-10E03D9DEE87}"/>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2477307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34877-5110-43DE-8D5C-1807F6A3B3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9EB5552-2A4E-4E2F-9305-B52AA76C83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F1082A2-7E41-45C6-8E4B-874F336648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A4D262-D5E8-4DD6-885E-EAF30421F0FC}"/>
              </a:ext>
            </a:extLst>
          </p:cNvPr>
          <p:cNvSpPr>
            <a:spLocks noGrp="1"/>
          </p:cNvSpPr>
          <p:nvPr>
            <p:ph type="dt" sz="half" idx="10"/>
          </p:nvPr>
        </p:nvSpPr>
        <p:spPr/>
        <p:txBody>
          <a:bodyPr/>
          <a:lstStyle/>
          <a:p>
            <a:fld id="{A36A7DDF-1BAA-4849-8CB7-674A809CE590}" type="datetime1">
              <a:rPr lang="en-GB" smtClean="0"/>
              <a:t>03/10/2022</a:t>
            </a:fld>
            <a:endParaRPr lang="en-GB" dirty="0"/>
          </a:p>
        </p:txBody>
      </p:sp>
      <p:sp>
        <p:nvSpPr>
          <p:cNvPr id="6" name="Footer Placeholder 5">
            <a:extLst>
              <a:ext uri="{FF2B5EF4-FFF2-40B4-BE49-F238E27FC236}">
                <a16:creationId xmlns:a16="http://schemas.microsoft.com/office/drawing/2014/main" id="{25310BB7-25ED-4F5F-86BF-83D4735BCDB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059A5D3-3413-4932-93E4-D4677FF34FE1}"/>
              </a:ext>
            </a:extLst>
          </p:cNvPr>
          <p:cNvSpPr>
            <a:spLocks noGrp="1"/>
          </p:cNvSpPr>
          <p:nvPr>
            <p:ph type="sldNum" sz="quarter" idx="12"/>
          </p:nvPr>
        </p:nvSpPr>
        <p:spPr/>
        <p:txBody>
          <a:bodyPr/>
          <a:lstStyle/>
          <a:p>
            <a:fld id="{03A8A517-C0D3-48CD-A686-BD05ED361330}" type="slidenum">
              <a:rPr lang="en-GB" smtClean="0"/>
              <a:t>‹#›</a:t>
            </a:fld>
            <a:endParaRPr lang="en-GB" dirty="0"/>
          </a:p>
        </p:txBody>
      </p:sp>
    </p:spTree>
    <p:extLst>
      <p:ext uri="{BB962C8B-B14F-4D97-AF65-F5344CB8AC3E}">
        <p14:creationId xmlns:p14="http://schemas.microsoft.com/office/powerpoint/2010/main" val="1547580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A5F95-D285-4DC5-9F0E-6946812A64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B4FBD2B-93BB-44E7-9F05-4D763B17EA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97E434-DF7D-48CA-8E55-D5CBBDC0BB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946C52-CF50-46FF-BFD0-EFB7E0370643}" type="datetime1">
              <a:rPr lang="en-GB" smtClean="0"/>
              <a:t>03/10/2022</a:t>
            </a:fld>
            <a:endParaRPr lang="en-GB" dirty="0"/>
          </a:p>
        </p:txBody>
      </p:sp>
      <p:sp>
        <p:nvSpPr>
          <p:cNvPr id="5" name="Footer Placeholder 4">
            <a:extLst>
              <a:ext uri="{FF2B5EF4-FFF2-40B4-BE49-F238E27FC236}">
                <a16:creationId xmlns:a16="http://schemas.microsoft.com/office/drawing/2014/main" id="{A650E83F-FD27-428C-B893-5DEDFAA3D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311B0EA3-9D91-4429-866D-ED56F5A77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8A517-C0D3-48CD-A686-BD05ED361330}" type="slidenum">
              <a:rPr lang="en-GB" smtClean="0"/>
              <a:t>‹#›</a:t>
            </a:fld>
            <a:endParaRPr lang="en-GB" dirty="0"/>
          </a:p>
        </p:txBody>
      </p:sp>
    </p:spTree>
    <p:extLst>
      <p:ext uri="{BB962C8B-B14F-4D97-AF65-F5344CB8AC3E}">
        <p14:creationId xmlns:p14="http://schemas.microsoft.com/office/powerpoint/2010/main" val="2229105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1.png"/><Relationship Id="rId7"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hyperlink" Target="http://www.linkedin.com/company/wearedigitaltraining" TargetMode="External"/><Relationship Id="rId5" Type="http://schemas.openxmlformats.org/officeDocument/2006/relationships/hyperlink" Target="mailto:matt@we-are-digital.co.uk" TargetMode="External"/><Relationship Id="rId10" Type="http://schemas.openxmlformats.org/officeDocument/2006/relationships/image" Target="../media/image11.png"/><Relationship Id="rId4" Type="http://schemas.openxmlformats.org/officeDocument/2006/relationships/image" Target="../media/image20.jpe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0.png"/><Relationship Id="rId3" Type="http://schemas.openxmlformats.org/officeDocument/2006/relationships/hyperlink" Target="http://www.we-are-digital.co.uk/HMCTS-user" TargetMode="External"/><Relationship Id="rId7" Type="http://schemas.openxmlformats.org/officeDocument/2006/relationships/image" Target="../media/image20.jpeg"/><Relationship Id="rId12"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8.png"/><Relationship Id="rId5" Type="http://schemas.openxmlformats.org/officeDocument/2006/relationships/hyperlink" Target="https://www.we-are-digital.co.uk/hmcts-partner-asset-library" TargetMode="External"/><Relationship Id="rId10" Type="http://schemas.openxmlformats.org/officeDocument/2006/relationships/hyperlink" Target="http://www.linkedin.com/company/wearedigitaltraining" TargetMode="External"/><Relationship Id="rId4" Type="http://schemas.openxmlformats.org/officeDocument/2006/relationships/hyperlink" Target="http://www.we-are-digital.co.uk/HMCTS-partner" TargetMode="External"/><Relationship Id="rId9" Type="http://schemas.openxmlformats.org/officeDocument/2006/relationships/hyperlink" Target="mailto:matt@we-are-digital.co.uk" TargetMode="External"/><Relationship Id="rId1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hyperlink" Target="mailto:matt@we-are-digital.co.uk" TargetMode="External"/><Relationship Id="rId13" Type="http://schemas.openxmlformats.org/officeDocument/2006/relationships/image" Target="../media/image11.png"/><Relationship Id="rId3" Type="http://schemas.openxmlformats.org/officeDocument/2006/relationships/image" Target="../media/image25.jpeg"/><Relationship Id="rId7" Type="http://schemas.openxmlformats.org/officeDocument/2006/relationships/image" Target="../media/image20.jpeg"/><Relationship Id="rId12"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9.png"/><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26.png"/><Relationship Id="rId9" Type="http://schemas.openxmlformats.org/officeDocument/2006/relationships/hyperlink" Target="http://www.linkedin.com/company/wearedigitaltrainin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8.png"/><Relationship Id="rId7" Type="http://schemas.openxmlformats.org/officeDocument/2006/relationships/hyperlink" Target="http://www.linkedin.com/company/wearedigitaltraining" TargetMode="External"/><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hyperlink" Target="mailto:matt@we-are-digital.co.uk" TargetMode="External"/><Relationship Id="rId11" Type="http://schemas.openxmlformats.org/officeDocument/2006/relationships/image" Target="../media/image11.png"/><Relationship Id="rId5" Type="http://schemas.openxmlformats.org/officeDocument/2006/relationships/image" Target="../media/image20.jpeg"/><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hyperlink" Target="http://www.linkedin.com/company/wearedigitaltraining" TargetMode="External"/><Relationship Id="rId3" Type="http://schemas.openxmlformats.org/officeDocument/2006/relationships/image" Target="../media/image2.svg"/><Relationship Id="rId7" Type="http://schemas.openxmlformats.org/officeDocument/2006/relationships/hyperlink" Target="mailto:matt@we-are-digital.co.uk" TargetMode="External"/><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hyperlink" Target="mailto:partners@we-are-digital.co.uk" TargetMode="Externa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hyperlink" Target="http://www.linkedin.com/company/wearedigitaltraining" TargetMode="External"/><Relationship Id="rId10" Type="http://schemas.openxmlformats.org/officeDocument/2006/relationships/image" Target="../media/image4.jpg"/><Relationship Id="rId4" Type="http://schemas.openxmlformats.org/officeDocument/2006/relationships/hyperlink" Target="mailto:matt@we-are-digital.co.uk" TargetMode="Externa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hyperlink" Target="http://www.linkedin.com/company/wearedigitaltraining" TargetMode="External"/><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hyperlink" Target="mailto:matt@we-are-digital.co.uk" TargetMode="External"/><Relationship Id="rId17"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7.png"/><Relationship Id="rId5" Type="http://schemas.openxmlformats.org/officeDocument/2006/relationships/image" Target="../media/image14.png"/><Relationship Id="rId15" Type="http://schemas.openxmlformats.org/officeDocument/2006/relationships/image" Target="../media/image9.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jpe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www.linkedin.com/company/wearedigitaltraining" TargetMode="External"/><Relationship Id="rId4" Type="http://schemas.openxmlformats.org/officeDocument/2006/relationships/hyperlink" Target="mailto:matt@we-are-digital.co.uk" TargetMode="External"/><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jpe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www.linkedin.com/company/wearedigitaltraining" TargetMode="External"/><Relationship Id="rId4" Type="http://schemas.openxmlformats.org/officeDocument/2006/relationships/hyperlink" Target="mailto:matt@we-are-digital.co.uk" TargetMode="External"/><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hyperlink" Target="http://www.linkedin.com/company/wearedigitaltraining" TargetMode="External"/><Relationship Id="rId3" Type="http://schemas.openxmlformats.org/officeDocument/2006/relationships/slide" Target="slide14.xml"/><Relationship Id="rId7" Type="http://schemas.openxmlformats.org/officeDocument/2006/relationships/hyperlink" Target="mailto:matt@we-are-digital.co.uk" TargetMode="External"/><Relationship Id="rId12"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0.png"/><Relationship Id="rId5" Type="http://schemas.openxmlformats.org/officeDocument/2006/relationships/hyperlink" Target="https://www.we-are-digital.co.uk/hmcts-user" TargetMode="External"/><Relationship Id="rId10" Type="http://schemas.openxmlformats.org/officeDocument/2006/relationships/image" Target="../media/image9.png"/><Relationship Id="rId4" Type="http://schemas.openxmlformats.org/officeDocument/2006/relationships/hyperlink" Target="https://www.we-are-digital.co.uk/hmcts-partner" TargetMode="External"/><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jpe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www.linkedin.com/company/wearedigitaltraining" TargetMode="External"/><Relationship Id="rId4" Type="http://schemas.openxmlformats.org/officeDocument/2006/relationships/hyperlink" Target="mailto:matt@we-are-digital.co.uk" TargetMode="Externa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jpe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www.linkedin.com/company/wearedigitaltraining" TargetMode="External"/><Relationship Id="rId4" Type="http://schemas.openxmlformats.org/officeDocument/2006/relationships/hyperlink" Target="mailto:matt@we-are-digital.co.uk" TargetMode="Externa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4051EF-D0ED-49AD-9AB7-46D4C264A1DF}"/>
              </a:ext>
            </a:extLst>
          </p:cNvPr>
          <p:cNvSpPr/>
          <p:nvPr/>
        </p:nvSpPr>
        <p:spPr>
          <a:xfrm rot="10800000">
            <a:off x="0" y="0"/>
            <a:ext cx="5655080" cy="6863106"/>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342C7515-4FA9-48A8-B20E-A88A435FD2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3233" y="3418169"/>
            <a:ext cx="2056839" cy="538419"/>
          </a:xfrm>
          <a:prstGeom prst="rect">
            <a:avLst/>
          </a:prstGeom>
        </p:spPr>
      </p:pic>
      <p:cxnSp>
        <p:nvCxnSpPr>
          <p:cNvPr id="7" name="Straight Connector 6">
            <a:extLst>
              <a:ext uri="{FF2B5EF4-FFF2-40B4-BE49-F238E27FC236}">
                <a16:creationId xmlns:a16="http://schemas.microsoft.com/office/drawing/2014/main" id="{3CC206F6-B71F-4818-A10C-4BD8B19542A6}"/>
              </a:ext>
            </a:extLst>
          </p:cNvPr>
          <p:cNvCxnSpPr>
            <a:cxnSpLocks/>
          </p:cNvCxnSpPr>
          <p:nvPr/>
        </p:nvCxnSpPr>
        <p:spPr>
          <a:xfrm flipH="1">
            <a:off x="560000" y="4166072"/>
            <a:ext cx="423037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0356ACE-BA1D-4D61-BF38-D2087555BCAF}"/>
              </a:ext>
            </a:extLst>
          </p:cNvPr>
          <p:cNvSpPr/>
          <p:nvPr/>
        </p:nvSpPr>
        <p:spPr>
          <a:xfrm>
            <a:off x="545068" y="4349558"/>
            <a:ext cx="4557584" cy="1289199"/>
          </a:xfrm>
          <a:prstGeom prst="rect">
            <a:avLst/>
          </a:prstGeom>
        </p:spPr>
        <p:txBody>
          <a:bodyPr wrap="square">
            <a:spAutoFit/>
          </a:bodyPr>
          <a:lstStyle/>
          <a:p>
            <a:pPr>
              <a:lnSpc>
                <a:spcPct val="150000"/>
              </a:lnSpc>
            </a:pPr>
            <a:r>
              <a:rPr lang="en-US" dirty="0">
                <a:solidFill>
                  <a:schemeClr val="bg1"/>
                </a:solidFill>
                <a:latin typeface="Montserrat" pitchFamily="2" charset="77"/>
              </a:rPr>
              <a:t>We Are Digital delivering the Digital Support Service in partnership with HM Courts and Tribunals Service.</a:t>
            </a:r>
          </a:p>
        </p:txBody>
      </p:sp>
      <p:sp>
        <p:nvSpPr>
          <p:cNvPr id="4" name="TextBox 3">
            <a:extLst>
              <a:ext uri="{FF2B5EF4-FFF2-40B4-BE49-F238E27FC236}">
                <a16:creationId xmlns:a16="http://schemas.microsoft.com/office/drawing/2014/main" id="{F59931DD-AABD-8811-6BDD-27070FDCBAB2}"/>
              </a:ext>
            </a:extLst>
          </p:cNvPr>
          <p:cNvSpPr txBox="1"/>
          <p:nvPr/>
        </p:nvSpPr>
        <p:spPr>
          <a:xfrm>
            <a:off x="6156301" y="856357"/>
            <a:ext cx="4602950" cy="5211683"/>
          </a:xfrm>
          <a:prstGeom prst="rect">
            <a:avLst/>
          </a:prstGeom>
          <a:noFill/>
        </p:spPr>
        <p:txBody>
          <a:bodyPr wrap="square" lIns="91440" tIns="45720" rIns="91440" bIns="45720" rtlCol="0" anchor="t">
            <a:spAutoFit/>
          </a:bodyPr>
          <a:lstStyle/>
          <a:p>
            <a:pPr>
              <a:spcAft>
                <a:spcPts val="800"/>
              </a:spcAft>
            </a:pPr>
            <a:r>
              <a:rPr lang="en-GB" b="1" dirty="0">
                <a:solidFill>
                  <a:srgbClr val="40284E"/>
                </a:solidFill>
              </a:rPr>
              <a:t>Agenda</a:t>
            </a:r>
          </a:p>
          <a:p>
            <a:pPr>
              <a:spcAft>
                <a:spcPts val="800"/>
              </a:spcAft>
            </a:pPr>
            <a:r>
              <a:rPr lang="en-GB" b="1" dirty="0">
                <a:solidFill>
                  <a:srgbClr val="40284E"/>
                </a:solidFill>
              </a:rPr>
              <a:t>Introduction</a:t>
            </a:r>
          </a:p>
          <a:p>
            <a:pPr marL="285750" indent="-285750">
              <a:spcAft>
                <a:spcPts val="800"/>
              </a:spcAft>
              <a:buFont typeface="Arial" panose="020B0604020202020204" pitchFamily="34" charset="0"/>
              <a:buChar char="•"/>
            </a:pPr>
            <a:r>
              <a:rPr lang="en-GB" dirty="0">
                <a:solidFill>
                  <a:srgbClr val="40284E"/>
                </a:solidFill>
              </a:rPr>
              <a:t>WAD: Who We Are</a:t>
            </a:r>
          </a:p>
          <a:p>
            <a:pPr marL="285750" indent="-285750">
              <a:spcAft>
                <a:spcPts val="800"/>
              </a:spcAft>
              <a:buFont typeface="Arial" panose="020B0604020202020204" pitchFamily="34" charset="0"/>
              <a:buChar char="•"/>
            </a:pPr>
            <a:r>
              <a:rPr lang="en-GB" dirty="0">
                <a:solidFill>
                  <a:srgbClr val="40284E"/>
                </a:solidFill>
              </a:rPr>
              <a:t>Welfare Services Delivered</a:t>
            </a:r>
          </a:p>
          <a:p>
            <a:pPr marL="285750" indent="-285750">
              <a:spcAft>
                <a:spcPts val="800"/>
              </a:spcAft>
              <a:buFont typeface="Arial" panose="020B0604020202020204" pitchFamily="34" charset="0"/>
              <a:buChar char="•"/>
            </a:pPr>
            <a:r>
              <a:rPr lang="en-GB" dirty="0">
                <a:solidFill>
                  <a:srgbClr val="40284E"/>
                </a:solidFill>
              </a:rPr>
              <a:t>HMCTS Digital Support  Service</a:t>
            </a:r>
          </a:p>
          <a:p>
            <a:pPr marL="285750" indent="-285750">
              <a:spcAft>
                <a:spcPts val="800"/>
              </a:spcAft>
              <a:buFont typeface="Arial" panose="020B0604020202020204" pitchFamily="34" charset="0"/>
              <a:buChar char="•"/>
            </a:pPr>
            <a:r>
              <a:rPr lang="en-GB" dirty="0">
                <a:solidFill>
                  <a:srgbClr val="40284E"/>
                </a:solidFill>
              </a:rPr>
              <a:t>HMCTS DS Services</a:t>
            </a:r>
          </a:p>
          <a:p>
            <a:pPr>
              <a:spcAft>
                <a:spcPts val="800"/>
              </a:spcAft>
            </a:pPr>
            <a:r>
              <a:rPr lang="en-GB" b="1" dirty="0">
                <a:solidFill>
                  <a:srgbClr val="40284E"/>
                </a:solidFill>
              </a:rPr>
              <a:t>The Partnership Network</a:t>
            </a:r>
          </a:p>
          <a:p>
            <a:pPr marL="285750" indent="-285750">
              <a:spcAft>
                <a:spcPts val="800"/>
              </a:spcAft>
              <a:buFont typeface="Arial" panose="020B0604020202020204" pitchFamily="34" charset="0"/>
              <a:buChar char="•"/>
            </a:pPr>
            <a:r>
              <a:rPr lang="en-GB" dirty="0">
                <a:solidFill>
                  <a:srgbClr val="40284E"/>
                </a:solidFill>
              </a:rPr>
              <a:t>Referral &amp; Delivery Partners</a:t>
            </a:r>
          </a:p>
          <a:p>
            <a:pPr marL="285750" indent="-285750">
              <a:spcAft>
                <a:spcPts val="800"/>
              </a:spcAft>
              <a:buFont typeface="Arial" panose="020B0604020202020204" pitchFamily="34" charset="0"/>
              <a:buChar char="•"/>
            </a:pPr>
            <a:r>
              <a:rPr lang="en-GB" dirty="0">
                <a:solidFill>
                  <a:srgbClr val="40284E"/>
                </a:solidFill>
              </a:rPr>
              <a:t>Support for Partners</a:t>
            </a:r>
          </a:p>
          <a:p>
            <a:pPr marL="285750" indent="-285750">
              <a:spcAft>
                <a:spcPts val="800"/>
              </a:spcAft>
              <a:buFont typeface="Arial" panose="020B0604020202020204" pitchFamily="34" charset="0"/>
              <a:buChar char="•"/>
            </a:pPr>
            <a:r>
              <a:rPr lang="en-GB" dirty="0">
                <a:solidFill>
                  <a:srgbClr val="40284E"/>
                </a:solidFill>
              </a:rPr>
              <a:t>End to End User Journey</a:t>
            </a:r>
          </a:p>
          <a:p>
            <a:pPr>
              <a:spcAft>
                <a:spcPts val="800"/>
              </a:spcAft>
            </a:pPr>
            <a:r>
              <a:rPr lang="en-GB" b="1" dirty="0">
                <a:solidFill>
                  <a:srgbClr val="40284E"/>
                </a:solidFill>
              </a:rPr>
              <a:t>Contact Us</a:t>
            </a:r>
          </a:p>
          <a:p>
            <a:pPr>
              <a:spcAft>
                <a:spcPts val="800"/>
              </a:spcAft>
            </a:pPr>
            <a:r>
              <a:rPr lang="en-GB" b="1" dirty="0">
                <a:solidFill>
                  <a:srgbClr val="40284E"/>
                </a:solidFill>
              </a:rPr>
              <a:t>Impact of WAD’s work</a:t>
            </a:r>
            <a:endParaRPr lang="en-GB" dirty="0">
              <a:solidFill>
                <a:srgbClr val="40284E"/>
              </a:solidFill>
            </a:endParaRPr>
          </a:p>
          <a:p>
            <a:pPr>
              <a:spcAft>
                <a:spcPts val="800"/>
              </a:spcAft>
            </a:pPr>
            <a:endParaRPr lang="en-GB" sz="1600" dirty="0">
              <a:solidFill>
                <a:schemeClr val="bg1"/>
              </a:solidFill>
            </a:endParaRPr>
          </a:p>
          <a:p>
            <a:pPr>
              <a:spcAft>
                <a:spcPts val="800"/>
              </a:spcAft>
            </a:pPr>
            <a:endParaRPr lang="en-GB" sz="1600" dirty="0">
              <a:solidFill>
                <a:schemeClr val="bg1"/>
              </a:solidFill>
            </a:endParaRPr>
          </a:p>
        </p:txBody>
      </p:sp>
      <p:pic>
        <p:nvPicPr>
          <p:cNvPr id="5" name="Picture 4" descr="Graphical user interface&#10;&#10;Description automatically generated">
            <a:extLst>
              <a:ext uri="{FF2B5EF4-FFF2-40B4-BE49-F238E27FC236}">
                <a16:creationId xmlns:a16="http://schemas.microsoft.com/office/drawing/2014/main" id="{E5C87D47-AEA5-46A2-2C7E-A7FFF81E9F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0385" y="3231577"/>
            <a:ext cx="1622754" cy="751010"/>
          </a:xfrm>
          <a:prstGeom prst="rect">
            <a:avLst/>
          </a:prstGeom>
        </p:spPr>
      </p:pic>
      <p:pic>
        <p:nvPicPr>
          <p:cNvPr id="11" name="Picture 10">
            <a:extLst>
              <a:ext uri="{FF2B5EF4-FFF2-40B4-BE49-F238E27FC236}">
                <a16:creationId xmlns:a16="http://schemas.microsoft.com/office/drawing/2014/main" id="{1C510C91-D748-8C2F-2125-4EBC51D4FF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6630" y="6001643"/>
            <a:ext cx="6159272" cy="656989"/>
          </a:xfrm>
          <a:prstGeom prst="rect">
            <a:avLst/>
          </a:prstGeom>
        </p:spPr>
      </p:pic>
      <p:sp>
        <p:nvSpPr>
          <p:cNvPr id="3" name="Slide Number Placeholder 2">
            <a:extLst>
              <a:ext uri="{FF2B5EF4-FFF2-40B4-BE49-F238E27FC236}">
                <a16:creationId xmlns:a16="http://schemas.microsoft.com/office/drawing/2014/main" id="{4B5106C4-73E9-AE15-6A11-033DAEAE37A5}"/>
              </a:ext>
            </a:extLst>
          </p:cNvPr>
          <p:cNvSpPr>
            <a:spLocks noGrp="1"/>
          </p:cNvSpPr>
          <p:nvPr>
            <p:ph type="sldNum" sz="quarter" idx="12"/>
          </p:nvPr>
        </p:nvSpPr>
        <p:spPr/>
        <p:txBody>
          <a:bodyPr/>
          <a:lstStyle/>
          <a:p>
            <a:fld id="{03A8A517-C0D3-48CD-A686-BD05ED361330}" type="slidenum">
              <a:rPr lang="en-GB" smtClean="0"/>
              <a:t>1</a:t>
            </a:fld>
            <a:endParaRPr lang="en-GB" dirty="0"/>
          </a:p>
        </p:txBody>
      </p:sp>
    </p:spTree>
    <p:extLst>
      <p:ext uri="{BB962C8B-B14F-4D97-AF65-F5344CB8AC3E}">
        <p14:creationId xmlns:p14="http://schemas.microsoft.com/office/powerpoint/2010/main" val="256084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AD6D693-7975-4E5F-B541-0662C9FD4656}"/>
              </a:ext>
            </a:extLst>
          </p:cNvPr>
          <p:cNvSpPr/>
          <p:nvPr/>
        </p:nvSpPr>
        <p:spPr>
          <a:xfrm rot="10800000">
            <a:off x="-25148" y="-13537"/>
            <a:ext cx="4644807"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60" descr="Logo&#10;&#10;Description automatically generated">
            <a:extLst>
              <a:ext uri="{FF2B5EF4-FFF2-40B4-BE49-F238E27FC236}">
                <a16:creationId xmlns:a16="http://schemas.microsoft.com/office/drawing/2014/main" id="{48DD860E-AA1C-4465-AB7F-8F1936EB7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sp>
        <p:nvSpPr>
          <p:cNvPr id="7" name="Text Placeholder 1">
            <a:extLst>
              <a:ext uri="{FF2B5EF4-FFF2-40B4-BE49-F238E27FC236}">
                <a16:creationId xmlns:a16="http://schemas.microsoft.com/office/drawing/2014/main" id="{F56B7ADC-BBC2-E83C-C66F-E7A51B145F1A}"/>
              </a:ext>
            </a:extLst>
          </p:cNvPr>
          <p:cNvSpPr txBox="1">
            <a:spLocks/>
          </p:cNvSpPr>
          <p:nvPr/>
        </p:nvSpPr>
        <p:spPr>
          <a:xfrm>
            <a:off x="27554" y="0"/>
            <a:ext cx="4184688" cy="70008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Montserrat" pitchFamily="2" charset="77"/>
                <a:cs typeface="Arial"/>
              </a:rPr>
              <a:t>End to End User Journey</a:t>
            </a:r>
            <a:endParaRPr lang="en-GB" sz="2400" b="1" dirty="0">
              <a:solidFill>
                <a:schemeClr val="bg1"/>
              </a:solidFill>
              <a:latin typeface="Montserrat" pitchFamily="2" charset="77"/>
            </a:endParaRPr>
          </a:p>
        </p:txBody>
      </p:sp>
      <p:pic>
        <p:nvPicPr>
          <p:cNvPr id="9" name="Picture 8">
            <a:extLst>
              <a:ext uri="{FF2B5EF4-FFF2-40B4-BE49-F238E27FC236}">
                <a16:creationId xmlns:a16="http://schemas.microsoft.com/office/drawing/2014/main" id="{2AE889C1-204D-821D-E72E-606458AAEEB9}"/>
              </a:ext>
            </a:extLst>
          </p:cNvPr>
          <p:cNvPicPr>
            <a:picLocks noChangeAspect="1"/>
          </p:cNvPicPr>
          <p:nvPr/>
        </p:nvPicPr>
        <p:blipFill>
          <a:blip r:embed="rId3"/>
          <a:stretch>
            <a:fillRect/>
          </a:stretch>
        </p:blipFill>
        <p:spPr>
          <a:xfrm>
            <a:off x="963700" y="853619"/>
            <a:ext cx="9946523" cy="5114236"/>
          </a:xfrm>
          <a:prstGeom prst="rect">
            <a:avLst/>
          </a:prstGeom>
        </p:spPr>
      </p:pic>
      <p:pic>
        <p:nvPicPr>
          <p:cNvPr id="16" name="Picture 15">
            <a:extLst>
              <a:ext uri="{FF2B5EF4-FFF2-40B4-BE49-F238E27FC236}">
                <a16:creationId xmlns:a16="http://schemas.microsoft.com/office/drawing/2014/main" id="{6D6485B9-DCAA-64FA-6DFD-652274E6C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6" name="Group 5">
            <a:extLst>
              <a:ext uri="{FF2B5EF4-FFF2-40B4-BE49-F238E27FC236}">
                <a16:creationId xmlns:a16="http://schemas.microsoft.com/office/drawing/2014/main" id="{3C1F1597-B907-72B6-17A6-3205FDD9F013}"/>
              </a:ext>
            </a:extLst>
          </p:cNvPr>
          <p:cNvGrpSpPr/>
          <p:nvPr/>
        </p:nvGrpSpPr>
        <p:grpSpPr>
          <a:xfrm>
            <a:off x="338932" y="6438105"/>
            <a:ext cx="11660957" cy="276999"/>
            <a:chOff x="386986" y="6104328"/>
            <a:chExt cx="11660957" cy="276999"/>
          </a:xfrm>
        </p:grpSpPr>
        <p:sp>
          <p:nvSpPr>
            <p:cNvPr id="8" name="TextBox 7">
              <a:extLst>
                <a:ext uri="{FF2B5EF4-FFF2-40B4-BE49-F238E27FC236}">
                  <a16:creationId xmlns:a16="http://schemas.microsoft.com/office/drawing/2014/main" id="{F8B048A8-26F3-F43C-C792-769777086EC8}"/>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5">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6"/>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10" name="Picture 9">
              <a:extLst>
                <a:ext uri="{FF2B5EF4-FFF2-40B4-BE49-F238E27FC236}">
                  <a16:creationId xmlns:a16="http://schemas.microsoft.com/office/drawing/2014/main" id="{52DD6331-033D-0607-7326-D61E31E20D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11" name="Picture 10">
              <a:extLst>
                <a:ext uri="{FF2B5EF4-FFF2-40B4-BE49-F238E27FC236}">
                  <a16:creationId xmlns:a16="http://schemas.microsoft.com/office/drawing/2014/main" id="{F3E7DBF2-52AE-A7F3-19C5-5ADE73ABB8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12" name="Picture 11" descr="Icon&#10;&#10;Description automatically generated">
              <a:extLst>
                <a:ext uri="{FF2B5EF4-FFF2-40B4-BE49-F238E27FC236}">
                  <a16:creationId xmlns:a16="http://schemas.microsoft.com/office/drawing/2014/main" id="{1ECDD91B-9E71-AC94-94DD-46711AF9BF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18" name="Picture 17" descr="Icon&#10;&#10;Description automatically generated">
              <a:extLst>
                <a:ext uri="{FF2B5EF4-FFF2-40B4-BE49-F238E27FC236}">
                  <a16:creationId xmlns:a16="http://schemas.microsoft.com/office/drawing/2014/main" id="{5587D30C-ACD4-DABD-97B9-A4BCC59D9B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19" name="Slide Number Placeholder 18">
            <a:extLst>
              <a:ext uri="{FF2B5EF4-FFF2-40B4-BE49-F238E27FC236}">
                <a16:creationId xmlns:a16="http://schemas.microsoft.com/office/drawing/2014/main" id="{62FC4621-8372-E116-817E-0A3AABC684CC}"/>
              </a:ext>
            </a:extLst>
          </p:cNvPr>
          <p:cNvSpPr>
            <a:spLocks noGrp="1"/>
          </p:cNvSpPr>
          <p:nvPr>
            <p:ph type="sldNum" sz="quarter" idx="12"/>
          </p:nvPr>
        </p:nvSpPr>
        <p:spPr/>
        <p:txBody>
          <a:bodyPr/>
          <a:lstStyle/>
          <a:p>
            <a:fld id="{03A8A517-C0D3-48CD-A686-BD05ED361330}" type="slidenum">
              <a:rPr lang="en-GB" smtClean="0"/>
              <a:t>10</a:t>
            </a:fld>
            <a:endParaRPr lang="en-GB" dirty="0"/>
          </a:p>
        </p:txBody>
      </p:sp>
    </p:spTree>
    <p:extLst>
      <p:ext uri="{BB962C8B-B14F-4D97-AF65-F5344CB8AC3E}">
        <p14:creationId xmlns:p14="http://schemas.microsoft.com/office/powerpoint/2010/main" val="2654167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AD6D693-7975-4E5F-B541-0662C9FD4656}"/>
              </a:ext>
            </a:extLst>
          </p:cNvPr>
          <p:cNvSpPr/>
          <p:nvPr/>
        </p:nvSpPr>
        <p:spPr>
          <a:xfrm rot="10800000">
            <a:off x="-8" y="-10"/>
            <a:ext cx="4326680"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60" descr="Logo&#10;&#10;Description automatically generated">
            <a:extLst>
              <a:ext uri="{FF2B5EF4-FFF2-40B4-BE49-F238E27FC236}">
                <a16:creationId xmlns:a16="http://schemas.microsoft.com/office/drawing/2014/main" id="{48DD860E-AA1C-4465-AB7F-8F1936EB7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sp>
        <p:nvSpPr>
          <p:cNvPr id="7" name="Text Placeholder 1">
            <a:extLst>
              <a:ext uri="{FF2B5EF4-FFF2-40B4-BE49-F238E27FC236}">
                <a16:creationId xmlns:a16="http://schemas.microsoft.com/office/drawing/2014/main" id="{F56B7ADC-BBC2-E83C-C66F-E7A51B145F1A}"/>
              </a:ext>
            </a:extLst>
          </p:cNvPr>
          <p:cNvSpPr txBox="1">
            <a:spLocks/>
          </p:cNvSpPr>
          <p:nvPr/>
        </p:nvSpPr>
        <p:spPr>
          <a:xfrm>
            <a:off x="249497" y="2812"/>
            <a:ext cx="2281830" cy="70008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Montserrat" pitchFamily="2" charset="77"/>
                <a:cs typeface="Arial"/>
              </a:rPr>
              <a:t>Contact Us</a:t>
            </a:r>
            <a:endParaRPr lang="en-GB" sz="2400" b="1" dirty="0">
              <a:solidFill>
                <a:schemeClr val="bg1"/>
              </a:solidFill>
              <a:latin typeface="Montserrat" pitchFamily="2" charset="77"/>
            </a:endParaRPr>
          </a:p>
        </p:txBody>
      </p:sp>
      <p:sp>
        <p:nvSpPr>
          <p:cNvPr id="2" name="Text Placeholder 2">
            <a:extLst>
              <a:ext uri="{FF2B5EF4-FFF2-40B4-BE49-F238E27FC236}">
                <a16:creationId xmlns:a16="http://schemas.microsoft.com/office/drawing/2014/main" id="{C3C133DE-CCB1-59DE-1636-1ED0678E2809}"/>
              </a:ext>
            </a:extLst>
          </p:cNvPr>
          <p:cNvSpPr txBox="1">
            <a:spLocks/>
          </p:cNvSpPr>
          <p:nvPr/>
        </p:nvSpPr>
        <p:spPr>
          <a:xfrm>
            <a:off x="668959" y="1242994"/>
            <a:ext cx="4871770" cy="2527837"/>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200" b="1" dirty="0">
                <a:solidFill>
                  <a:srgbClr val="40284E"/>
                </a:solidFill>
                <a:latin typeface="Montserrat" pitchFamily="2" charset="77"/>
              </a:rPr>
              <a:t>Referral to Digital Support</a:t>
            </a:r>
          </a:p>
          <a:p>
            <a:pPr algn="l"/>
            <a:endParaRPr lang="en-GB" sz="2000" dirty="0">
              <a:solidFill>
                <a:srgbClr val="40284E"/>
              </a:solidFill>
              <a:latin typeface="Montserrat" pitchFamily="2" charset="77"/>
            </a:endParaRPr>
          </a:p>
          <a:p>
            <a:pPr algn="l"/>
            <a:r>
              <a:rPr lang="en-GB" sz="2000" dirty="0">
                <a:solidFill>
                  <a:srgbClr val="40284E"/>
                </a:solidFill>
                <a:latin typeface="Montserrat" pitchFamily="2" charset="77"/>
              </a:rPr>
              <a:t>Phone: </a:t>
            </a:r>
            <a:r>
              <a:rPr lang="en-GB" sz="2000" b="1" dirty="0">
                <a:solidFill>
                  <a:srgbClr val="40284E"/>
                </a:solidFill>
                <a:latin typeface="Montserrat" pitchFamily="2" charset="77"/>
              </a:rPr>
              <a:t>03300 160 051</a:t>
            </a:r>
          </a:p>
          <a:p>
            <a:pPr algn="l"/>
            <a:r>
              <a:rPr lang="en-GB" sz="1400" dirty="0">
                <a:solidFill>
                  <a:srgbClr val="40284E"/>
                </a:solidFill>
                <a:latin typeface="Montserrat" pitchFamily="2" charset="77"/>
              </a:rPr>
              <a:t>Text </a:t>
            </a:r>
            <a:r>
              <a:rPr lang="en-GB" sz="1400" b="1" dirty="0">
                <a:solidFill>
                  <a:srgbClr val="40284E"/>
                </a:solidFill>
                <a:latin typeface="Montserrat" pitchFamily="2" charset="77"/>
              </a:rPr>
              <a:t>FORM</a:t>
            </a:r>
            <a:r>
              <a:rPr lang="en-GB" sz="1400" dirty="0">
                <a:solidFill>
                  <a:srgbClr val="40284E"/>
                </a:solidFill>
                <a:latin typeface="Montserrat" pitchFamily="2" charset="77"/>
              </a:rPr>
              <a:t> to </a:t>
            </a:r>
            <a:r>
              <a:rPr lang="en-GB" sz="1400" b="1" dirty="0">
                <a:solidFill>
                  <a:srgbClr val="40284E"/>
                </a:solidFill>
                <a:latin typeface="Montserrat" pitchFamily="2" charset="77"/>
              </a:rPr>
              <a:t>60777</a:t>
            </a:r>
          </a:p>
          <a:p>
            <a:pPr algn="l"/>
            <a:r>
              <a:rPr lang="en-GB" sz="1400" dirty="0">
                <a:solidFill>
                  <a:srgbClr val="40284E"/>
                </a:solidFill>
                <a:latin typeface="Montserrat" pitchFamily="2" charset="77"/>
              </a:rPr>
              <a:t>Email: </a:t>
            </a:r>
            <a:r>
              <a:rPr lang="en-GB" sz="1400" b="1" dirty="0">
                <a:solidFill>
                  <a:srgbClr val="40284E"/>
                </a:solidFill>
                <a:latin typeface="Montserrat" pitchFamily="2" charset="77"/>
              </a:rPr>
              <a:t>Support@we-are-digital.co.uk</a:t>
            </a:r>
          </a:p>
          <a:p>
            <a:pPr algn="l"/>
            <a:r>
              <a:rPr lang="en-GB" sz="1400" dirty="0">
                <a:latin typeface="Montserrat" pitchFamily="2" charset="77"/>
                <a:hlinkClick r:id="rId3"/>
              </a:rPr>
              <a:t>www.we-are-digital.co.uk/HMCTS-user</a:t>
            </a:r>
            <a:endParaRPr lang="en-GB" sz="1400" dirty="0">
              <a:latin typeface="Montserrat" pitchFamily="2" charset="77"/>
            </a:endParaRPr>
          </a:p>
          <a:p>
            <a:pPr algn="l"/>
            <a:endParaRPr lang="en-GB" sz="2000" dirty="0"/>
          </a:p>
          <a:p>
            <a:pPr algn="l"/>
            <a:endParaRPr lang="en-GB" dirty="0"/>
          </a:p>
        </p:txBody>
      </p:sp>
      <p:sp>
        <p:nvSpPr>
          <p:cNvPr id="3" name="Text Placeholder 2">
            <a:extLst>
              <a:ext uri="{FF2B5EF4-FFF2-40B4-BE49-F238E27FC236}">
                <a16:creationId xmlns:a16="http://schemas.microsoft.com/office/drawing/2014/main" id="{4D660A70-F548-09CA-E6A8-36C887166409}"/>
              </a:ext>
            </a:extLst>
          </p:cNvPr>
          <p:cNvSpPr txBox="1">
            <a:spLocks/>
          </p:cNvSpPr>
          <p:nvPr/>
        </p:nvSpPr>
        <p:spPr>
          <a:xfrm>
            <a:off x="6069111" y="1481263"/>
            <a:ext cx="6574608" cy="16283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5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solidFill>
                  <a:srgbClr val="40284E"/>
                </a:solidFill>
                <a:latin typeface="Montserrat" pitchFamily="2" charset="77"/>
              </a:rPr>
              <a:t>Delivering Digital Support</a:t>
            </a:r>
            <a:br>
              <a:rPr lang="en-GB" sz="2400" b="1" dirty="0"/>
            </a:br>
            <a:endParaRPr lang="en-GB" sz="2400" b="1" dirty="0"/>
          </a:p>
          <a:p>
            <a:r>
              <a:rPr lang="en-GB" sz="1400" dirty="0">
                <a:latin typeface="Montserrat" pitchFamily="2" charset="77"/>
                <a:hlinkClick r:id="rId4"/>
              </a:rPr>
              <a:t>www.we-are-digital.co.uk/HMCTS-partner</a:t>
            </a:r>
            <a:endParaRPr lang="en-GB" sz="1400" dirty="0">
              <a:latin typeface="Montserrat" pitchFamily="2" charset="77"/>
            </a:endParaRPr>
          </a:p>
          <a:p>
            <a:r>
              <a:rPr lang="en-GB" sz="1400" dirty="0">
                <a:latin typeface="Montserrat" pitchFamily="2" charset="77"/>
                <a:hlinkClick r:id="rId5"/>
              </a:rPr>
              <a:t>www.we-are-digital.co.uk/hmcts-partner-asset-library</a:t>
            </a:r>
            <a:r>
              <a:rPr lang="en-GB" sz="1400" dirty="0">
                <a:latin typeface="Montserrat" pitchFamily="2" charset="77"/>
              </a:rPr>
              <a:t> </a:t>
            </a:r>
          </a:p>
          <a:p>
            <a:endParaRPr lang="en-GB" sz="2000" dirty="0"/>
          </a:p>
        </p:txBody>
      </p:sp>
      <p:pic>
        <p:nvPicPr>
          <p:cNvPr id="5" name="Picture 4" descr="Qr code&#10;&#10;Description automatically generated">
            <a:extLst>
              <a:ext uri="{FF2B5EF4-FFF2-40B4-BE49-F238E27FC236}">
                <a16:creationId xmlns:a16="http://schemas.microsoft.com/office/drawing/2014/main" id="{2E50AAE6-4E28-736F-9237-3853F4B235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577" y="3429255"/>
            <a:ext cx="2857500" cy="2857500"/>
          </a:xfrm>
          <a:prstGeom prst="rect">
            <a:avLst/>
          </a:prstGeom>
        </p:spPr>
      </p:pic>
      <p:cxnSp>
        <p:nvCxnSpPr>
          <p:cNvPr id="13" name="Straight Connector 12">
            <a:extLst>
              <a:ext uri="{FF2B5EF4-FFF2-40B4-BE49-F238E27FC236}">
                <a16:creationId xmlns:a16="http://schemas.microsoft.com/office/drawing/2014/main" id="{9A248141-A0AB-B5AA-4519-C3038EFD6C0C}"/>
              </a:ext>
            </a:extLst>
          </p:cNvPr>
          <p:cNvCxnSpPr/>
          <p:nvPr/>
        </p:nvCxnSpPr>
        <p:spPr>
          <a:xfrm>
            <a:off x="5717059" y="1335710"/>
            <a:ext cx="0" cy="4993188"/>
          </a:xfrm>
          <a:prstGeom prst="line">
            <a:avLst/>
          </a:prstGeom>
          <a:ln w="38100">
            <a:solidFill>
              <a:srgbClr val="40284E"/>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F00E859C-9237-19F3-861D-D7E75383D9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pic>
        <p:nvPicPr>
          <p:cNvPr id="23" name="Picture 22" descr="Qr code&#10;&#10;Description automatically generated">
            <a:extLst>
              <a:ext uri="{FF2B5EF4-FFF2-40B4-BE49-F238E27FC236}">
                <a16:creationId xmlns:a16="http://schemas.microsoft.com/office/drawing/2014/main" id="{96A7CF19-2116-5D9F-6FE4-9394E083B1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7711" y="3421070"/>
            <a:ext cx="2857500" cy="2857500"/>
          </a:xfrm>
          <a:prstGeom prst="rect">
            <a:avLst/>
          </a:prstGeom>
        </p:spPr>
      </p:pic>
      <p:sp>
        <p:nvSpPr>
          <p:cNvPr id="24" name="TextBox 23">
            <a:extLst>
              <a:ext uri="{FF2B5EF4-FFF2-40B4-BE49-F238E27FC236}">
                <a16:creationId xmlns:a16="http://schemas.microsoft.com/office/drawing/2014/main" id="{9C4A5D2B-066B-9866-D86F-D62C5B7A58AB}"/>
              </a:ext>
            </a:extLst>
          </p:cNvPr>
          <p:cNvSpPr txBox="1"/>
          <p:nvPr/>
        </p:nvSpPr>
        <p:spPr>
          <a:xfrm>
            <a:off x="7963675" y="3270285"/>
            <a:ext cx="2191536" cy="369332"/>
          </a:xfrm>
          <a:prstGeom prst="rect">
            <a:avLst/>
          </a:prstGeom>
          <a:noFill/>
        </p:spPr>
        <p:txBody>
          <a:bodyPr wrap="square" rtlCol="0">
            <a:spAutoFit/>
          </a:bodyPr>
          <a:lstStyle/>
          <a:p>
            <a:r>
              <a:rPr lang="en-US" dirty="0"/>
              <a:t>Partner Page</a:t>
            </a:r>
            <a:endParaRPr lang="en-GB" dirty="0"/>
          </a:p>
        </p:txBody>
      </p:sp>
      <p:sp>
        <p:nvSpPr>
          <p:cNvPr id="25" name="TextBox 24">
            <a:extLst>
              <a:ext uri="{FF2B5EF4-FFF2-40B4-BE49-F238E27FC236}">
                <a16:creationId xmlns:a16="http://schemas.microsoft.com/office/drawing/2014/main" id="{5D532E16-EE67-2E4A-4581-E8212279673E}"/>
              </a:ext>
            </a:extLst>
          </p:cNvPr>
          <p:cNvSpPr txBox="1"/>
          <p:nvPr/>
        </p:nvSpPr>
        <p:spPr>
          <a:xfrm>
            <a:off x="1112675" y="3257792"/>
            <a:ext cx="3438414" cy="369332"/>
          </a:xfrm>
          <a:prstGeom prst="rect">
            <a:avLst/>
          </a:prstGeom>
          <a:noFill/>
        </p:spPr>
        <p:txBody>
          <a:bodyPr wrap="square" rtlCol="0">
            <a:spAutoFit/>
          </a:bodyPr>
          <a:lstStyle/>
          <a:p>
            <a:r>
              <a:rPr lang="en-US" dirty="0"/>
              <a:t>Marketing Assets for Referrals</a:t>
            </a:r>
            <a:endParaRPr lang="en-GB" dirty="0"/>
          </a:p>
        </p:txBody>
      </p:sp>
      <p:grpSp>
        <p:nvGrpSpPr>
          <p:cNvPr id="6" name="Group 5">
            <a:extLst>
              <a:ext uri="{FF2B5EF4-FFF2-40B4-BE49-F238E27FC236}">
                <a16:creationId xmlns:a16="http://schemas.microsoft.com/office/drawing/2014/main" id="{A8E9175A-8AC3-36AA-14EB-E884A71144C2}"/>
              </a:ext>
            </a:extLst>
          </p:cNvPr>
          <p:cNvGrpSpPr/>
          <p:nvPr/>
        </p:nvGrpSpPr>
        <p:grpSpPr>
          <a:xfrm>
            <a:off x="338932" y="6438105"/>
            <a:ext cx="11660957" cy="276999"/>
            <a:chOff x="386986" y="6104328"/>
            <a:chExt cx="11660957" cy="276999"/>
          </a:xfrm>
        </p:grpSpPr>
        <p:sp>
          <p:nvSpPr>
            <p:cNvPr id="8" name="TextBox 7">
              <a:extLst>
                <a:ext uri="{FF2B5EF4-FFF2-40B4-BE49-F238E27FC236}">
                  <a16:creationId xmlns:a16="http://schemas.microsoft.com/office/drawing/2014/main" id="{A134C41D-0E47-A3F9-750F-8098756AA88F}"/>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9">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10"/>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10" name="Picture 9">
              <a:extLst>
                <a:ext uri="{FF2B5EF4-FFF2-40B4-BE49-F238E27FC236}">
                  <a16:creationId xmlns:a16="http://schemas.microsoft.com/office/drawing/2014/main" id="{5072E7E8-9871-50E2-E7AC-FCBB44B7F13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11" name="Picture 10">
              <a:extLst>
                <a:ext uri="{FF2B5EF4-FFF2-40B4-BE49-F238E27FC236}">
                  <a16:creationId xmlns:a16="http://schemas.microsoft.com/office/drawing/2014/main" id="{08C427F7-D41A-D918-6108-E9E6A846A4B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12" name="Picture 11" descr="Icon&#10;&#10;Description automatically generated">
              <a:extLst>
                <a:ext uri="{FF2B5EF4-FFF2-40B4-BE49-F238E27FC236}">
                  <a16:creationId xmlns:a16="http://schemas.microsoft.com/office/drawing/2014/main" id="{70888E49-9681-1CA4-C02C-D5458DAC6F4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22" name="Picture 21" descr="Icon&#10;&#10;Description automatically generated">
              <a:extLst>
                <a:ext uri="{FF2B5EF4-FFF2-40B4-BE49-F238E27FC236}">
                  <a16:creationId xmlns:a16="http://schemas.microsoft.com/office/drawing/2014/main" id="{D4712688-2649-0EA8-633D-3872C4DAAC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27" name="Slide Number Placeholder 26">
            <a:extLst>
              <a:ext uri="{FF2B5EF4-FFF2-40B4-BE49-F238E27FC236}">
                <a16:creationId xmlns:a16="http://schemas.microsoft.com/office/drawing/2014/main" id="{504F06FF-0D9A-449E-43C2-F3A0F97899E8}"/>
              </a:ext>
            </a:extLst>
          </p:cNvPr>
          <p:cNvSpPr>
            <a:spLocks noGrp="1"/>
          </p:cNvSpPr>
          <p:nvPr>
            <p:ph type="sldNum" sz="quarter" idx="12"/>
          </p:nvPr>
        </p:nvSpPr>
        <p:spPr/>
        <p:txBody>
          <a:bodyPr/>
          <a:lstStyle/>
          <a:p>
            <a:fld id="{03A8A517-C0D3-48CD-A686-BD05ED361330}" type="slidenum">
              <a:rPr lang="en-GB" smtClean="0"/>
              <a:t>11</a:t>
            </a:fld>
            <a:endParaRPr lang="en-GB" dirty="0"/>
          </a:p>
        </p:txBody>
      </p:sp>
    </p:spTree>
    <p:extLst>
      <p:ext uri="{BB962C8B-B14F-4D97-AF65-F5344CB8AC3E}">
        <p14:creationId xmlns:p14="http://schemas.microsoft.com/office/powerpoint/2010/main" val="262143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miling for the camera&#10;&#10;Description automatically generated with medium confidence">
            <a:extLst>
              <a:ext uri="{FF2B5EF4-FFF2-40B4-BE49-F238E27FC236}">
                <a16:creationId xmlns:a16="http://schemas.microsoft.com/office/drawing/2014/main" id="{4632D040-FC0F-FBEB-8D85-A88781B6510B}"/>
              </a:ext>
            </a:extLst>
          </p:cNvPr>
          <p:cNvPicPr>
            <a:picLocks noChangeAspect="1"/>
          </p:cNvPicPr>
          <p:nvPr/>
        </p:nvPicPr>
        <p:blipFill rotWithShape="1">
          <a:blip r:embed="rId2">
            <a:extLst>
              <a:ext uri="{28A0092B-C50C-407E-A947-70E740481C1C}">
                <a14:useLocalDpi xmlns:a14="http://schemas.microsoft.com/office/drawing/2010/main" val="0"/>
              </a:ext>
            </a:extLst>
          </a:blip>
          <a:srcRect l="19257"/>
          <a:stretch/>
        </p:blipFill>
        <p:spPr>
          <a:xfrm>
            <a:off x="257453" y="914130"/>
            <a:ext cx="2388093" cy="1658090"/>
          </a:xfrm>
          <a:prstGeom prst="rect">
            <a:avLst/>
          </a:prstGeom>
        </p:spPr>
      </p:pic>
      <p:sp>
        <p:nvSpPr>
          <p:cNvPr id="6" name="TextBox 5">
            <a:extLst>
              <a:ext uri="{FF2B5EF4-FFF2-40B4-BE49-F238E27FC236}">
                <a16:creationId xmlns:a16="http://schemas.microsoft.com/office/drawing/2014/main" id="{446D7755-0FB3-1516-BA28-5B2752E2737C}"/>
              </a:ext>
            </a:extLst>
          </p:cNvPr>
          <p:cNvSpPr txBox="1"/>
          <p:nvPr/>
        </p:nvSpPr>
        <p:spPr>
          <a:xfrm>
            <a:off x="2763175" y="1019900"/>
            <a:ext cx="7845641" cy="1277273"/>
          </a:xfrm>
          <a:prstGeom prst="rect">
            <a:avLst/>
          </a:prstGeom>
          <a:noFill/>
        </p:spPr>
        <p:txBody>
          <a:bodyPr wrap="square">
            <a:spAutoFit/>
          </a:bodyPr>
          <a:lstStyle/>
          <a:p>
            <a:r>
              <a:rPr lang="en-GB" sz="1100" dirty="0">
                <a:latin typeface="Montserrat Medium" panose="00000600000000000000" pitchFamily="2" charset="0"/>
              </a:rPr>
              <a:t>“With depression, it is so hard to feel motivated and this service really helps me feel like I am doing something about it... I can now stay connected with my brother who lives abroad, and it makes me feel good to be back in touch with him”</a:t>
            </a:r>
          </a:p>
          <a:p>
            <a:endParaRPr lang="en-GB" sz="1100" dirty="0">
              <a:latin typeface="Montserrat Medium" panose="00000600000000000000" pitchFamily="2" charset="0"/>
            </a:endParaRPr>
          </a:p>
          <a:p>
            <a:r>
              <a:rPr lang="en-GB" sz="1100" b="1" dirty="0">
                <a:latin typeface="Montserrat Medium" panose="00000600000000000000" pitchFamily="2" charset="0"/>
              </a:rPr>
              <a:t>Russell Johns</a:t>
            </a:r>
          </a:p>
          <a:p>
            <a:r>
              <a:rPr lang="en-GB" sz="1100" b="1" dirty="0">
                <a:latin typeface="Montserrat Medium" panose="00000600000000000000" pitchFamily="2" charset="0"/>
                <a:ea typeface="Calibri" panose="020F0502020204030204" pitchFamily="34" charset="0"/>
                <a:cs typeface="Times New Roman" panose="02020603050405020304" pitchFamily="18" charset="0"/>
              </a:rPr>
              <a:t>Lloyds Banking Group Customer </a:t>
            </a:r>
          </a:p>
          <a:p>
            <a:r>
              <a:rPr lang="en-GB" sz="1100" b="1" dirty="0">
                <a:latin typeface="Montserrat Medium" panose="00000600000000000000" pitchFamily="2" charset="0"/>
                <a:ea typeface="Calibri" panose="020F0502020204030204" pitchFamily="34" charset="0"/>
                <a:cs typeface="Times New Roman" panose="02020603050405020304" pitchFamily="18" charset="0"/>
              </a:rPr>
              <a:t>Digital Helpline </a:t>
            </a:r>
          </a:p>
        </p:txBody>
      </p:sp>
      <p:pic>
        <p:nvPicPr>
          <p:cNvPr id="7" name="Picture 6" descr="A picture containing grass, outdoor, sky, tree&#10;&#10;Description automatically generated">
            <a:extLst>
              <a:ext uri="{FF2B5EF4-FFF2-40B4-BE49-F238E27FC236}">
                <a16:creationId xmlns:a16="http://schemas.microsoft.com/office/drawing/2014/main" id="{EA0ADB85-E0FD-13C4-C6A0-46690ECF37AF}"/>
              </a:ext>
            </a:extLst>
          </p:cNvPr>
          <p:cNvPicPr>
            <a:picLocks noChangeAspect="1"/>
          </p:cNvPicPr>
          <p:nvPr/>
        </p:nvPicPr>
        <p:blipFill rotWithShape="1">
          <a:blip r:embed="rId3">
            <a:extLst>
              <a:ext uri="{28A0092B-C50C-407E-A947-70E740481C1C}">
                <a14:useLocalDpi xmlns:a14="http://schemas.microsoft.com/office/drawing/2010/main" val="0"/>
              </a:ext>
            </a:extLst>
          </a:blip>
          <a:srcRect l="36766" t="47822" r="15650" b="8129"/>
          <a:stretch/>
        </p:blipFill>
        <p:spPr>
          <a:xfrm>
            <a:off x="257453" y="2734321"/>
            <a:ext cx="2388093" cy="1658090"/>
          </a:xfrm>
          <a:prstGeom prst="rect">
            <a:avLst/>
          </a:prstGeom>
        </p:spPr>
      </p:pic>
      <p:sp>
        <p:nvSpPr>
          <p:cNvPr id="9" name="TextBox 8">
            <a:extLst>
              <a:ext uri="{FF2B5EF4-FFF2-40B4-BE49-F238E27FC236}">
                <a16:creationId xmlns:a16="http://schemas.microsoft.com/office/drawing/2014/main" id="{04829C7A-F872-7DE1-1966-B69D0781A0A7}"/>
              </a:ext>
            </a:extLst>
          </p:cNvPr>
          <p:cNvSpPr txBox="1"/>
          <p:nvPr/>
        </p:nvSpPr>
        <p:spPr>
          <a:xfrm>
            <a:off x="2763175" y="2840091"/>
            <a:ext cx="9026371" cy="1446550"/>
          </a:xfrm>
          <a:prstGeom prst="rect">
            <a:avLst/>
          </a:prstGeom>
          <a:noFill/>
        </p:spPr>
        <p:txBody>
          <a:bodyPr wrap="square">
            <a:spAutoFit/>
          </a:bodyPr>
          <a:lstStyle/>
          <a:p>
            <a:r>
              <a:rPr lang="en-GB" sz="1100" dirty="0">
                <a:effectLst/>
                <a:latin typeface="Montserrat Medium" panose="00000600000000000000" pitchFamily="2" charset="0"/>
                <a:ea typeface="Calibri" panose="020F0502020204030204" pitchFamily="34" charset="0"/>
              </a:rPr>
              <a:t>“We Are Digital’s Digital Marketing </a:t>
            </a:r>
            <a:r>
              <a:rPr lang="en-GB" sz="1100" dirty="0">
                <a:latin typeface="Montserrat Medium" panose="00000600000000000000" pitchFamily="2" charset="0"/>
                <a:ea typeface="+mj-ea"/>
                <a:cs typeface="+mj-cs"/>
              </a:rPr>
              <a:t>Skills Bootcamp is brilliant and very practical with very up-to-date business case studies and exercises. The additional learning resources provided at the end of each module are very informative for ongoing learning even after the course…. After moving to the UK from Hong Kong and being unemployed for almost a year, I started the Bootcamp in February, and I was offered a job last week.”</a:t>
            </a:r>
          </a:p>
          <a:p>
            <a:endParaRPr lang="en-GB" sz="1100" dirty="0">
              <a:latin typeface="Montserrat Medium" panose="00000600000000000000" pitchFamily="2" charset="0"/>
              <a:ea typeface="+mj-ea"/>
              <a:cs typeface="+mj-cs"/>
            </a:endParaRPr>
          </a:p>
          <a:p>
            <a:r>
              <a:rPr lang="en-GB" sz="1100" b="1" dirty="0">
                <a:latin typeface="Montserrat Medium" panose="00000600000000000000" pitchFamily="2" charset="0"/>
                <a:ea typeface="Calibri" panose="020F0502020204030204" pitchFamily="34" charset="0"/>
                <a:cs typeface="Times New Roman" panose="02020603050405020304" pitchFamily="18" charset="0"/>
              </a:rPr>
              <a:t>Sandy NG</a:t>
            </a:r>
          </a:p>
          <a:p>
            <a:r>
              <a:rPr lang="en-GB" sz="1100" b="1" dirty="0">
                <a:latin typeface="Montserrat Medium" panose="00000600000000000000" pitchFamily="2" charset="0"/>
                <a:ea typeface="Calibri" panose="020F0502020204030204" pitchFamily="34" charset="0"/>
                <a:cs typeface="Times New Roman" panose="02020603050405020304" pitchFamily="18" charset="0"/>
              </a:rPr>
              <a:t>Department for Education - </a:t>
            </a:r>
            <a:r>
              <a:rPr lang="en-GB" sz="1100" b="1" dirty="0">
                <a:latin typeface="Montserrat Medium" panose="00000600000000000000" pitchFamily="2" charset="0"/>
              </a:rPr>
              <a:t>Customer</a:t>
            </a:r>
          </a:p>
          <a:p>
            <a:r>
              <a:rPr lang="en-GB" sz="1100" b="1" dirty="0">
                <a:latin typeface="Montserrat Medium" panose="00000600000000000000" pitchFamily="2" charset="0"/>
                <a:ea typeface="Calibri" panose="020F0502020204030204" pitchFamily="34" charset="0"/>
                <a:cs typeface="Times New Roman" panose="02020603050405020304" pitchFamily="18" charset="0"/>
              </a:rPr>
              <a:t>Skills Bootcamps in Digital Marketing </a:t>
            </a:r>
            <a:endParaRPr lang="en-GB" sz="1100" b="1" dirty="0">
              <a:latin typeface="Montserrat Medium" panose="00000600000000000000" pitchFamily="2" charset="0"/>
              <a:ea typeface="Calibri" panose="020F0502020204030204" pitchFamily="34" charset="0"/>
            </a:endParaRPr>
          </a:p>
        </p:txBody>
      </p:sp>
      <p:pic>
        <p:nvPicPr>
          <p:cNvPr id="10" name="Picture 9" descr="A person sitting on a couch&#10;&#10;Description automatically generated">
            <a:extLst>
              <a:ext uri="{FF2B5EF4-FFF2-40B4-BE49-F238E27FC236}">
                <a16:creationId xmlns:a16="http://schemas.microsoft.com/office/drawing/2014/main" id="{61E24DA2-3B6F-777D-AC64-BAC7122AF6AB}"/>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l="27424" t="13760" r="6976"/>
          <a:stretch/>
        </p:blipFill>
        <p:spPr>
          <a:xfrm>
            <a:off x="257452" y="4554512"/>
            <a:ext cx="2388093" cy="1762293"/>
          </a:xfrm>
          <a:prstGeom prst="rect">
            <a:avLst/>
          </a:prstGeom>
        </p:spPr>
      </p:pic>
      <p:sp>
        <p:nvSpPr>
          <p:cNvPr id="11" name="TextBox 10">
            <a:extLst>
              <a:ext uri="{FF2B5EF4-FFF2-40B4-BE49-F238E27FC236}">
                <a16:creationId xmlns:a16="http://schemas.microsoft.com/office/drawing/2014/main" id="{5B201263-C363-7F03-31BE-BA46F0499135}"/>
              </a:ext>
            </a:extLst>
          </p:cNvPr>
          <p:cNvSpPr txBox="1"/>
          <p:nvPr/>
        </p:nvSpPr>
        <p:spPr>
          <a:xfrm>
            <a:off x="2763175" y="4692369"/>
            <a:ext cx="8822184" cy="1615827"/>
          </a:xfrm>
          <a:prstGeom prst="rect">
            <a:avLst/>
          </a:prstGeom>
          <a:noFill/>
        </p:spPr>
        <p:txBody>
          <a:bodyPr wrap="square">
            <a:spAutoFit/>
          </a:bodyPr>
          <a:lstStyle/>
          <a:p>
            <a:r>
              <a:rPr lang="en-GB" sz="1100" dirty="0">
                <a:latin typeface="Montserrat Medium" panose="00000600000000000000" pitchFamily="2" charset="0"/>
                <a:ea typeface="+mj-ea"/>
                <a:cs typeface="+mj-cs"/>
              </a:rPr>
              <a:t>“This service saved my life….and I have now taken my head out of the sand… This service has made it easier to live”</a:t>
            </a:r>
          </a:p>
          <a:p>
            <a:endParaRPr lang="en-GB" sz="1100" dirty="0">
              <a:latin typeface="Montserrat Medium" panose="00000600000000000000" pitchFamily="2" charset="0"/>
              <a:ea typeface="+mj-ea"/>
              <a:cs typeface="+mj-cs"/>
            </a:endParaRPr>
          </a:p>
          <a:p>
            <a:r>
              <a:rPr lang="en-GB" sz="1100" dirty="0">
                <a:latin typeface="Montserrat Medium" panose="00000600000000000000" pitchFamily="2" charset="0"/>
                <a:ea typeface="+mj-ea"/>
                <a:cs typeface="+mj-cs"/>
              </a:rPr>
              <a:t>“I would not have gone to try and find this service had it not come to me, you think no one can help you, it was a waste of time… you think people won’t listen, no one can help you, you think you are in a hole and you can’t get out” </a:t>
            </a:r>
          </a:p>
          <a:p>
            <a:endParaRPr lang="en-GB" sz="1100" dirty="0">
              <a:effectLst/>
              <a:latin typeface="Calibri" panose="020F0502020204030204" pitchFamily="34" charset="0"/>
              <a:ea typeface="Calibri" panose="020F0502020204030204" pitchFamily="34" charset="0"/>
            </a:endParaRPr>
          </a:p>
          <a:p>
            <a:r>
              <a:rPr lang="en-GB" sz="1100" b="1" spc="20" dirty="0">
                <a:latin typeface="Montserrat Medium" panose="00000600000000000000" pitchFamily="2" charset="0"/>
                <a:cs typeface="Calibri" panose="020F0502020204030204" pitchFamily="34" charset="0"/>
              </a:rPr>
              <a:t>Barry Broderick</a:t>
            </a:r>
          </a:p>
          <a:p>
            <a:r>
              <a:rPr lang="en-GB" sz="1100" b="1" spc="20" dirty="0">
                <a:latin typeface="Montserrat Medium" panose="00000600000000000000" pitchFamily="2" charset="0"/>
                <a:cs typeface="Calibri" panose="020F0502020204030204" pitchFamily="34" charset="0"/>
              </a:rPr>
              <a:t>L&amp;Q Customer</a:t>
            </a:r>
          </a:p>
          <a:p>
            <a:r>
              <a:rPr lang="en-GB" sz="1100" b="1" spc="20" dirty="0">
                <a:latin typeface="Montserrat Medium" panose="00000600000000000000" pitchFamily="2" charset="0"/>
                <a:cs typeface="Calibri" panose="020F0502020204030204" pitchFamily="34" charset="0"/>
              </a:rPr>
              <a:t>Debt Management Guidance </a:t>
            </a:r>
          </a:p>
          <a:p>
            <a:endParaRPr lang="en-GB" sz="1100" dirty="0">
              <a:latin typeface="Montserrat" pitchFamily="2" charset="77"/>
            </a:endParaRPr>
          </a:p>
        </p:txBody>
      </p:sp>
      <p:sp>
        <p:nvSpPr>
          <p:cNvPr id="12" name="Rectangle 11">
            <a:extLst>
              <a:ext uri="{FF2B5EF4-FFF2-40B4-BE49-F238E27FC236}">
                <a16:creationId xmlns:a16="http://schemas.microsoft.com/office/drawing/2014/main" id="{9DEC627F-FC19-314F-2C1E-07B1616D6DCF}"/>
              </a:ext>
            </a:extLst>
          </p:cNvPr>
          <p:cNvSpPr/>
          <p:nvPr/>
        </p:nvSpPr>
        <p:spPr>
          <a:xfrm rot="10800000">
            <a:off x="-6" y="-6"/>
            <a:ext cx="4760931"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D239D0C9-9658-1391-84E1-263BE5454759}"/>
              </a:ext>
            </a:extLst>
          </p:cNvPr>
          <p:cNvSpPr txBox="1"/>
          <p:nvPr/>
        </p:nvSpPr>
        <p:spPr>
          <a:xfrm>
            <a:off x="-1" y="141085"/>
            <a:ext cx="3813717" cy="461665"/>
          </a:xfrm>
          <a:prstGeom prst="rect">
            <a:avLst/>
          </a:prstGeom>
          <a:noFill/>
        </p:spPr>
        <p:txBody>
          <a:bodyPr wrap="square">
            <a:spAutoFit/>
          </a:bodyPr>
          <a:lstStyle/>
          <a:p>
            <a:pPr algn="r"/>
            <a:r>
              <a:rPr lang="en-GB" sz="2400" b="1" dirty="0">
                <a:solidFill>
                  <a:schemeClr val="bg1"/>
                </a:solidFill>
                <a:latin typeface="Montserrat" pitchFamily="2" charset="77"/>
              </a:rPr>
              <a:t>The impact we make…</a:t>
            </a:r>
          </a:p>
        </p:txBody>
      </p:sp>
      <p:pic>
        <p:nvPicPr>
          <p:cNvPr id="15" name="Picture 14" descr="Logo&#10;&#10;Description automatically generated">
            <a:extLst>
              <a:ext uri="{FF2B5EF4-FFF2-40B4-BE49-F238E27FC236}">
                <a16:creationId xmlns:a16="http://schemas.microsoft.com/office/drawing/2014/main" id="{C21EC6FE-9440-CB75-E1D8-84E5A26A80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pic>
        <p:nvPicPr>
          <p:cNvPr id="23" name="Picture 22">
            <a:extLst>
              <a:ext uri="{FF2B5EF4-FFF2-40B4-BE49-F238E27FC236}">
                <a16:creationId xmlns:a16="http://schemas.microsoft.com/office/drawing/2014/main" id="{B224B0AB-18C2-16CC-A150-A746DD437C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2" name="Group 1">
            <a:extLst>
              <a:ext uri="{FF2B5EF4-FFF2-40B4-BE49-F238E27FC236}">
                <a16:creationId xmlns:a16="http://schemas.microsoft.com/office/drawing/2014/main" id="{925715E5-D2E4-D964-0D43-0D88FF357736}"/>
              </a:ext>
            </a:extLst>
          </p:cNvPr>
          <p:cNvGrpSpPr/>
          <p:nvPr/>
        </p:nvGrpSpPr>
        <p:grpSpPr>
          <a:xfrm>
            <a:off x="338932" y="6438105"/>
            <a:ext cx="11660957" cy="276999"/>
            <a:chOff x="386986" y="6104328"/>
            <a:chExt cx="11660957" cy="276999"/>
          </a:xfrm>
        </p:grpSpPr>
        <p:sp>
          <p:nvSpPr>
            <p:cNvPr id="3" name="TextBox 2">
              <a:extLst>
                <a:ext uri="{FF2B5EF4-FFF2-40B4-BE49-F238E27FC236}">
                  <a16:creationId xmlns:a16="http://schemas.microsoft.com/office/drawing/2014/main" id="{CF38BE9B-71FA-1D31-F46F-4F74CA827956}"/>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8">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9"/>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5" name="Picture 4">
              <a:extLst>
                <a:ext uri="{FF2B5EF4-FFF2-40B4-BE49-F238E27FC236}">
                  <a16:creationId xmlns:a16="http://schemas.microsoft.com/office/drawing/2014/main" id="{25B3DC21-0883-A357-C42B-31BF632FEF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8" name="Picture 7">
              <a:extLst>
                <a:ext uri="{FF2B5EF4-FFF2-40B4-BE49-F238E27FC236}">
                  <a16:creationId xmlns:a16="http://schemas.microsoft.com/office/drawing/2014/main" id="{F7233968-871C-ADA3-E809-3F7750AEAC4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13" name="Picture 12" descr="Icon&#10;&#10;Description automatically generated">
              <a:extLst>
                <a:ext uri="{FF2B5EF4-FFF2-40B4-BE49-F238E27FC236}">
                  <a16:creationId xmlns:a16="http://schemas.microsoft.com/office/drawing/2014/main" id="{B26E5634-2536-CE85-E5B0-69D89F656DB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16" name="Picture 15" descr="Icon&#10;&#10;Description automatically generated">
              <a:extLst>
                <a:ext uri="{FF2B5EF4-FFF2-40B4-BE49-F238E27FC236}">
                  <a16:creationId xmlns:a16="http://schemas.microsoft.com/office/drawing/2014/main" id="{EAE669D3-4691-6246-030A-2105B4932C9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25" name="Slide Number Placeholder 24">
            <a:extLst>
              <a:ext uri="{FF2B5EF4-FFF2-40B4-BE49-F238E27FC236}">
                <a16:creationId xmlns:a16="http://schemas.microsoft.com/office/drawing/2014/main" id="{A32DEF6A-A45B-7170-C8B8-CDF3592F0EA5}"/>
              </a:ext>
            </a:extLst>
          </p:cNvPr>
          <p:cNvSpPr>
            <a:spLocks noGrp="1"/>
          </p:cNvSpPr>
          <p:nvPr>
            <p:ph type="sldNum" sz="quarter" idx="12"/>
          </p:nvPr>
        </p:nvSpPr>
        <p:spPr/>
        <p:txBody>
          <a:bodyPr/>
          <a:lstStyle/>
          <a:p>
            <a:fld id="{03A8A517-C0D3-48CD-A686-BD05ED361330}" type="slidenum">
              <a:rPr lang="en-GB" smtClean="0"/>
              <a:t>12</a:t>
            </a:fld>
            <a:endParaRPr lang="en-GB" dirty="0"/>
          </a:p>
        </p:txBody>
      </p:sp>
    </p:spTree>
    <p:extLst>
      <p:ext uri="{BB962C8B-B14F-4D97-AF65-F5344CB8AC3E}">
        <p14:creationId xmlns:p14="http://schemas.microsoft.com/office/powerpoint/2010/main" val="2722404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DEC627F-FC19-314F-2C1E-07B1616D6DCF}"/>
              </a:ext>
            </a:extLst>
          </p:cNvPr>
          <p:cNvSpPr/>
          <p:nvPr/>
        </p:nvSpPr>
        <p:spPr>
          <a:xfrm rot="10800000">
            <a:off x="-6" y="-6"/>
            <a:ext cx="4760931"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D239D0C9-9658-1391-84E1-263BE5454759}"/>
              </a:ext>
            </a:extLst>
          </p:cNvPr>
          <p:cNvSpPr txBox="1"/>
          <p:nvPr/>
        </p:nvSpPr>
        <p:spPr>
          <a:xfrm>
            <a:off x="161558" y="100523"/>
            <a:ext cx="3779788" cy="461665"/>
          </a:xfrm>
          <a:prstGeom prst="rect">
            <a:avLst/>
          </a:prstGeom>
          <a:noFill/>
        </p:spPr>
        <p:txBody>
          <a:bodyPr wrap="square">
            <a:spAutoFit/>
          </a:bodyPr>
          <a:lstStyle/>
          <a:p>
            <a:pPr algn="r"/>
            <a:r>
              <a:rPr lang="en-GB" sz="2400" b="1" dirty="0">
                <a:solidFill>
                  <a:schemeClr val="bg1"/>
                </a:solidFill>
                <a:latin typeface="Montserrat" pitchFamily="2" charset="77"/>
              </a:rPr>
              <a:t>The impact we make…</a:t>
            </a:r>
          </a:p>
        </p:txBody>
      </p:sp>
      <p:pic>
        <p:nvPicPr>
          <p:cNvPr id="16" name="Picture 15" descr="A person holding a computer&#10;&#10;Description automatically generated">
            <a:extLst>
              <a:ext uri="{FF2B5EF4-FFF2-40B4-BE49-F238E27FC236}">
                <a16:creationId xmlns:a16="http://schemas.microsoft.com/office/drawing/2014/main" id="{82D4EDC4-596F-CB8E-A3A5-20887DDC202A}"/>
              </a:ext>
            </a:extLst>
          </p:cNvPr>
          <p:cNvPicPr>
            <a:picLocks noChangeAspect="1"/>
          </p:cNvPicPr>
          <p:nvPr/>
        </p:nvPicPr>
        <p:blipFill rotWithShape="1">
          <a:blip r:embed="rId2">
            <a:extLst>
              <a:ext uri="{28A0092B-C50C-407E-A947-70E740481C1C}">
                <a14:useLocalDpi xmlns:a14="http://schemas.microsoft.com/office/drawing/2010/main" val="0"/>
              </a:ext>
            </a:extLst>
          </a:blip>
          <a:srcRect l="21068" t="8845" r="22913" b="33236"/>
          <a:stretch/>
        </p:blipFill>
        <p:spPr>
          <a:xfrm>
            <a:off x="212348" y="1019900"/>
            <a:ext cx="2565647" cy="1989469"/>
          </a:xfrm>
          <a:prstGeom prst="rect">
            <a:avLst/>
          </a:prstGeom>
        </p:spPr>
      </p:pic>
      <p:sp>
        <p:nvSpPr>
          <p:cNvPr id="18" name="TextBox 17">
            <a:extLst>
              <a:ext uri="{FF2B5EF4-FFF2-40B4-BE49-F238E27FC236}">
                <a16:creationId xmlns:a16="http://schemas.microsoft.com/office/drawing/2014/main" id="{CD429CEE-7453-8F1E-BDB4-6E28A85DFEE3}"/>
              </a:ext>
            </a:extLst>
          </p:cNvPr>
          <p:cNvSpPr txBox="1"/>
          <p:nvPr/>
        </p:nvSpPr>
        <p:spPr>
          <a:xfrm>
            <a:off x="2856391" y="1165555"/>
            <a:ext cx="8063144" cy="1698157"/>
          </a:xfrm>
          <a:prstGeom prst="rect">
            <a:avLst/>
          </a:prstGeom>
          <a:noFill/>
        </p:spPr>
        <p:txBody>
          <a:bodyPr wrap="square">
            <a:spAutoFit/>
          </a:bodyPr>
          <a:lstStyle/>
          <a:p>
            <a:r>
              <a:rPr lang="en-GB" sz="1200" spc="20" dirty="0">
                <a:latin typeface="Montserrat Medium" panose="00000600000000000000" pitchFamily="2" charset="0"/>
                <a:cs typeface="Calibri" panose="020F0502020204030204" pitchFamily="34" charset="0"/>
              </a:rPr>
              <a:t>“I didn't really know which direction I wanted to take, but I knew I had to work around my son </a:t>
            </a:r>
            <a:br>
              <a:rPr lang="en-GB" sz="1200" spc="20" dirty="0">
                <a:latin typeface="Montserrat Medium" panose="00000600000000000000" pitchFamily="2" charset="0"/>
                <a:cs typeface="Calibri" panose="020F0502020204030204" pitchFamily="34" charset="0"/>
              </a:rPr>
            </a:br>
            <a:r>
              <a:rPr lang="en-GB" sz="1200" spc="20" dirty="0">
                <a:latin typeface="Montserrat Medium" panose="00000600000000000000" pitchFamily="2" charset="0"/>
                <a:cs typeface="Calibri" panose="020F0502020204030204" pitchFamily="34" charset="0"/>
              </a:rPr>
              <a:t>and this would be something I could do… The reason why I managed to do it is that I found it</a:t>
            </a:r>
            <a:br>
              <a:rPr lang="en-GB" sz="1200" spc="20" dirty="0">
                <a:latin typeface="Montserrat Medium" panose="00000600000000000000" pitchFamily="2" charset="0"/>
                <a:cs typeface="Calibri" panose="020F0502020204030204" pitchFamily="34" charset="0"/>
              </a:rPr>
            </a:br>
            <a:r>
              <a:rPr lang="en-GB" sz="1200" spc="20" dirty="0">
                <a:latin typeface="Montserrat Medium" panose="00000600000000000000" pitchFamily="2" charset="0"/>
                <a:cs typeface="Calibri" panose="020F0502020204030204" pitchFamily="34" charset="0"/>
              </a:rPr>
              <a:t>really interesting and I was committed to it.</a:t>
            </a:r>
          </a:p>
          <a:p>
            <a:endParaRPr lang="en-GB" sz="1200" spc="20" dirty="0">
              <a:latin typeface="Montserrat Medium" panose="00000600000000000000" pitchFamily="2" charset="0"/>
              <a:cs typeface="Calibri" panose="020F0502020204030204" pitchFamily="34" charset="0"/>
            </a:endParaRPr>
          </a:p>
          <a:p>
            <a:pPr>
              <a:lnSpc>
                <a:spcPct val="107000"/>
              </a:lnSpc>
              <a:spcAft>
                <a:spcPts val="800"/>
              </a:spcAft>
            </a:pPr>
            <a:r>
              <a:rPr lang="en-GB" sz="1200" spc="20" dirty="0">
                <a:latin typeface="Montserrat Medium" panose="00000600000000000000" pitchFamily="2" charset="0"/>
                <a:cs typeface="Calibri" panose="020F0502020204030204" pitchFamily="34" charset="0"/>
              </a:rPr>
              <a:t>It’s believing in yourself as well. I'm the best at self-doubt. I still can't believe that managed to pass it.”</a:t>
            </a:r>
          </a:p>
          <a:p>
            <a:r>
              <a:rPr lang="en-GB" sz="1200" b="1" dirty="0">
                <a:latin typeface="Montserrat Medium" panose="00000600000000000000" pitchFamily="2" charset="0"/>
                <a:cs typeface="Times New Roman" panose="02020603050405020304" pitchFamily="18" charset="0"/>
              </a:rPr>
              <a:t>Mohammed Zaman</a:t>
            </a:r>
          </a:p>
          <a:p>
            <a:r>
              <a:rPr lang="en-GB" sz="1200" b="1" dirty="0">
                <a:latin typeface="Montserrat Medium" panose="00000600000000000000" pitchFamily="2" charset="0"/>
                <a:cs typeface="Times New Roman" panose="02020603050405020304" pitchFamily="18" charset="0"/>
              </a:rPr>
              <a:t>Department for Education – Customer Skills Bootcamps in Digital Marketing </a:t>
            </a:r>
          </a:p>
        </p:txBody>
      </p:sp>
      <p:pic>
        <p:nvPicPr>
          <p:cNvPr id="19" name="Picture 18" descr="A picture containing text, electronics, display&#10;&#10;Description automatically generated">
            <a:extLst>
              <a:ext uri="{FF2B5EF4-FFF2-40B4-BE49-F238E27FC236}">
                <a16:creationId xmlns:a16="http://schemas.microsoft.com/office/drawing/2014/main" id="{019FA69D-3A4D-0647-9929-9D70C83DC667}"/>
              </a:ext>
            </a:extLst>
          </p:cNvPr>
          <p:cNvPicPr>
            <a:picLocks noChangeAspect="1"/>
          </p:cNvPicPr>
          <p:nvPr/>
        </p:nvPicPr>
        <p:blipFill rotWithShape="1">
          <a:blip r:embed="rId3"/>
          <a:srcRect l="30357" t="21509" r="27042" b="25073"/>
          <a:stretch/>
        </p:blipFill>
        <p:spPr bwMode="auto">
          <a:xfrm>
            <a:off x="212348" y="3213120"/>
            <a:ext cx="2644043" cy="1864908"/>
          </a:xfrm>
          <a:prstGeom prst="rect">
            <a:avLst/>
          </a:prstGeom>
          <a:extLst>
            <a:ext uri="{53640926-AAD7-44D8-BBD7-CCE9431645EC}">
              <a14:shadowObscured xmlns:a14="http://schemas.microsoft.com/office/drawing/2010/main"/>
            </a:ext>
          </a:extLst>
        </p:spPr>
      </p:pic>
      <p:sp>
        <p:nvSpPr>
          <p:cNvPr id="21" name="TextBox 20">
            <a:extLst>
              <a:ext uri="{FF2B5EF4-FFF2-40B4-BE49-F238E27FC236}">
                <a16:creationId xmlns:a16="http://schemas.microsoft.com/office/drawing/2014/main" id="{EF4A4B73-E61F-9723-5583-CEC8EA7A3A27}"/>
              </a:ext>
            </a:extLst>
          </p:cNvPr>
          <p:cNvSpPr txBox="1"/>
          <p:nvPr/>
        </p:nvSpPr>
        <p:spPr>
          <a:xfrm>
            <a:off x="2937769" y="3423824"/>
            <a:ext cx="7582270" cy="1384995"/>
          </a:xfrm>
          <a:prstGeom prst="rect">
            <a:avLst/>
          </a:prstGeom>
          <a:noFill/>
        </p:spPr>
        <p:txBody>
          <a:bodyPr wrap="square">
            <a:spAutoFit/>
          </a:bodyPr>
          <a:lstStyle/>
          <a:p>
            <a:r>
              <a:rPr lang="en-GB" sz="1200" dirty="0">
                <a:latin typeface="Montserrat Medium" panose="00000600000000000000" pitchFamily="2" charset="0"/>
              </a:rPr>
              <a:t>“Don’t feel ashamed because you are in a situation… if it wasn’t for my housing association being in partnership with We Are Digital, I wouldn’t have known about the help”</a:t>
            </a:r>
          </a:p>
          <a:p>
            <a:endParaRPr lang="en-GB" sz="1200" dirty="0">
              <a:latin typeface="Montserrat Medium" panose="00000600000000000000" pitchFamily="2" charset="0"/>
            </a:endParaRPr>
          </a:p>
          <a:p>
            <a:r>
              <a:rPr lang="en-GB" sz="1200" b="1" spc="20" dirty="0">
                <a:latin typeface="Montserrat Medium" panose="00000600000000000000" pitchFamily="2" charset="0"/>
                <a:cs typeface="Calibri" panose="020F0502020204030204" pitchFamily="34" charset="0"/>
              </a:rPr>
              <a:t>Amanda Bernard</a:t>
            </a:r>
          </a:p>
          <a:p>
            <a:r>
              <a:rPr lang="en-GB" sz="1200" b="1" spc="20" dirty="0">
                <a:latin typeface="Montserrat Medium" panose="00000600000000000000" pitchFamily="2" charset="0"/>
                <a:cs typeface="Calibri" panose="020F0502020204030204" pitchFamily="34" charset="0"/>
              </a:rPr>
              <a:t>L&amp;Q Customer</a:t>
            </a:r>
          </a:p>
          <a:p>
            <a:r>
              <a:rPr lang="en-GB" sz="1200" b="1" spc="20" dirty="0">
                <a:latin typeface="Montserrat Medium" panose="00000600000000000000" pitchFamily="2" charset="0"/>
                <a:cs typeface="Calibri" panose="020F0502020204030204" pitchFamily="34" charset="0"/>
              </a:rPr>
              <a:t>Debt Management Guidance </a:t>
            </a:r>
          </a:p>
          <a:p>
            <a:endParaRPr lang="en-GB" sz="1200" dirty="0">
              <a:latin typeface="Montserrat Medium" panose="00000600000000000000" pitchFamily="2" charset="0"/>
            </a:endParaRPr>
          </a:p>
        </p:txBody>
      </p:sp>
      <p:pic>
        <p:nvPicPr>
          <p:cNvPr id="4" name="Picture 3" descr="Logo&#10;&#10;Description automatically generated">
            <a:extLst>
              <a:ext uri="{FF2B5EF4-FFF2-40B4-BE49-F238E27FC236}">
                <a16:creationId xmlns:a16="http://schemas.microsoft.com/office/drawing/2014/main" id="{C58421E9-0EFC-C88F-0578-6EB1E7855E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pic>
        <p:nvPicPr>
          <p:cNvPr id="20" name="Picture 19">
            <a:extLst>
              <a:ext uri="{FF2B5EF4-FFF2-40B4-BE49-F238E27FC236}">
                <a16:creationId xmlns:a16="http://schemas.microsoft.com/office/drawing/2014/main" id="{A6814652-BB18-A068-F16C-50D42A2848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23" name="Group 22">
            <a:extLst>
              <a:ext uri="{FF2B5EF4-FFF2-40B4-BE49-F238E27FC236}">
                <a16:creationId xmlns:a16="http://schemas.microsoft.com/office/drawing/2014/main" id="{871B6372-B44D-9BCB-9612-28FDA5732D29}"/>
              </a:ext>
            </a:extLst>
          </p:cNvPr>
          <p:cNvGrpSpPr/>
          <p:nvPr/>
        </p:nvGrpSpPr>
        <p:grpSpPr>
          <a:xfrm>
            <a:off x="338932" y="6438105"/>
            <a:ext cx="11660957" cy="276999"/>
            <a:chOff x="386986" y="6104328"/>
            <a:chExt cx="11660957" cy="276999"/>
          </a:xfrm>
        </p:grpSpPr>
        <p:sp>
          <p:nvSpPr>
            <p:cNvPr id="24" name="TextBox 23">
              <a:extLst>
                <a:ext uri="{FF2B5EF4-FFF2-40B4-BE49-F238E27FC236}">
                  <a16:creationId xmlns:a16="http://schemas.microsoft.com/office/drawing/2014/main" id="{A215D97C-760E-0738-0161-8443BC1AE452}"/>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6">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7"/>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25" name="Picture 24">
              <a:extLst>
                <a:ext uri="{FF2B5EF4-FFF2-40B4-BE49-F238E27FC236}">
                  <a16:creationId xmlns:a16="http://schemas.microsoft.com/office/drawing/2014/main" id="{B445A5AE-19D6-1FCD-F579-0B39FFC3D8E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26" name="Picture 25">
              <a:extLst>
                <a:ext uri="{FF2B5EF4-FFF2-40B4-BE49-F238E27FC236}">
                  <a16:creationId xmlns:a16="http://schemas.microsoft.com/office/drawing/2014/main" id="{2B8AAC66-5B61-8D4E-CF8A-A6A7DF3E95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27" name="Picture 26" descr="Icon&#10;&#10;Description automatically generated">
              <a:extLst>
                <a:ext uri="{FF2B5EF4-FFF2-40B4-BE49-F238E27FC236}">
                  <a16:creationId xmlns:a16="http://schemas.microsoft.com/office/drawing/2014/main" id="{B66709AD-FFFF-93A3-21CC-15B6F2EB19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28" name="Picture 27" descr="Icon&#10;&#10;Description automatically generated">
              <a:extLst>
                <a:ext uri="{FF2B5EF4-FFF2-40B4-BE49-F238E27FC236}">
                  <a16:creationId xmlns:a16="http://schemas.microsoft.com/office/drawing/2014/main" id="{BBA63703-05D1-1D25-509D-A5976128496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29" name="Slide Number Placeholder 28">
            <a:extLst>
              <a:ext uri="{FF2B5EF4-FFF2-40B4-BE49-F238E27FC236}">
                <a16:creationId xmlns:a16="http://schemas.microsoft.com/office/drawing/2014/main" id="{11F70CC5-A165-ABE7-F78F-6C1E3E39F1D5}"/>
              </a:ext>
            </a:extLst>
          </p:cNvPr>
          <p:cNvSpPr>
            <a:spLocks noGrp="1"/>
          </p:cNvSpPr>
          <p:nvPr>
            <p:ph type="sldNum" sz="quarter" idx="12"/>
          </p:nvPr>
        </p:nvSpPr>
        <p:spPr/>
        <p:txBody>
          <a:bodyPr/>
          <a:lstStyle/>
          <a:p>
            <a:fld id="{03A8A517-C0D3-48CD-A686-BD05ED361330}" type="slidenum">
              <a:rPr lang="en-GB" smtClean="0"/>
              <a:t>13</a:t>
            </a:fld>
            <a:endParaRPr lang="en-GB" dirty="0"/>
          </a:p>
        </p:txBody>
      </p:sp>
    </p:spTree>
    <p:extLst>
      <p:ext uri="{BB962C8B-B14F-4D97-AF65-F5344CB8AC3E}">
        <p14:creationId xmlns:p14="http://schemas.microsoft.com/office/powerpoint/2010/main" val="2189626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4051EF-D0ED-49AD-9AB7-46D4C264A1DF}"/>
              </a:ext>
            </a:extLst>
          </p:cNvPr>
          <p:cNvSpPr/>
          <p:nvPr/>
        </p:nvSpPr>
        <p:spPr>
          <a:xfrm rot="10800000">
            <a:off x="-5" y="0"/>
            <a:ext cx="5655080" cy="6863106"/>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342C7515-4FA9-48A8-B20E-A88A435FD2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0791" y="3508176"/>
            <a:ext cx="2056839" cy="538419"/>
          </a:xfrm>
          <a:prstGeom prst="rect">
            <a:avLst/>
          </a:prstGeom>
        </p:spPr>
      </p:pic>
      <p:cxnSp>
        <p:nvCxnSpPr>
          <p:cNvPr id="7" name="Straight Connector 6">
            <a:extLst>
              <a:ext uri="{FF2B5EF4-FFF2-40B4-BE49-F238E27FC236}">
                <a16:creationId xmlns:a16="http://schemas.microsoft.com/office/drawing/2014/main" id="{3CC206F6-B71F-4818-A10C-4BD8B19542A6}"/>
              </a:ext>
            </a:extLst>
          </p:cNvPr>
          <p:cNvCxnSpPr>
            <a:cxnSpLocks/>
          </p:cNvCxnSpPr>
          <p:nvPr/>
        </p:nvCxnSpPr>
        <p:spPr>
          <a:xfrm flipH="1">
            <a:off x="610791" y="4239208"/>
            <a:ext cx="423037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0356ACE-BA1D-4D61-BF38-D2087555BCAF}"/>
              </a:ext>
            </a:extLst>
          </p:cNvPr>
          <p:cNvSpPr/>
          <p:nvPr/>
        </p:nvSpPr>
        <p:spPr>
          <a:xfrm>
            <a:off x="516965" y="4374309"/>
            <a:ext cx="5109877" cy="1289199"/>
          </a:xfrm>
          <a:prstGeom prst="rect">
            <a:avLst/>
          </a:prstGeom>
        </p:spPr>
        <p:txBody>
          <a:bodyPr wrap="square">
            <a:spAutoFit/>
          </a:bodyPr>
          <a:lstStyle/>
          <a:p>
            <a:pPr>
              <a:lnSpc>
                <a:spcPct val="150000"/>
              </a:lnSpc>
            </a:pPr>
            <a:r>
              <a:rPr lang="en-GB" dirty="0">
                <a:solidFill>
                  <a:schemeClr val="bg1"/>
                </a:solidFill>
                <a:latin typeface="Montserrat" pitchFamily="2" charset="77"/>
              </a:rPr>
              <a:t>03333 444 019 </a:t>
            </a:r>
            <a:r>
              <a:rPr lang="en-GB" sz="1400" dirty="0">
                <a:solidFill>
                  <a:schemeClr val="bg1"/>
                </a:solidFill>
                <a:latin typeface="Montserrat" pitchFamily="2" charset="77"/>
              </a:rPr>
              <a:t>for partner enquiries</a:t>
            </a:r>
          </a:p>
          <a:p>
            <a:pPr>
              <a:lnSpc>
                <a:spcPct val="150000"/>
              </a:lnSpc>
            </a:pPr>
            <a:r>
              <a:rPr lang="en-GB" dirty="0">
                <a:solidFill>
                  <a:schemeClr val="bg1"/>
                </a:solidFill>
                <a:latin typeface="Montserrat" pitchFamily="2" charset="77"/>
              </a:rPr>
              <a:t>partners@we-are-digital.co.uk </a:t>
            </a:r>
            <a:endParaRPr lang="en-GB" sz="1600" dirty="0">
              <a:solidFill>
                <a:schemeClr val="bg1"/>
              </a:solidFill>
              <a:latin typeface="Montserrat" pitchFamily="2" charset="77"/>
            </a:endParaRPr>
          </a:p>
          <a:p>
            <a:pPr>
              <a:lnSpc>
                <a:spcPct val="150000"/>
              </a:lnSpc>
            </a:pPr>
            <a:r>
              <a:rPr lang="en-GB" dirty="0">
                <a:solidFill>
                  <a:schemeClr val="bg1"/>
                </a:solidFill>
                <a:latin typeface="Montserrat" pitchFamily="2" charset="77"/>
              </a:rPr>
              <a:t>www.we-are-digital.co.uk/hmcts-partner</a:t>
            </a:r>
            <a:endParaRPr lang="en-GB" sz="1600" dirty="0">
              <a:solidFill>
                <a:schemeClr val="bg1"/>
              </a:solidFill>
              <a:latin typeface="Montserrat" pitchFamily="2" charset="77"/>
            </a:endParaRPr>
          </a:p>
        </p:txBody>
      </p:sp>
      <p:sp>
        <p:nvSpPr>
          <p:cNvPr id="3" name="TextBox 2">
            <a:extLst>
              <a:ext uri="{FF2B5EF4-FFF2-40B4-BE49-F238E27FC236}">
                <a16:creationId xmlns:a16="http://schemas.microsoft.com/office/drawing/2014/main" id="{834D31D0-B449-44AC-87B5-0235C729130A}"/>
              </a:ext>
            </a:extLst>
          </p:cNvPr>
          <p:cNvSpPr txBox="1"/>
          <p:nvPr/>
        </p:nvSpPr>
        <p:spPr>
          <a:xfrm>
            <a:off x="5655075" y="2712315"/>
            <a:ext cx="6451278" cy="3323987"/>
          </a:xfrm>
          <a:prstGeom prst="rect">
            <a:avLst/>
          </a:prstGeom>
        </p:spPr>
        <p:txBody>
          <a:bodyPr wrap="square">
            <a:spAutoFit/>
          </a:bodyPr>
          <a:lstStyle>
            <a:defPPr>
              <a:defRPr lang="en-US"/>
            </a:defPPr>
            <a:lvl1pPr marL="12700">
              <a:defRPr b="1">
                <a:solidFill>
                  <a:srgbClr val="41284D"/>
                </a:solidFill>
                <a:latin typeface="Montserrat" pitchFamily="2" charset="77"/>
              </a:defRPr>
            </a:lvl1pPr>
          </a:lstStyle>
          <a:p>
            <a:pPr algn="ctr"/>
            <a:r>
              <a:rPr lang="en-GB" sz="3200" dirty="0"/>
              <a:t>Thank you for attending</a:t>
            </a:r>
          </a:p>
          <a:p>
            <a:pPr algn="ctr"/>
            <a:endParaRPr lang="en-GB" dirty="0">
              <a:sym typeface="Wingdings" panose="05000000000000000000" pitchFamily="2" charset="2"/>
            </a:endParaRPr>
          </a:p>
          <a:p>
            <a:pPr algn="ctr"/>
            <a:endParaRPr lang="en-GB" dirty="0">
              <a:sym typeface="Wingdings" panose="05000000000000000000" pitchFamily="2" charset="2"/>
            </a:endParaRPr>
          </a:p>
          <a:p>
            <a:pPr algn="ctr"/>
            <a:endParaRPr lang="en-GB" dirty="0">
              <a:sym typeface="Wingdings" panose="05000000000000000000" pitchFamily="2" charset="2"/>
            </a:endParaRPr>
          </a:p>
          <a:p>
            <a:pPr algn="ctr"/>
            <a:endParaRPr lang="en-GB" dirty="0">
              <a:sym typeface="Wingdings" panose="05000000000000000000" pitchFamily="2" charset="2"/>
            </a:endParaRPr>
          </a:p>
          <a:p>
            <a:pPr algn="ctr"/>
            <a:endParaRPr lang="en-GB" dirty="0">
              <a:sym typeface="Wingdings" panose="05000000000000000000" pitchFamily="2" charset="2"/>
            </a:endParaRPr>
          </a:p>
          <a:p>
            <a:pPr algn="ctr"/>
            <a:endParaRPr lang="en-GB" dirty="0">
              <a:sym typeface="Wingdings" panose="05000000000000000000" pitchFamily="2" charset="2"/>
            </a:endParaRPr>
          </a:p>
          <a:p>
            <a:pPr algn="ctr"/>
            <a:endParaRPr lang="en-GB" dirty="0">
              <a:sym typeface="Wingdings" panose="05000000000000000000" pitchFamily="2" charset="2"/>
            </a:endParaRPr>
          </a:p>
          <a:p>
            <a:pPr algn="ctr"/>
            <a:endParaRPr lang="en-GB" sz="1600" dirty="0">
              <a:sym typeface="Wingdings" panose="05000000000000000000" pitchFamily="2" charset="2"/>
            </a:endParaRPr>
          </a:p>
          <a:p>
            <a:pPr algn="ctr"/>
            <a:r>
              <a:rPr lang="en-GB" b="0" dirty="0">
                <a:sym typeface="Wingdings" panose="05000000000000000000" pitchFamily="2" charset="2"/>
              </a:rPr>
              <a:t>If you have any further questions please email </a:t>
            </a:r>
            <a:r>
              <a:rPr lang="en-GB" b="0" dirty="0">
                <a:solidFill>
                  <a:srgbClr val="40284E"/>
                </a:solidFill>
                <a:latin typeface="Montserrat" pitchFamily="2" charset="77"/>
                <a:hlinkClick r:id="rId4"/>
              </a:rPr>
              <a:t>partners@we-are-digital.co.uk</a:t>
            </a:r>
            <a:r>
              <a:rPr lang="en-GB" b="0" dirty="0">
                <a:solidFill>
                  <a:srgbClr val="40284E"/>
                </a:solidFill>
                <a:latin typeface="Montserrat" pitchFamily="2" charset="77"/>
              </a:rPr>
              <a:t> </a:t>
            </a:r>
            <a:endParaRPr lang="en-GB" sz="1600" b="0" dirty="0">
              <a:solidFill>
                <a:srgbClr val="40284E"/>
              </a:solidFill>
              <a:latin typeface="Montserrat" pitchFamily="2" charset="77"/>
            </a:endParaRPr>
          </a:p>
        </p:txBody>
      </p:sp>
      <p:pic>
        <p:nvPicPr>
          <p:cNvPr id="13" name="Picture 12" descr="Graphical user interface&#10;&#10;Description automatically generated">
            <a:extLst>
              <a:ext uri="{FF2B5EF4-FFF2-40B4-BE49-F238E27FC236}">
                <a16:creationId xmlns:a16="http://schemas.microsoft.com/office/drawing/2014/main" id="{D1ED2742-20B4-18FD-A346-E873F95B2C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0385" y="3231577"/>
            <a:ext cx="1622754" cy="751010"/>
          </a:xfrm>
          <a:prstGeom prst="rect">
            <a:avLst/>
          </a:prstGeom>
        </p:spPr>
      </p:pic>
      <p:pic>
        <p:nvPicPr>
          <p:cNvPr id="15" name="Picture 14">
            <a:extLst>
              <a:ext uri="{FF2B5EF4-FFF2-40B4-BE49-F238E27FC236}">
                <a16:creationId xmlns:a16="http://schemas.microsoft.com/office/drawing/2014/main" id="{D3268458-EB66-5455-1F59-DBCACEFC9A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51534" y="243190"/>
            <a:ext cx="6159272" cy="656989"/>
          </a:xfrm>
          <a:prstGeom prst="rect">
            <a:avLst/>
          </a:prstGeom>
        </p:spPr>
      </p:pic>
      <p:sp>
        <p:nvSpPr>
          <p:cNvPr id="16" name="Slide Number Placeholder 15">
            <a:extLst>
              <a:ext uri="{FF2B5EF4-FFF2-40B4-BE49-F238E27FC236}">
                <a16:creationId xmlns:a16="http://schemas.microsoft.com/office/drawing/2014/main" id="{386C8EFC-05A3-A353-351D-C9C82B238793}"/>
              </a:ext>
            </a:extLst>
          </p:cNvPr>
          <p:cNvSpPr>
            <a:spLocks noGrp="1"/>
          </p:cNvSpPr>
          <p:nvPr>
            <p:ph type="sldNum" sz="quarter" idx="12"/>
          </p:nvPr>
        </p:nvSpPr>
        <p:spPr/>
        <p:txBody>
          <a:bodyPr/>
          <a:lstStyle/>
          <a:p>
            <a:fld id="{03A8A517-C0D3-48CD-A686-BD05ED361330}" type="slidenum">
              <a:rPr lang="en-GB" smtClean="0"/>
              <a:t>14</a:t>
            </a:fld>
            <a:endParaRPr lang="en-GB" dirty="0"/>
          </a:p>
        </p:txBody>
      </p:sp>
      <p:grpSp>
        <p:nvGrpSpPr>
          <p:cNvPr id="17" name="Group 16">
            <a:extLst>
              <a:ext uri="{FF2B5EF4-FFF2-40B4-BE49-F238E27FC236}">
                <a16:creationId xmlns:a16="http://schemas.microsoft.com/office/drawing/2014/main" id="{064BFE73-73D0-D09C-DC74-0016E74ACC2A}"/>
              </a:ext>
            </a:extLst>
          </p:cNvPr>
          <p:cNvGrpSpPr/>
          <p:nvPr/>
        </p:nvGrpSpPr>
        <p:grpSpPr>
          <a:xfrm>
            <a:off x="338932" y="6438105"/>
            <a:ext cx="11660957" cy="276999"/>
            <a:chOff x="386986" y="6104328"/>
            <a:chExt cx="11660957" cy="276999"/>
          </a:xfrm>
        </p:grpSpPr>
        <p:sp>
          <p:nvSpPr>
            <p:cNvPr id="18" name="TextBox 17">
              <a:extLst>
                <a:ext uri="{FF2B5EF4-FFF2-40B4-BE49-F238E27FC236}">
                  <a16:creationId xmlns:a16="http://schemas.microsoft.com/office/drawing/2014/main" id="{779B0973-D4F8-BE0F-2A51-25985D6AC16C}"/>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solidFill>
                    <a:schemeClr val="bg1"/>
                  </a:solidFill>
                  <a:latin typeface="Montserrat" panose="00000500000000000000" pitchFamily="2" charset="0"/>
                  <a:ea typeface="Calibri" panose="020F0502020204030204" pitchFamily="34" charset="0"/>
                </a:rPr>
                <a:t>03300 16 00 51 – to refer                          </a:t>
              </a:r>
              <a:r>
                <a:rPr lang="en-GB" sz="1000" u="sng" dirty="0">
                  <a:solidFill>
                    <a:schemeClr val="bg1"/>
                  </a:solidFill>
                  <a:latin typeface="Montserrat" panose="00000500000000000000" pitchFamily="2" charset="0"/>
                  <a:ea typeface="Calibri" panose="020F0502020204030204" pitchFamily="34" charset="0"/>
                </a:rPr>
                <a:t>partners</a:t>
              </a:r>
              <a:r>
                <a:rPr lang="en-GB" sz="1000" u="sng" dirty="0">
                  <a:solidFill>
                    <a:schemeClr val="bg1"/>
                  </a:solidFill>
                  <a:latin typeface="Montserrat" panose="00000500000000000000" pitchFamily="2" charset="0"/>
                  <a:ea typeface="Calibri" panose="020F0502020204030204" pitchFamily="34" charset="0"/>
                  <a:hlinkClick r:id="rId7">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8"/>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19" name="Picture 18">
              <a:extLst>
                <a:ext uri="{FF2B5EF4-FFF2-40B4-BE49-F238E27FC236}">
                  <a16:creationId xmlns:a16="http://schemas.microsoft.com/office/drawing/2014/main" id="{343388D2-2936-76AE-3C80-768316A51C4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20" name="Picture 19">
              <a:extLst>
                <a:ext uri="{FF2B5EF4-FFF2-40B4-BE49-F238E27FC236}">
                  <a16:creationId xmlns:a16="http://schemas.microsoft.com/office/drawing/2014/main" id="{AA1AC2CB-A9F6-8254-F8B9-75FECCB7FA2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21" name="Picture 20" descr="Icon&#10;&#10;Description automatically generated">
              <a:extLst>
                <a:ext uri="{FF2B5EF4-FFF2-40B4-BE49-F238E27FC236}">
                  <a16:creationId xmlns:a16="http://schemas.microsoft.com/office/drawing/2014/main" id="{A7260AE3-F797-048F-C017-9C5156FFFE8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22" name="Picture 21" descr="Icon&#10;&#10;Description automatically generated">
              <a:extLst>
                <a:ext uri="{FF2B5EF4-FFF2-40B4-BE49-F238E27FC236}">
                  <a16:creationId xmlns:a16="http://schemas.microsoft.com/office/drawing/2014/main" id="{3CBDCFC0-A15A-2FCE-94A6-38EE3C0BD9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Tree>
    <p:extLst>
      <p:ext uri="{BB962C8B-B14F-4D97-AF65-F5344CB8AC3E}">
        <p14:creationId xmlns:p14="http://schemas.microsoft.com/office/powerpoint/2010/main" val="3637837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12EF29F9-9B2E-4A47-874F-05F3CCEA1F4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06" t="10489" r="106" b="42468"/>
          <a:stretch/>
        </p:blipFill>
        <p:spPr>
          <a:xfrm>
            <a:off x="-27374" y="0"/>
            <a:ext cx="12219373" cy="6901252"/>
          </a:xfrm>
          <a:prstGeom prst="rect">
            <a:avLst/>
          </a:prstGeom>
        </p:spPr>
      </p:pic>
      <p:sp>
        <p:nvSpPr>
          <p:cNvPr id="2" name="Rectangle 1">
            <a:extLst>
              <a:ext uri="{FF2B5EF4-FFF2-40B4-BE49-F238E27FC236}">
                <a16:creationId xmlns:a16="http://schemas.microsoft.com/office/drawing/2014/main" id="{B34051EF-D0ED-49AD-9AB7-46D4C264A1DF}"/>
              </a:ext>
            </a:extLst>
          </p:cNvPr>
          <p:cNvSpPr/>
          <p:nvPr/>
        </p:nvSpPr>
        <p:spPr>
          <a:xfrm rot="10800000">
            <a:off x="-22200" y="0"/>
            <a:ext cx="5655080" cy="6901252"/>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342C7515-4FA9-48A8-B20E-A88A435FD2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9224" y="439112"/>
            <a:ext cx="2056839" cy="538419"/>
          </a:xfrm>
          <a:prstGeom prst="rect">
            <a:avLst/>
          </a:prstGeom>
        </p:spPr>
      </p:pic>
      <p:cxnSp>
        <p:nvCxnSpPr>
          <p:cNvPr id="7" name="Straight Connector 6">
            <a:extLst>
              <a:ext uri="{FF2B5EF4-FFF2-40B4-BE49-F238E27FC236}">
                <a16:creationId xmlns:a16="http://schemas.microsoft.com/office/drawing/2014/main" id="{3CC206F6-B71F-4818-A10C-4BD8B19542A6}"/>
              </a:ext>
            </a:extLst>
          </p:cNvPr>
          <p:cNvCxnSpPr>
            <a:cxnSpLocks/>
          </p:cNvCxnSpPr>
          <p:nvPr/>
        </p:nvCxnSpPr>
        <p:spPr>
          <a:xfrm flipH="1">
            <a:off x="545568" y="2486272"/>
            <a:ext cx="423037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Google Shape;96;p13">
            <a:extLst>
              <a:ext uri="{FF2B5EF4-FFF2-40B4-BE49-F238E27FC236}">
                <a16:creationId xmlns:a16="http://schemas.microsoft.com/office/drawing/2014/main" id="{F9223B45-A17D-4453-92E4-F7635CF25CCE}"/>
              </a:ext>
            </a:extLst>
          </p:cNvPr>
          <p:cNvSpPr txBox="1"/>
          <p:nvPr/>
        </p:nvSpPr>
        <p:spPr>
          <a:xfrm>
            <a:off x="545568" y="1672492"/>
            <a:ext cx="4798789" cy="492443"/>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chemeClr val="bg1"/>
                </a:solidFill>
                <a:effectLst/>
                <a:uLnTx/>
                <a:uFillTx/>
                <a:latin typeface="Montserrat"/>
                <a:ea typeface="Open Sans"/>
                <a:cs typeface="Arial"/>
                <a:sym typeface="Arial"/>
              </a:rPr>
              <a:t>Our Vision &amp; Purpose  </a:t>
            </a:r>
            <a:endParaRPr kumimoji="0" lang="en-US" sz="3200" b="0" i="0" u="none" strike="noStrike" kern="0" cap="none" spc="0" normalizeH="0" baseline="0" noProof="0" dirty="0">
              <a:ln>
                <a:noFill/>
              </a:ln>
              <a:solidFill>
                <a:schemeClr val="bg1"/>
              </a:solidFill>
              <a:effectLst/>
              <a:uLnTx/>
              <a:uFillTx/>
              <a:latin typeface="Montserrat"/>
              <a:ea typeface="Open Sans"/>
              <a:cs typeface="Arial"/>
              <a:sym typeface="Arial"/>
            </a:endParaRPr>
          </a:p>
        </p:txBody>
      </p:sp>
      <p:sp>
        <p:nvSpPr>
          <p:cNvPr id="11" name="Google Shape;96;p13">
            <a:extLst>
              <a:ext uri="{FF2B5EF4-FFF2-40B4-BE49-F238E27FC236}">
                <a16:creationId xmlns:a16="http://schemas.microsoft.com/office/drawing/2014/main" id="{FDA847DB-52E6-4B98-8819-A682399417EE}"/>
              </a:ext>
            </a:extLst>
          </p:cNvPr>
          <p:cNvSpPr txBox="1"/>
          <p:nvPr/>
        </p:nvSpPr>
        <p:spPr>
          <a:xfrm>
            <a:off x="529224" y="2859896"/>
            <a:ext cx="4056641" cy="2277547"/>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chemeClr val="bg1"/>
                </a:solidFill>
                <a:effectLst/>
                <a:uLnTx/>
                <a:uFillTx/>
                <a:latin typeface="Montserrat"/>
                <a:ea typeface="Open Sans"/>
                <a:cs typeface="Arial"/>
                <a:sym typeface="Open Sans"/>
              </a:rPr>
              <a:t>We aim for </a:t>
            </a:r>
            <a:r>
              <a:rPr kumimoji="0" lang="en-US" sz="2400" b="1" i="0" u="none" strike="noStrike" kern="0" cap="none" spc="0" normalizeH="0" baseline="0" noProof="0" dirty="0">
                <a:ln>
                  <a:noFill/>
                </a:ln>
                <a:solidFill>
                  <a:schemeClr val="bg1"/>
                </a:solidFill>
                <a:effectLst/>
                <a:uLnTx/>
                <a:uFillTx/>
                <a:latin typeface="Montserrat"/>
                <a:ea typeface="Open Sans"/>
                <a:cs typeface="Arial"/>
                <a:sym typeface="Open Sans"/>
              </a:rPr>
              <a:t>everyone</a:t>
            </a:r>
            <a:r>
              <a:rPr kumimoji="0" lang="en-US" sz="2400" b="0" i="0" u="none" strike="noStrike" kern="0" cap="none" spc="0" normalizeH="0" baseline="0" noProof="0" dirty="0">
                <a:ln>
                  <a:noFill/>
                </a:ln>
                <a:solidFill>
                  <a:schemeClr val="bg1"/>
                </a:solidFill>
                <a:effectLst/>
                <a:uLnTx/>
                <a:uFillTx/>
                <a:latin typeface="Montserrat"/>
                <a:ea typeface="Open Sans"/>
                <a:cs typeface="Arial"/>
                <a:sym typeface="Open Sans"/>
              </a:rPr>
              <a:t> to have </a:t>
            </a:r>
            <a:r>
              <a:rPr kumimoji="0" lang="en-US" sz="2400" b="1" i="0" u="none" strike="noStrike" kern="0" cap="none" spc="0" normalizeH="0" baseline="0" noProof="0" dirty="0">
                <a:ln>
                  <a:noFill/>
                </a:ln>
                <a:solidFill>
                  <a:schemeClr val="bg1"/>
                </a:solidFill>
                <a:effectLst/>
                <a:uLnTx/>
                <a:uFillTx/>
                <a:latin typeface="Montserrat"/>
                <a:ea typeface="Open Sans"/>
                <a:cs typeface="Arial"/>
                <a:sym typeface="Open Sans"/>
              </a:rPr>
              <a:t>easy access </a:t>
            </a:r>
            <a:r>
              <a:rPr kumimoji="0" lang="en-US" sz="2400" b="0" i="0" u="none" strike="noStrike" kern="0" cap="none" spc="0" normalizeH="0" baseline="0" noProof="0" dirty="0">
                <a:ln>
                  <a:noFill/>
                </a:ln>
                <a:solidFill>
                  <a:schemeClr val="bg1"/>
                </a:solidFill>
                <a:effectLst/>
                <a:uLnTx/>
                <a:uFillTx/>
                <a:latin typeface="Montserrat"/>
                <a:ea typeface="Open Sans"/>
                <a:cs typeface="Arial"/>
                <a:sym typeface="Open Sans"/>
              </a:rPr>
              <a:t>to the digital services, support, and advice they need to confidently live their lives to the full</a:t>
            </a:r>
            <a:r>
              <a:rPr kumimoji="0" lang="en-US" sz="2800" b="0" i="0" u="none" strike="noStrike" kern="0" cap="none" spc="0" normalizeH="0" baseline="0" noProof="0" dirty="0">
                <a:ln>
                  <a:noFill/>
                </a:ln>
                <a:solidFill>
                  <a:schemeClr val="bg1"/>
                </a:solidFill>
                <a:effectLst/>
                <a:uLnTx/>
                <a:uFillTx/>
                <a:latin typeface="Montserrat"/>
                <a:ea typeface="Open Sans"/>
                <a:cs typeface="Arial"/>
                <a:sym typeface="Open Sans"/>
              </a:rPr>
              <a:t>.  </a:t>
            </a:r>
            <a:endParaRPr kumimoji="0" lang="en-US" sz="2800" b="0" i="0" u="none" strike="noStrike" kern="0" cap="none" spc="0" normalizeH="0" baseline="0" noProof="0" dirty="0">
              <a:ln>
                <a:noFill/>
              </a:ln>
              <a:solidFill>
                <a:schemeClr val="bg1"/>
              </a:solidFill>
              <a:effectLst/>
              <a:uLnTx/>
              <a:uFillTx/>
              <a:latin typeface="Montserrat"/>
              <a:ea typeface="Open Sans"/>
              <a:cs typeface="Arial"/>
              <a:sym typeface="Arial"/>
            </a:endParaRPr>
          </a:p>
        </p:txBody>
      </p:sp>
      <p:sp>
        <p:nvSpPr>
          <p:cNvPr id="3" name="Slide Number Placeholder 2">
            <a:extLst>
              <a:ext uri="{FF2B5EF4-FFF2-40B4-BE49-F238E27FC236}">
                <a16:creationId xmlns:a16="http://schemas.microsoft.com/office/drawing/2014/main" id="{CAEFB06B-2D43-DAE8-689C-4CDEAC8D1D5B}"/>
              </a:ext>
            </a:extLst>
          </p:cNvPr>
          <p:cNvSpPr>
            <a:spLocks noGrp="1"/>
          </p:cNvSpPr>
          <p:nvPr>
            <p:ph type="sldNum" sz="quarter" idx="12"/>
          </p:nvPr>
        </p:nvSpPr>
        <p:spPr/>
        <p:txBody>
          <a:bodyPr/>
          <a:lstStyle/>
          <a:p>
            <a:fld id="{03A8A517-C0D3-48CD-A686-BD05ED361330}" type="slidenum">
              <a:rPr lang="en-GB" smtClean="0"/>
              <a:t>2</a:t>
            </a:fld>
            <a:endParaRPr lang="en-GB" dirty="0"/>
          </a:p>
        </p:txBody>
      </p:sp>
    </p:spTree>
    <p:extLst>
      <p:ext uri="{BB962C8B-B14F-4D97-AF65-F5344CB8AC3E}">
        <p14:creationId xmlns:p14="http://schemas.microsoft.com/office/powerpoint/2010/main" val="306200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4" descr="Logo, company name&#10;&#10;Description automatically generated">
            <a:extLst>
              <a:ext uri="{FF2B5EF4-FFF2-40B4-BE49-F238E27FC236}">
                <a16:creationId xmlns:a16="http://schemas.microsoft.com/office/drawing/2014/main" id="{7575B005-1285-07ED-4929-92A90C1417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9" r="-100"/>
          <a:stretch/>
        </p:blipFill>
        <p:spPr>
          <a:xfrm>
            <a:off x="366724" y="20868"/>
            <a:ext cx="4760755" cy="6097143"/>
          </a:xfrm>
          <a:prstGeom prst="rect">
            <a:avLst/>
          </a:prstGeom>
        </p:spPr>
      </p:pic>
      <p:pic>
        <p:nvPicPr>
          <p:cNvPr id="7" name="Picture 6" descr="Logo&#10;&#10;Description automatically generated">
            <a:extLst>
              <a:ext uri="{FF2B5EF4-FFF2-40B4-BE49-F238E27FC236}">
                <a16:creationId xmlns:a16="http://schemas.microsoft.com/office/drawing/2014/main" id="{1D1AD03A-461D-7197-D08E-A252C362F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grpSp>
        <p:nvGrpSpPr>
          <p:cNvPr id="8" name="Group 7">
            <a:extLst>
              <a:ext uri="{FF2B5EF4-FFF2-40B4-BE49-F238E27FC236}">
                <a16:creationId xmlns:a16="http://schemas.microsoft.com/office/drawing/2014/main" id="{1063B780-2159-A431-451B-A12AC58D4850}"/>
              </a:ext>
            </a:extLst>
          </p:cNvPr>
          <p:cNvGrpSpPr/>
          <p:nvPr/>
        </p:nvGrpSpPr>
        <p:grpSpPr>
          <a:xfrm>
            <a:off x="5911256" y="899394"/>
            <a:ext cx="5301927" cy="4201383"/>
            <a:chOff x="5956598" y="1096473"/>
            <a:chExt cx="5301927" cy="4201383"/>
          </a:xfrm>
        </p:grpSpPr>
        <p:sp>
          <p:nvSpPr>
            <p:cNvPr id="9" name="Rectangle 8">
              <a:extLst>
                <a:ext uri="{FF2B5EF4-FFF2-40B4-BE49-F238E27FC236}">
                  <a16:creationId xmlns:a16="http://schemas.microsoft.com/office/drawing/2014/main" id="{8C70D318-59AF-0B59-020A-5B0E640BF2F6}"/>
                </a:ext>
              </a:extLst>
            </p:cNvPr>
            <p:cNvSpPr/>
            <p:nvPr/>
          </p:nvSpPr>
          <p:spPr>
            <a:xfrm>
              <a:off x="5956598" y="3645174"/>
              <a:ext cx="4879287" cy="369332"/>
            </a:xfrm>
            <a:prstGeom prst="rect">
              <a:avLst/>
            </a:prstGeom>
          </p:spPr>
          <p:txBody>
            <a:bodyPr wrap="square">
              <a:spAutoFit/>
            </a:bodyPr>
            <a:lstStyle/>
            <a:p>
              <a:pPr marL="12700"/>
              <a:r>
                <a:rPr lang="en-GB" b="1" dirty="0">
                  <a:solidFill>
                    <a:srgbClr val="41284D"/>
                  </a:solidFill>
                  <a:latin typeface="Montserrat" pitchFamily="2" charset="77"/>
                </a:rPr>
                <a:t>What We Believe</a:t>
              </a:r>
              <a:endParaRPr lang="en-GB" dirty="0">
                <a:solidFill>
                  <a:srgbClr val="41284D"/>
                </a:solidFill>
                <a:effectLst/>
                <a:latin typeface="Montserrat" pitchFamily="2" charset="77"/>
              </a:endParaRPr>
            </a:p>
          </p:txBody>
        </p:sp>
        <p:grpSp>
          <p:nvGrpSpPr>
            <p:cNvPr id="10" name="Group 9">
              <a:extLst>
                <a:ext uri="{FF2B5EF4-FFF2-40B4-BE49-F238E27FC236}">
                  <a16:creationId xmlns:a16="http://schemas.microsoft.com/office/drawing/2014/main" id="{E108EA7A-9F48-D2DE-B638-9966AE259036}"/>
                </a:ext>
              </a:extLst>
            </p:cNvPr>
            <p:cNvGrpSpPr/>
            <p:nvPr/>
          </p:nvGrpSpPr>
          <p:grpSpPr>
            <a:xfrm>
              <a:off x="5956598" y="1096473"/>
              <a:ext cx="5301927" cy="1513188"/>
              <a:chOff x="5956598" y="1096473"/>
              <a:chExt cx="5301927" cy="1513188"/>
            </a:xfrm>
          </p:grpSpPr>
          <p:sp>
            <p:nvSpPr>
              <p:cNvPr id="12" name="Rectangle 11">
                <a:extLst>
                  <a:ext uri="{FF2B5EF4-FFF2-40B4-BE49-F238E27FC236}">
                    <a16:creationId xmlns:a16="http://schemas.microsoft.com/office/drawing/2014/main" id="{9D09470C-AE1B-F5BD-5FAD-17C1F7F796B2}"/>
                  </a:ext>
                </a:extLst>
              </p:cNvPr>
              <p:cNvSpPr/>
              <p:nvPr/>
            </p:nvSpPr>
            <p:spPr>
              <a:xfrm>
                <a:off x="5956598" y="1096473"/>
                <a:ext cx="4879287" cy="369332"/>
              </a:xfrm>
              <a:prstGeom prst="rect">
                <a:avLst/>
              </a:prstGeom>
            </p:spPr>
            <p:txBody>
              <a:bodyPr wrap="square">
                <a:spAutoFit/>
              </a:bodyPr>
              <a:lstStyle/>
              <a:p>
                <a:pPr marL="12700"/>
                <a:r>
                  <a:rPr lang="en-GB" b="1" dirty="0">
                    <a:solidFill>
                      <a:srgbClr val="41284D"/>
                    </a:solidFill>
                    <a:effectLst/>
                    <a:latin typeface="Montserrat" pitchFamily="2" charset="77"/>
                  </a:rPr>
                  <a:t>Who We Are</a:t>
                </a:r>
                <a:endParaRPr lang="en-GB" dirty="0">
                  <a:solidFill>
                    <a:srgbClr val="41284D"/>
                  </a:solidFill>
                  <a:effectLst/>
                  <a:latin typeface="Montserrat" pitchFamily="2" charset="77"/>
                </a:endParaRPr>
              </a:p>
            </p:txBody>
          </p:sp>
          <p:sp>
            <p:nvSpPr>
              <p:cNvPr id="13" name="Rectangle 12">
                <a:extLst>
                  <a:ext uri="{FF2B5EF4-FFF2-40B4-BE49-F238E27FC236}">
                    <a16:creationId xmlns:a16="http://schemas.microsoft.com/office/drawing/2014/main" id="{F1EC1607-3134-F169-1434-67CF15F2CD82}"/>
                  </a:ext>
                </a:extLst>
              </p:cNvPr>
              <p:cNvSpPr/>
              <p:nvPr/>
            </p:nvSpPr>
            <p:spPr>
              <a:xfrm>
                <a:off x="6043793" y="1465805"/>
                <a:ext cx="728008" cy="76768"/>
              </a:xfrm>
              <a:prstGeom prst="rect">
                <a:avLst/>
              </a:prstGeom>
              <a:solidFill>
                <a:srgbClr val="9C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650769CE-9F4F-F065-8A2B-7BD50400D642}"/>
                  </a:ext>
                </a:extLst>
              </p:cNvPr>
              <p:cNvSpPr txBox="1"/>
              <p:nvPr/>
            </p:nvSpPr>
            <p:spPr>
              <a:xfrm>
                <a:off x="6004781" y="1655554"/>
                <a:ext cx="5253744" cy="954107"/>
              </a:xfrm>
              <a:prstGeom prst="rect">
                <a:avLst/>
              </a:prstGeom>
              <a:noFill/>
            </p:spPr>
            <p:txBody>
              <a:bodyPr wrap="square">
                <a:spAutoFit/>
              </a:bodyPr>
              <a:lstStyle/>
              <a:p>
                <a:r>
                  <a:rPr lang="en-GB" sz="1400" kern="0" dirty="0">
                    <a:solidFill>
                      <a:srgbClr val="494544"/>
                    </a:solidFill>
                    <a:latin typeface="Montserrat"/>
                    <a:ea typeface="Open Sans"/>
                    <a:cs typeface="Calibri Light"/>
                  </a:rPr>
                  <a:t>We Are Digital (WAD) is a social impact #tech4good company. Our vision is for everyone to access the digital and financial services and support they need to live their lives. </a:t>
                </a:r>
              </a:p>
            </p:txBody>
          </p:sp>
        </p:grpSp>
        <p:sp>
          <p:nvSpPr>
            <p:cNvPr id="11" name="TextBox 10">
              <a:extLst>
                <a:ext uri="{FF2B5EF4-FFF2-40B4-BE49-F238E27FC236}">
                  <a16:creationId xmlns:a16="http://schemas.microsoft.com/office/drawing/2014/main" id="{00A6BBE9-E2E0-10E8-23AD-ABE0357DDEBD}"/>
                </a:ext>
              </a:extLst>
            </p:cNvPr>
            <p:cNvSpPr txBox="1"/>
            <p:nvPr/>
          </p:nvSpPr>
          <p:spPr>
            <a:xfrm>
              <a:off x="6004781" y="4110928"/>
              <a:ext cx="5253744" cy="1186928"/>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
                  <a:srgbClr val="000000"/>
                </a:buClr>
                <a:buSzPts val="3600"/>
                <a:buFont typeface="Arial"/>
                <a:buNone/>
                <a:tabLst/>
                <a:defRPr/>
              </a:pPr>
              <a:r>
                <a:rPr kumimoji="0" lang="en-US" sz="1400" b="0" i="0" u="none" strike="noStrike" kern="0" cap="none" spc="0" normalizeH="0" baseline="0" noProof="0" dirty="0">
                  <a:ln>
                    <a:noFill/>
                  </a:ln>
                  <a:solidFill>
                    <a:srgbClr val="494544"/>
                  </a:solidFill>
                  <a:effectLst/>
                  <a:uLnTx/>
                  <a:uFillTx/>
                  <a:latin typeface="Montserrat"/>
                  <a:ea typeface="Open Sans"/>
                  <a:cs typeface="Calibri Light"/>
                  <a:sym typeface="Open Sans"/>
                </a:rPr>
                <a:t>We believe in introducing everyone to the digital world - If we can get people online, show them a new way, train in digital skills and guide them towards advice - we know we can help them unlock a more secure future. </a:t>
              </a:r>
              <a:endParaRPr kumimoji="0" lang="en-US" sz="1400" b="1" i="0" u="none" strike="noStrike" kern="0" cap="none" spc="0" normalizeH="0" baseline="0" noProof="0" dirty="0">
                <a:ln>
                  <a:noFill/>
                </a:ln>
                <a:solidFill>
                  <a:srgbClr val="494544"/>
                </a:solidFill>
                <a:effectLst/>
                <a:uLnTx/>
                <a:uFillTx/>
                <a:latin typeface="Montserrat"/>
                <a:cs typeface="Calibri Light" panose="020F0302020204030204" pitchFamily="34" charset="0"/>
                <a:sym typeface="Arial"/>
              </a:endParaRPr>
            </a:p>
          </p:txBody>
        </p:sp>
      </p:grpSp>
      <p:sp>
        <p:nvSpPr>
          <p:cNvPr id="2" name="Rectangle 1">
            <a:extLst>
              <a:ext uri="{FF2B5EF4-FFF2-40B4-BE49-F238E27FC236}">
                <a16:creationId xmlns:a16="http://schemas.microsoft.com/office/drawing/2014/main" id="{1DE66500-CD80-0FCA-256F-EBA9A0E18BC5}"/>
              </a:ext>
            </a:extLst>
          </p:cNvPr>
          <p:cNvSpPr/>
          <p:nvPr/>
        </p:nvSpPr>
        <p:spPr>
          <a:xfrm>
            <a:off x="6043793" y="3818684"/>
            <a:ext cx="728008" cy="76768"/>
          </a:xfrm>
          <a:prstGeom prst="rect">
            <a:avLst/>
          </a:prstGeom>
          <a:solidFill>
            <a:srgbClr val="9C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811E18B8-0B12-C631-91C5-4DD2CAF2617B}"/>
              </a:ext>
            </a:extLst>
          </p:cNvPr>
          <p:cNvGrpSpPr/>
          <p:nvPr/>
        </p:nvGrpSpPr>
        <p:grpSpPr>
          <a:xfrm>
            <a:off x="338932" y="6438105"/>
            <a:ext cx="11660957" cy="276999"/>
            <a:chOff x="386986" y="6104328"/>
            <a:chExt cx="11660957" cy="276999"/>
          </a:xfrm>
        </p:grpSpPr>
        <p:sp>
          <p:nvSpPr>
            <p:cNvPr id="5" name="TextBox 4">
              <a:extLst>
                <a:ext uri="{FF2B5EF4-FFF2-40B4-BE49-F238E27FC236}">
                  <a16:creationId xmlns:a16="http://schemas.microsoft.com/office/drawing/2014/main" id="{45B1A338-0717-C033-1D77-1D069CC28990}"/>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4">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5"/>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15" name="Picture 14">
              <a:extLst>
                <a:ext uri="{FF2B5EF4-FFF2-40B4-BE49-F238E27FC236}">
                  <a16:creationId xmlns:a16="http://schemas.microsoft.com/office/drawing/2014/main" id="{8BC9D9E0-0061-6AB5-9284-794E175382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16" name="Picture 15">
              <a:extLst>
                <a:ext uri="{FF2B5EF4-FFF2-40B4-BE49-F238E27FC236}">
                  <a16:creationId xmlns:a16="http://schemas.microsoft.com/office/drawing/2014/main" id="{00E2C162-8342-1814-5ED8-A66866F493D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17" name="Picture 16" descr="Icon&#10;&#10;Description automatically generated">
              <a:extLst>
                <a:ext uri="{FF2B5EF4-FFF2-40B4-BE49-F238E27FC236}">
                  <a16:creationId xmlns:a16="http://schemas.microsoft.com/office/drawing/2014/main" id="{EC4FE4B1-9F83-5064-4B43-A7FBCB25BA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18" name="Picture 17" descr="Icon&#10;&#10;Description automatically generated">
              <a:extLst>
                <a:ext uri="{FF2B5EF4-FFF2-40B4-BE49-F238E27FC236}">
                  <a16:creationId xmlns:a16="http://schemas.microsoft.com/office/drawing/2014/main" id="{0AF53953-5274-45F5-2BF5-14E97EC733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pic>
        <p:nvPicPr>
          <p:cNvPr id="21" name="Picture 20">
            <a:extLst>
              <a:ext uri="{FF2B5EF4-FFF2-40B4-BE49-F238E27FC236}">
                <a16:creationId xmlns:a16="http://schemas.microsoft.com/office/drawing/2014/main" id="{C97FA6EC-EC5A-7F9B-648A-C9AA600BFBC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38160" y="5579446"/>
            <a:ext cx="6159272" cy="656989"/>
          </a:xfrm>
          <a:prstGeom prst="rect">
            <a:avLst/>
          </a:prstGeom>
        </p:spPr>
      </p:pic>
      <p:sp>
        <p:nvSpPr>
          <p:cNvPr id="3" name="Slide Number Placeholder 2">
            <a:extLst>
              <a:ext uri="{FF2B5EF4-FFF2-40B4-BE49-F238E27FC236}">
                <a16:creationId xmlns:a16="http://schemas.microsoft.com/office/drawing/2014/main" id="{33D882DB-E8CE-D5BD-3A6E-2BC6FEDC56B9}"/>
              </a:ext>
            </a:extLst>
          </p:cNvPr>
          <p:cNvSpPr>
            <a:spLocks noGrp="1"/>
          </p:cNvSpPr>
          <p:nvPr>
            <p:ph type="sldNum" sz="quarter" idx="12"/>
          </p:nvPr>
        </p:nvSpPr>
        <p:spPr/>
        <p:txBody>
          <a:bodyPr/>
          <a:lstStyle/>
          <a:p>
            <a:fld id="{03A8A517-C0D3-48CD-A686-BD05ED361330}" type="slidenum">
              <a:rPr lang="en-GB" smtClean="0"/>
              <a:t>3</a:t>
            </a:fld>
            <a:endParaRPr lang="en-GB" dirty="0"/>
          </a:p>
        </p:txBody>
      </p:sp>
    </p:spTree>
    <p:extLst>
      <p:ext uri="{BB962C8B-B14F-4D97-AF65-F5344CB8AC3E}">
        <p14:creationId xmlns:p14="http://schemas.microsoft.com/office/powerpoint/2010/main" val="2702830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3"/>
          <p:cNvSpPr txBox="1"/>
          <p:nvPr/>
        </p:nvSpPr>
        <p:spPr>
          <a:xfrm>
            <a:off x="781303" y="4588984"/>
            <a:ext cx="1175423" cy="216341"/>
          </a:xfrm>
          <a:prstGeom prst="rect">
            <a:avLst/>
          </a:prstGeom>
        </p:spPr>
        <p:txBody>
          <a:bodyPr vert="horz" wrap="square" lIns="0" tIns="0" rIns="0" bIns="0" rtlCol="0">
            <a:spAutoFit/>
          </a:bodyPr>
          <a:lstStyle/>
          <a:p>
            <a:pPr marL="11516"/>
            <a:r>
              <a:rPr lang="en-US" sz="1406" b="1" spc="14" dirty="0">
                <a:solidFill>
                  <a:srgbClr val="41284E"/>
                </a:solidFill>
                <a:latin typeface="Montserrat"/>
                <a:cs typeface="Montserrat"/>
              </a:rPr>
              <a:t>Corporates </a:t>
            </a:r>
            <a:endParaRPr sz="1406" dirty="0">
              <a:latin typeface="Montserrat"/>
              <a:cs typeface="Montserrat"/>
            </a:endParaRPr>
          </a:p>
        </p:txBody>
      </p:sp>
      <p:sp>
        <p:nvSpPr>
          <p:cNvPr id="32" name="object 6"/>
          <p:cNvSpPr txBox="1"/>
          <p:nvPr/>
        </p:nvSpPr>
        <p:spPr>
          <a:xfrm>
            <a:off x="9957592" y="2816414"/>
            <a:ext cx="883882" cy="216341"/>
          </a:xfrm>
          <a:prstGeom prst="rect">
            <a:avLst/>
          </a:prstGeom>
        </p:spPr>
        <p:txBody>
          <a:bodyPr vert="horz" wrap="square" lIns="0" tIns="0" rIns="0" bIns="0" rtlCol="0">
            <a:spAutoFit/>
          </a:bodyPr>
          <a:lstStyle/>
          <a:p>
            <a:pPr marL="11516"/>
            <a:r>
              <a:rPr sz="1406" b="1" spc="18">
                <a:solidFill>
                  <a:srgbClr val="41284E"/>
                </a:solidFill>
                <a:latin typeface="Montserrat"/>
                <a:cs typeface="Montserrat"/>
              </a:rPr>
              <a:t>End</a:t>
            </a:r>
            <a:r>
              <a:rPr sz="1406" b="1" spc="-63">
                <a:solidFill>
                  <a:srgbClr val="41284E"/>
                </a:solidFill>
                <a:latin typeface="Montserrat"/>
                <a:cs typeface="Montserrat"/>
              </a:rPr>
              <a:t> </a:t>
            </a:r>
            <a:r>
              <a:rPr sz="1406" b="1" spc="14">
                <a:solidFill>
                  <a:srgbClr val="41284E"/>
                </a:solidFill>
                <a:latin typeface="Montserrat"/>
                <a:cs typeface="Montserrat"/>
              </a:rPr>
              <a:t>User</a:t>
            </a:r>
            <a:endParaRPr sz="1406">
              <a:latin typeface="Montserrat"/>
              <a:cs typeface="Montserrat"/>
            </a:endParaRPr>
          </a:p>
        </p:txBody>
      </p:sp>
      <p:sp>
        <p:nvSpPr>
          <p:cNvPr id="34" name="object 9"/>
          <p:cNvSpPr/>
          <p:nvPr/>
        </p:nvSpPr>
        <p:spPr>
          <a:xfrm>
            <a:off x="1898645" y="1961897"/>
            <a:ext cx="852670" cy="72374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35" name="object 12"/>
          <p:cNvSpPr/>
          <p:nvPr/>
        </p:nvSpPr>
        <p:spPr>
          <a:xfrm>
            <a:off x="4263472" y="1914086"/>
            <a:ext cx="2071220" cy="3493021"/>
          </a:xfrm>
          <a:custGeom>
            <a:avLst/>
            <a:gdLst/>
            <a:ahLst/>
            <a:cxnLst/>
            <a:rect l="l" t="t" r="r" b="b"/>
            <a:pathLst>
              <a:path w="2284095" h="3221354">
                <a:moveTo>
                  <a:pt x="2064826" y="0"/>
                </a:moveTo>
                <a:lnTo>
                  <a:pt x="219276" y="0"/>
                </a:lnTo>
                <a:lnTo>
                  <a:pt x="169155" y="5817"/>
                </a:lnTo>
                <a:lnTo>
                  <a:pt x="123062" y="22374"/>
                </a:lnTo>
                <a:lnTo>
                  <a:pt x="82339" y="48329"/>
                </a:lnTo>
                <a:lnTo>
                  <a:pt x="48329" y="82339"/>
                </a:lnTo>
                <a:lnTo>
                  <a:pt x="22374" y="123062"/>
                </a:lnTo>
                <a:lnTo>
                  <a:pt x="5817" y="169155"/>
                </a:lnTo>
                <a:lnTo>
                  <a:pt x="0" y="219275"/>
                </a:lnTo>
                <a:lnTo>
                  <a:pt x="0" y="3001838"/>
                </a:lnTo>
                <a:lnTo>
                  <a:pt x="5817" y="3051959"/>
                </a:lnTo>
                <a:lnTo>
                  <a:pt x="22374" y="3098051"/>
                </a:lnTo>
                <a:lnTo>
                  <a:pt x="48329" y="3138774"/>
                </a:lnTo>
                <a:lnTo>
                  <a:pt x="82339" y="3172784"/>
                </a:lnTo>
                <a:lnTo>
                  <a:pt x="123062" y="3198739"/>
                </a:lnTo>
                <a:lnTo>
                  <a:pt x="169155" y="3215296"/>
                </a:lnTo>
                <a:lnTo>
                  <a:pt x="219276" y="3221113"/>
                </a:lnTo>
                <a:lnTo>
                  <a:pt x="2064826" y="3221113"/>
                </a:lnTo>
                <a:lnTo>
                  <a:pt x="2114948" y="3215296"/>
                </a:lnTo>
                <a:lnTo>
                  <a:pt x="2161041" y="3198739"/>
                </a:lnTo>
                <a:lnTo>
                  <a:pt x="2201763" y="3172784"/>
                </a:lnTo>
                <a:lnTo>
                  <a:pt x="2235774" y="3138774"/>
                </a:lnTo>
                <a:lnTo>
                  <a:pt x="2261729" y="3098051"/>
                </a:lnTo>
                <a:lnTo>
                  <a:pt x="2278286" y="3051959"/>
                </a:lnTo>
                <a:lnTo>
                  <a:pt x="2284103" y="3001838"/>
                </a:lnTo>
                <a:lnTo>
                  <a:pt x="2284103" y="219275"/>
                </a:lnTo>
                <a:lnTo>
                  <a:pt x="2278286" y="169155"/>
                </a:lnTo>
                <a:lnTo>
                  <a:pt x="2261729" y="123062"/>
                </a:lnTo>
                <a:lnTo>
                  <a:pt x="2235774" y="82339"/>
                </a:lnTo>
                <a:lnTo>
                  <a:pt x="2201763" y="48329"/>
                </a:lnTo>
                <a:lnTo>
                  <a:pt x="2161041" y="22374"/>
                </a:lnTo>
                <a:lnTo>
                  <a:pt x="2114948" y="5817"/>
                </a:lnTo>
                <a:lnTo>
                  <a:pt x="2064826" y="0"/>
                </a:lnTo>
                <a:close/>
              </a:path>
            </a:pathLst>
          </a:custGeom>
          <a:solidFill>
            <a:srgbClr val="41284E"/>
          </a:solidFill>
        </p:spPr>
        <p:txBody>
          <a:bodyPr wrap="square" lIns="0" tIns="0" rIns="0" bIns="0" rtlCol="0"/>
          <a:lstStyle/>
          <a:p>
            <a:endParaRPr sz="1632"/>
          </a:p>
        </p:txBody>
      </p:sp>
      <p:sp>
        <p:nvSpPr>
          <p:cNvPr id="36" name="object 13"/>
          <p:cNvSpPr txBox="1"/>
          <p:nvPr/>
        </p:nvSpPr>
        <p:spPr>
          <a:xfrm>
            <a:off x="6481575" y="2014137"/>
            <a:ext cx="2635669" cy="472181"/>
          </a:xfrm>
          <a:prstGeom prst="rect">
            <a:avLst/>
          </a:prstGeom>
        </p:spPr>
        <p:txBody>
          <a:bodyPr vert="horz" wrap="square" lIns="0" tIns="0" rIns="0" bIns="0" rtlCol="0">
            <a:spAutoFit/>
          </a:bodyPr>
          <a:lstStyle/>
          <a:p>
            <a:pPr marL="11516" algn="ctr">
              <a:spcBef>
                <a:spcPts val="249"/>
              </a:spcBef>
            </a:pPr>
            <a:r>
              <a:rPr lang="en-GB" sz="1451" b="1" dirty="0">
                <a:solidFill>
                  <a:srgbClr val="40284E"/>
                </a:solidFill>
                <a:latin typeface="Montserrat" pitchFamily="2" charset="77"/>
                <a:cs typeface="Segoe UI"/>
              </a:rPr>
              <a:t>Across 400</a:t>
            </a:r>
            <a:r>
              <a:rPr lang="en-GB" sz="1451" b="1" spc="27" dirty="0">
                <a:solidFill>
                  <a:srgbClr val="40284E"/>
                </a:solidFill>
                <a:latin typeface="Montserrat" pitchFamily="2" charset="77"/>
                <a:cs typeface="Segoe UI"/>
              </a:rPr>
              <a:t> Local P</a:t>
            </a:r>
            <a:r>
              <a:rPr lang="en-GB" sz="1451" b="1" dirty="0">
                <a:solidFill>
                  <a:srgbClr val="40284E"/>
                </a:solidFill>
                <a:latin typeface="Montserrat" pitchFamily="2" charset="77"/>
                <a:cs typeface="Segoe UI"/>
              </a:rPr>
              <a:t>artner</a:t>
            </a:r>
            <a:r>
              <a:rPr lang="en-GB" sz="1451" b="1" spc="27" dirty="0">
                <a:solidFill>
                  <a:srgbClr val="40284E"/>
                </a:solidFill>
                <a:latin typeface="Montserrat" pitchFamily="2" charset="77"/>
                <a:cs typeface="Segoe UI"/>
              </a:rPr>
              <a:t> </a:t>
            </a:r>
          </a:p>
          <a:p>
            <a:pPr marL="11516" algn="ctr">
              <a:spcBef>
                <a:spcPts val="249"/>
              </a:spcBef>
            </a:pPr>
            <a:r>
              <a:rPr lang="en-GB" sz="1451" b="1" spc="-18" dirty="0">
                <a:solidFill>
                  <a:srgbClr val="40284E"/>
                </a:solidFill>
                <a:latin typeface="Montserrat" pitchFamily="2" charset="77"/>
                <a:cs typeface="Segoe UI"/>
              </a:rPr>
              <a:t>Organisations</a:t>
            </a:r>
            <a:endParaRPr lang="en-GB" sz="1451" b="1" dirty="0">
              <a:solidFill>
                <a:srgbClr val="40284E"/>
              </a:solidFill>
              <a:latin typeface="Montserrat" pitchFamily="2" charset="77"/>
              <a:cs typeface="Segoe UI"/>
            </a:endParaRPr>
          </a:p>
        </p:txBody>
      </p:sp>
      <p:sp>
        <p:nvSpPr>
          <p:cNvPr id="37" name="object 14"/>
          <p:cNvSpPr/>
          <p:nvPr/>
        </p:nvSpPr>
        <p:spPr>
          <a:xfrm>
            <a:off x="6470424" y="3529392"/>
            <a:ext cx="434167" cy="78311"/>
          </a:xfrm>
          <a:custGeom>
            <a:avLst/>
            <a:gdLst/>
            <a:ahLst/>
            <a:cxnLst/>
            <a:rect l="l" t="t" r="r" b="b"/>
            <a:pathLst>
              <a:path w="478790" h="86360">
                <a:moveTo>
                  <a:pt x="478450" y="86018"/>
                </a:moveTo>
                <a:lnTo>
                  <a:pt x="478450" y="0"/>
                </a:lnTo>
                <a:lnTo>
                  <a:pt x="0" y="0"/>
                </a:lnTo>
                <a:lnTo>
                  <a:pt x="0" y="86018"/>
                </a:lnTo>
                <a:lnTo>
                  <a:pt x="478450" y="86018"/>
                </a:lnTo>
                <a:close/>
              </a:path>
            </a:pathLst>
          </a:custGeom>
          <a:solidFill>
            <a:srgbClr val="9B5FA3"/>
          </a:solidFill>
        </p:spPr>
        <p:txBody>
          <a:bodyPr wrap="square" lIns="0" tIns="0" rIns="0" bIns="0" rtlCol="0"/>
          <a:lstStyle/>
          <a:p>
            <a:endParaRPr sz="1632"/>
          </a:p>
        </p:txBody>
      </p:sp>
      <p:sp>
        <p:nvSpPr>
          <p:cNvPr id="38" name="object 15"/>
          <p:cNvSpPr/>
          <p:nvPr/>
        </p:nvSpPr>
        <p:spPr>
          <a:xfrm>
            <a:off x="6808570" y="3461305"/>
            <a:ext cx="167563" cy="228024"/>
          </a:xfrm>
          <a:custGeom>
            <a:avLst/>
            <a:gdLst/>
            <a:ahLst/>
            <a:cxnLst/>
            <a:rect l="l" t="t" r="r" b="b"/>
            <a:pathLst>
              <a:path w="184784" h="251460">
                <a:moveTo>
                  <a:pt x="0" y="0"/>
                </a:moveTo>
                <a:lnTo>
                  <a:pt x="0" y="251352"/>
                </a:lnTo>
                <a:lnTo>
                  <a:pt x="184632" y="125676"/>
                </a:lnTo>
                <a:lnTo>
                  <a:pt x="0" y="0"/>
                </a:lnTo>
                <a:close/>
              </a:path>
            </a:pathLst>
          </a:custGeom>
          <a:solidFill>
            <a:srgbClr val="9B5FA3"/>
          </a:solidFill>
        </p:spPr>
        <p:txBody>
          <a:bodyPr wrap="square" lIns="0" tIns="0" rIns="0" bIns="0" rtlCol="0"/>
          <a:lstStyle/>
          <a:p>
            <a:endParaRPr sz="1632"/>
          </a:p>
        </p:txBody>
      </p:sp>
      <p:sp>
        <p:nvSpPr>
          <p:cNvPr id="48" name="object 25"/>
          <p:cNvSpPr txBox="1"/>
          <p:nvPr/>
        </p:nvSpPr>
        <p:spPr>
          <a:xfrm>
            <a:off x="2242432" y="4522950"/>
            <a:ext cx="1260755" cy="432683"/>
          </a:xfrm>
          <a:prstGeom prst="rect">
            <a:avLst/>
          </a:prstGeom>
        </p:spPr>
        <p:txBody>
          <a:bodyPr vert="horz" wrap="square" lIns="0" tIns="0" rIns="0" bIns="0" rtlCol="0">
            <a:spAutoFit/>
          </a:bodyPr>
          <a:lstStyle/>
          <a:p>
            <a:pPr marL="11516" algn="ctr"/>
            <a:r>
              <a:rPr sz="1406" b="1" spc="14" dirty="0">
                <a:solidFill>
                  <a:srgbClr val="41284E"/>
                </a:solidFill>
                <a:latin typeface="Montserrat"/>
                <a:cs typeface="Montserrat"/>
              </a:rPr>
              <a:t>Housi</a:t>
            </a:r>
            <a:r>
              <a:rPr sz="1406" b="1" spc="23" dirty="0">
                <a:solidFill>
                  <a:srgbClr val="41284E"/>
                </a:solidFill>
                <a:latin typeface="Montserrat"/>
                <a:cs typeface="Montserrat"/>
              </a:rPr>
              <a:t>n</a:t>
            </a:r>
            <a:r>
              <a:rPr sz="1406" b="1" spc="18" dirty="0">
                <a:solidFill>
                  <a:srgbClr val="41284E"/>
                </a:solidFill>
                <a:latin typeface="Montserrat"/>
                <a:cs typeface="Montserrat"/>
              </a:rPr>
              <a:t>g</a:t>
            </a:r>
            <a:r>
              <a:rPr lang="en-US" sz="1406" b="1" spc="18" dirty="0">
                <a:solidFill>
                  <a:srgbClr val="41284E"/>
                </a:solidFill>
                <a:latin typeface="Montserrat"/>
                <a:cs typeface="Montserrat"/>
              </a:rPr>
              <a:t> Associations</a:t>
            </a:r>
            <a:endParaRPr sz="1406" dirty="0">
              <a:latin typeface="Montserrat"/>
              <a:cs typeface="Montserrat"/>
            </a:endParaRPr>
          </a:p>
        </p:txBody>
      </p:sp>
      <p:sp>
        <p:nvSpPr>
          <p:cNvPr id="49" name="object 26"/>
          <p:cNvSpPr txBox="1"/>
          <p:nvPr/>
        </p:nvSpPr>
        <p:spPr>
          <a:xfrm>
            <a:off x="4396398" y="2064071"/>
            <a:ext cx="1811779" cy="3240695"/>
          </a:xfrm>
          <a:prstGeom prst="rect">
            <a:avLst/>
          </a:prstGeom>
        </p:spPr>
        <p:txBody>
          <a:bodyPr vert="horz" wrap="square" lIns="0" tIns="0" rIns="0" bIns="0" rtlCol="0">
            <a:spAutoFit/>
          </a:bodyPr>
          <a:lstStyle/>
          <a:p>
            <a:pPr algn="ctr">
              <a:lnSpc>
                <a:spcPct val="100000"/>
              </a:lnSpc>
            </a:pPr>
            <a:r>
              <a:rPr sz="1451" spc="-27" dirty="0">
                <a:solidFill>
                  <a:schemeClr val="bg1"/>
                </a:solidFill>
                <a:latin typeface="Montserrat" panose="00000500000000000000" pitchFamily="50" charset="0"/>
                <a:cs typeface="Segoe UI"/>
              </a:rPr>
              <a:t>WAD</a:t>
            </a:r>
            <a:r>
              <a:rPr sz="1451" spc="-77" dirty="0">
                <a:solidFill>
                  <a:schemeClr val="bg1"/>
                </a:solidFill>
                <a:latin typeface="Montserrat" panose="00000500000000000000" pitchFamily="50" charset="0"/>
                <a:cs typeface="Segoe UI"/>
              </a:rPr>
              <a:t> </a:t>
            </a:r>
            <a:r>
              <a:rPr sz="1451" dirty="0">
                <a:solidFill>
                  <a:schemeClr val="bg1"/>
                </a:solidFill>
                <a:latin typeface="Montserrat" panose="00000500000000000000" pitchFamily="50" charset="0"/>
                <a:cs typeface="Segoe UI"/>
              </a:rPr>
              <a:t>Platform</a:t>
            </a:r>
          </a:p>
          <a:p>
            <a:pPr marR="15547" algn="ctr">
              <a:spcBef>
                <a:spcPts val="439"/>
              </a:spcBef>
            </a:pPr>
            <a:r>
              <a:rPr sz="1360" b="1" spc="14" dirty="0">
                <a:solidFill>
                  <a:srgbClr val="ACCF61"/>
                </a:solidFill>
                <a:latin typeface="Montserrat"/>
                <a:cs typeface="Montserrat"/>
              </a:rPr>
              <a:t>Handles</a:t>
            </a:r>
            <a:endParaRPr sz="1360" dirty="0">
              <a:solidFill>
                <a:srgbClr val="ACCF61"/>
              </a:solidFill>
              <a:latin typeface="Montserrat"/>
              <a:cs typeface="Montserrat"/>
            </a:endParaRPr>
          </a:p>
          <a:p>
            <a:pPr marL="221114" marR="226872" algn="ctr">
              <a:lnSpc>
                <a:spcPct val="114900"/>
              </a:lnSpc>
              <a:spcBef>
                <a:spcPts val="1007"/>
              </a:spcBef>
            </a:pPr>
            <a:r>
              <a:rPr sz="1360" spc="-5" dirty="0">
                <a:solidFill>
                  <a:srgbClr val="FEFEFE"/>
                </a:solidFill>
                <a:latin typeface="Montserrat"/>
                <a:cs typeface="Montserrat"/>
              </a:rPr>
              <a:t>Referrals  Triage  Assessment  Booking  </a:t>
            </a:r>
            <a:r>
              <a:rPr sz="1360" dirty="0">
                <a:solidFill>
                  <a:srgbClr val="FEFEFE"/>
                </a:solidFill>
                <a:latin typeface="Montserrat"/>
                <a:cs typeface="Montserrat"/>
              </a:rPr>
              <a:t>Support  Supply Chain  Management  </a:t>
            </a:r>
            <a:r>
              <a:rPr sz="1360" spc="-5" dirty="0">
                <a:solidFill>
                  <a:srgbClr val="FEFEFE"/>
                </a:solidFill>
                <a:latin typeface="Montserrat"/>
                <a:cs typeface="Montserrat"/>
              </a:rPr>
              <a:t>Funding  </a:t>
            </a:r>
            <a:r>
              <a:rPr sz="1360" dirty="0">
                <a:solidFill>
                  <a:srgbClr val="FEFEFE"/>
                </a:solidFill>
                <a:latin typeface="Montserrat"/>
                <a:cs typeface="Montserrat"/>
              </a:rPr>
              <a:t>Reporting  </a:t>
            </a:r>
            <a:r>
              <a:rPr sz="1360" spc="-9" dirty="0">
                <a:solidFill>
                  <a:srgbClr val="FEFEFE"/>
                </a:solidFill>
                <a:latin typeface="Montserrat"/>
                <a:cs typeface="Montserrat"/>
              </a:rPr>
              <a:t>Progression  </a:t>
            </a:r>
            <a:r>
              <a:rPr sz="1360" dirty="0">
                <a:solidFill>
                  <a:srgbClr val="FEFEFE"/>
                </a:solidFill>
                <a:latin typeface="Montserrat"/>
                <a:cs typeface="Montserrat"/>
              </a:rPr>
              <a:t>Impact</a:t>
            </a:r>
            <a:endParaRPr sz="1360" dirty="0">
              <a:latin typeface="Montserrat"/>
              <a:cs typeface="Montserrat"/>
            </a:endParaRPr>
          </a:p>
        </p:txBody>
      </p:sp>
      <p:sp>
        <p:nvSpPr>
          <p:cNvPr id="53" name="object 30"/>
          <p:cNvSpPr/>
          <p:nvPr/>
        </p:nvSpPr>
        <p:spPr>
          <a:xfrm>
            <a:off x="8593069" y="2723856"/>
            <a:ext cx="17275" cy="17850"/>
          </a:xfrm>
          <a:custGeom>
            <a:avLst/>
            <a:gdLst/>
            <a:ahLst/>
            <a:cxnLst/>
            <a:rect l="l" t="t" r="r" b="b"/>
            <a:pathLst>
              <a:path w="19050" h="19685">
                <a:moveTo>
                  <a:pt x="9518" y="0"/>
                </a:moveTo>
                <a:lnTo>
                  <a:pt x="4234" y="104"/>
                </a:lnTo>
                <a:lnTo>
                  <a:pt x="0" y="4417"/>
                </a:lnTo>
                <a:lnTo>
                  <a:pt x="0" y="14983"/>
                </a:lnTo>
                <a:lnTo>
                  <a:pt x="4234" y="19300"/>
                </a:lnTo>
                <a:lnTo>
                  <a:pt x="14800" y="19300"/>
                </a:lnTo>
                <a:lnTo>
                  <a:pt x="19033" y="14983"/>
                </a:lnTo>
                <a:lnTo>
                  <a:pt x="19033" y="4417"/>
                </a:lnTo>
                <a:lnTo>
                  <a:pt x="14800" y="104"/>
                </a:lnTo>
                <a:lnTo>
                  <a:pt x="9518" y="0"/>
                </a:lnTo>
                <a:close/>
              </a:path>
            </a:pathLst>
          </a:custGeom>
          <a:solidFill>
            <a:srgbClr val="9B5FA3"/>
          </a:solidFill>
        </p:spPr>
        <p:txBody>
          <a:bodyPr wrap="square" lIns="0" tIns="0" rIns="0" bIns="0" rtlCol="0"/>
          <a:lstStyle/>
          <a:p>
            <a:endParaRPr sz="1632"/>
          </a:p>
        </p:txBody>
      </p:sp>
      <p:sp>
        <p:nvSpPr>
          <p:cNvPr id="56" name="object 10"/>
          <p:cNvSpPr/>
          <p:nvPr/>
        </p:nvSpPr>
        <p:spPr>
          <a:xfrm>
            <a:off x="9784653" y="3224628"/>
            <a:ext cx="1229760" cy="1007788"/>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57" name="object 4">
            <a:extLst>
              <a:ext uri="{FF2B5EF4-FFF2-40B4-BE49-F238E27FC236}">
                <a16:creationId xmlns:a16="http://schemas.microsoft.com/office/drawing/2014/main" id="{1BA741FE-965D-3383-7A9C-035D045008FE}"/>
              </a:ext>
            </a:extLst>
          </p:cNvPr>
          <p:cNvSpPr txBox="1"/>
          <p:nvPr/>
        </p:nvSpPr>
        <p:spPr>
          <a:xfrm>
            <a:off x="1195270" y="2757947"/>
            <a:ext cx="2227238" cy="432683"/>
          </a:xfrm>
          <a:prstGeom prst="rect">
            <a:avLst/>
          </a:prstGeom>
        </p:spPr>
        <p:txBody>
          <a:bodyPr vert="horz" wrap="square" lIns="0" tIns="0" rIns="0" bIns="0" rtlCol="0">
            <a:spAutoFit/>
          </a:bodyPr>
          <a:lstStyle/>
          <a:p>
            <a:pPr marL="11516" algn="ctr"/>
            <a:r>
              <a:rPr lang="en-US" sz="1406" b="1" spc="18" dirty="0">
                <a:solidFill>
                  <a:srgbClr val="41284E"/>
                </a:solidFill>
                <a:latin typeface="Montserrat"/>
                <a:cs typeface="Montserrat"/>
              </a:rPr>
              <a:t>Central &amp; Local </a:t>
            </a:r>
            <a:r>
              <a:rPr sz="1406" b="1" spc="18" dirty="0">
                <a:solidFill>
                  <a:srgbClr val="41284E"/>
                </a:solidFill>
                <a:latin typeface="Montserrat"/>
                <a:cs typeface="Montserrat"/>
              </a:rPr>
              <a:t>G</a:t>
            </a:r>
            <a:r>
              <a:rPr sz="1406" b="1" spc="-5" dirty="0">
                <a:solidFill>
                  <a:srgbClr val="41284E"/>
                </a:solidFill>
                <a:latin typeface="Montserrat"/>
                <a:cs typeface="Montserrat"/>
              </a:rPr>
              <a:t>ov</a:t>
            </a:r>
            <a:r>
              <a:rPr sz="1406" b="1" spc="18" dirty="0">
                <a:solidFill>
                  <a:srgbClr val="41284E"/>
                </a:solidFill>
                <a:latin typeface="Montserrat"/>
                <a:cs typeface="Montserrat"/>
              </a:rPr>
              <a:t>e</a:t>
            </a:r>
            <a:r>
              <a:rPr sz="1406" b="1" dirty="0">
                <a:solidFill>
                  <a:srgbClr val="41284E"/>
                </a:solidFill>
                <a:latin typeface="Montserrat"/>
                <a:cs typeface="Montserrat"/>
              </a:rPr>
              <a:t>r</a:t>
            </a:r>
            <a:r>
              <a:rPr sz="1406" b="1" spc="18" dirty="0">
                <a:solidFill>
                  <a:srgbClr val="41284E"/>
                </a:solidFill>
                <a:latin typeface="Montserrat"/>
                <a:cs typeface="Montserrat"/>
              </a:rPr>
              <a:t>n</a:t>
            </a:r>
            <a:r>
              <a:rPr sz="1406" b="1" spc="32" dirty="0">
                <a:solidFill>
                  <a:srgbClr val="41284E"/>
                </a:solidFill>
                <a:latin typeface="Montserrat"/>
                <a:cs typeface="Montserrat"/>
              </a:rPr>
              <a:t>m</a:t>
            </a:r>
            <a:r>
              <a:rPr sz="1406" b="1" spc="14" dirty="0">
                <a:solidFill>
                  <a:srgbClr val="41284E"/>
                </a:solidFill>
                <a:latin typeface="Montserrat"/>
                <a:cs typeface="Montserrat"/>
              </a:rPr>
              <a:t>ent</a:t>
            </a:r>
            <a:endParaRPr sz="1406" dirty="0">
              <a:latin typeface="Montserrat"/>
              <a:cs typeface="Montserrat"/>
            </a:endParaRPr>
          </a:p>
        </p:txBody>
      </p:sp>
      <p:sp>
        <p:nvSpPr>
          <p:cNvPr id="58" name="object 14">
            <a:extLst>
              <a:ext uri="{FF2B5EF4-FFF2-40B4-BE49-F238E27FC236}">
                <a16:creationId xmlns:a16="http://schemas.microsoft.com/office/drawing/2014/main" id="{6A511A02-79B7-227F-07CA-7A7519D9CBAE}"/>
              </a:ext>
            </a:extLst>
          </p:cNvPr>
          <p:cNvSpPr/>
          <p:nvPr/>
        </p:nvSpPr>
        <p:spPr>
          <a:xfrm>
            <a:off x="9115920" y="3611136"/>
            <a:ext cx="434167" cy="78311"/>
          </a:xfrm>
          <a:custGeom>
            <a:avLst/>
            <a:gdLst/>
            <a:ahLst/>
            <a:cxnLst/>
            <a:rect l="l" t="t" r="r" b="b"/>
            <a:pathLst>
              <a:path w="478790" h="86360">
                <a:moveTo>
                  <a:pt x="478450" y="86018"/>
                </a:moveTo>
                <a:lnTo>
                  <a:pt x="478450" y="0"/>
                </a:lnTo>
                <a:lnTo>
                  <a:pt x="0" y="0"/>
                </a:lnTo>
                <a:lnTo>
                  <a:pt x="0" y="86018"/>
                </a:lnTo>
                <a:lnTo>
                  <a:pt x="478450" y="86018"/>
                </a:lnTo>
                <a:close/>
              </a:path>
            </a:pathLst>
          </a:custGeom>
          <a:solidFill>
            <a:srgbClr val="9B5FA3"/>
          </a:solidFill>
        </p:spPr>
        <p:txBody>
          <a:bodyPr wrap="square" lIns="0" tIns="0" rIns="0" bIns="0" rtlCol="0"/>
          <a:lstStyle/>
          <a:p>
            <a:endParaRPr sz="1632"/>
          </a:p>
        </p:txBody>
      </p:sp>
      <p:sp>
        <p:nvSpPr>
          <p:cNvPr id="59" name="object 15">
            <a:extLst>
              <a:ext uri="{FF2B5EF4-FFF2-40B4-BE49-F238E27FC236}">
                <a16:creationId xmlns:a16="http://schemas.microsoft.com/office/drawing/2014/main" id="{DA71E57F-07F2-F039-F4E7-13A8065C91F9}"/>
              </a:ext>
            </a:extLst>
          </p:cNvPr>
          <p:cNvSpPr/>
          <p:nvPr/>
        </p:nvSpPr>
        <p:spPr>
          <a:xfrm>
            <a:off x="9487746" y="3530932"/>
            <a:ext cx="167563" cy="228024"/>
          </a:xfrm>
          <a:custGeom>
            <a:avLst/>
            <a:gdLst/>
            <a:ahLst/>
            <a:cxnLst/>
            <a:rect l="l" t="t" r="r" b="b"/>
            <a:pathLst>
              <a:path w="184784" h="251460">
                <a:moveTo>
                  <a:pt x="0" y="0"/>
                </a:moveTo>
                <a:lnTo>
                  <a:pt x="0" y="251352"/>
                </a:lnTo>
                <a:lnTo>
                  <a:pt x="184632" y="125676"/>
                </a:lnTo>
                <a:lnTo>
                  <a:pt x="0" y="0"/>
                </a:lnTo>
                <a:close/>
              </a:path>
            </a:pathLst>
          </a:custGeom>
          <a:solidFill>
            <a:srgbClr val="9B5FA3"/>
          </a:solidFill>
        </p:spPr>
        <p:txBody>
          <a:bodyPr wrap="square" lIns="0" tIns="0" rIns="0" bIns="0" rtlCol="0"/>
          <a:lstStyle/>
          <a:p>
            <a:endParaRPr sz="1632"/>
          </a:p>
        </p:txBody>
      </p:sp>
      <p:sp>
        <p:nvSpPr>
          <p:cNvPr id="60" name="object 14">
            <a:extLst>
              <a:ext uri="{FF2B5EF4-FFF2-40B4-BE49-F238E27FC236}">
                <a16:creationId xmlns:a16="http://schemas.microsoft.com/office/drawing/2014/main" id="{540DC660-9D80-4836-3939-0A399A0AA41D}"/>
              </a:ext>
            </a:extLst>
          </p:cNvPr>
          <p:cNvSpPr/>
          <p:nvPr/>
        </p:nvSpPr>
        <p:spPr>
          <a:xfrm>
            <a:off x="3565702" y="3541362"/>
            <a:ext cx="434167" cy="78311"/>
          </a:xfrm>
          <a:custGeom>
            <a:avLst/>
            <a:gdLst/>
            <a:ahLst/>
            <a:cxnLst/>
            <a:rect l="l" t="t" r="r" b="b"/>
            <a:pathLst>
              <a:path w="478790" h="86360">
                <a:moveTo>
                  <a:pt x="478450" y="86018"/>
                </a:moveTo>
                <a:lnTo>
                  <a:pt x="478450" y="0"/>
                </a:lnTo>
                <a:lnTo>
                  <a:pt x="0" y="0"/>
                </a:lnTo>
                <a:lnTo>
                  <a:pt x="0" y="86018"/>
                </a:lnTo>
                <a:lnTo>
                  <a:pt x="478450" y="86018"/>
                </a:lnTo>
                <a:close/>
              </a:path>
            </a:pathLst>
          </a:custGeom>
          <a:solidFill>
            <a:srgbClr val="9B5FA3"/>
          </a:solidFill>
        </p:spPr>
        <p:txBody>
          <a:bodyPr wrap="square" lIns="0" tIns="0" rIns="0" bIns="0" rtlCol="0"/>
          <a:lstStyle/>
          <a:p>
            <a:endParaRPr sz="1632"/>
          </a:p>
        </p:txBody>
      </p:sp>
      <p:sp>
        <p:nvSpPr>
          <p:cNvPr id="61" name="object 15">
            <a:extLst>
              <a:ext uri="{FF2B5EF4-FFF2-40B4-BE49-F238E27FC236}">
                <a16:creationId xmlns:a16="http://schemas.microsoft.com/office/drawing/2014/main" id="{6D340205-FAA5-42FF-F6FD-7FE4684CFEF3}"/>
              </a:ext>
            </a:extLst>
          </p:cNvPr>
          <p:cNvSpPr/>
          <p:nvPr/>
        </p:nvSpPr>
        <p:spPr>
          <a:xfrm>
            <a:off x="3977260" y="3466687"/>
            <a:ext cx="167563" cy="228024"/>
          </a:xfrm>
          <a:custGeom>
            <a:avLst/>
            <a:gdLst/>
            <a:ahLst/>
            <a:cxnLst/>
            <a:rect l="l" t="t" r="r" b="b"/>
            <a:pathLst>
              <a:path w="184784" h="251460">
                <a:moveTo>
                  <a:pt x="0" y="0"/>
                </a:moveTo>
                <a:lnTo>
                  <a:pt x="0" y="251352"/>
                </a:lnTo>
                <a:lnTo>
                  <a:pt x="184632" y="125676"/>
                </a:lnTo>
                <a:lnTo>
                  <a:pt x="0" y="0"/>
                </a:lnTo>
                <a:close/>
              </a:path>
            </a:pathLst>
          </a:custGeom>
          <a:solidFill>
            <a:srgbClr val="9B5FA3"/>
          </a:solidFill>
        </p:spPr>
        <p:txBody>
          <a:bodyPr wrap="square" lIns="0" tIns="0" rIns="0" bIns="0" rtlCol="0"/>
          <a:lstStyle/>
          <a:p>
            <a:endParaRPr sz="1632"/>
          </a:p>
        </p:txBody>
      </p:sp>
      <p:sp>
        <p:nvSpPr>
          <p:cNvPr id="63" name="object 24">
            <a:extLst>
              <a:ext uri="{FF2B5EF4-FFF2-40B4-BE49-F238E27FC236}">
                <a16:creationId xmlns:a16="http://schemas.microsoft.com/office/drawing/2014/main" id="{86A642B0-23FC-2DED-2013-42B58A2E9B0D}"/>
              </a:ext>
            </a:extLst>
          </p:cNvPr>
          <p:cNvSpPr/>
          <p:nvPr/>
        </p:nvSpPr>
        <p:spPr>
          <a:xfrm>
            <a:off x="2488038" y="3532495"/>
            <a:ext cx="783647" cy="723742"/>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64" name="object 39">
            <a:extLst>
              <a:ext uri="{FF2B5EF4-FFF2-40B4-BE49-F238E27FC236}">
                <a16:creationId xmlns:a16="http://schemas.microsoft.com/office/drawing/2014/main" id="{9BBD3F0C-16B4-32BE-CC6B-28F829ECF7D9}"/>
              </a:ext>
            </a:extLst>
          </p:cNvPr>
          <p:cNvSpPr/>
          <p:nvPr/>
        </p:nvSpPr>
        <p:spPr>
          <a:xfrm>
            <a:off x="911154" y="962728"/>
            <a:ext cx="3230720" cy="596828"/>
          </a:xfrm>
          <a:custGeom>
            <a:avLst/>
            <a:gdLst/>
            <a:ahLst/>
            <a:cxnLst/>
            <a:rect l="l" t="t" r="r" b="b"/>
            <a:pathLst>
              <a:path w="2242185" h="530225">
                <a:moveTo>
                  <a:pt x="2140235" y="0"/>
                </a:moveTo>
                <a:lnTo>
                  <a:pt x="101916" y="0"/>
                </a:lnTo>
                <a:lnTo>
                  <a:pt x="62343" y="8041"/>
                </a:lnTo>
                <a:lnTo>
                  <a:pt x="29937" y="29936"/>
                </a:lnTo>
                <a:lnTo>
                  <a:pt x="8041" y="62342"/>
                </a:lnTo>
                <a:lnTo>
                  <a:pt x="0" y="101914"/>
                </a:lnTo>
                <a:lnTo>
                  <a:pt x="0" y="428047"/>
                </a:lnTo>
                <a:lnTo>
                  <a:pt x="8041" y="467619"/>
                </a:lnTo>
                <a:lnTo>
                  <a:pt x="29937" y="500025"/>
                </a:lnTo>
                <a:lnTo>
                  <a:pt x="62343" y="521920"/>
                </a:lnTo>
                <a:lnTo>
                  <a:pt x="101916" y="529962"/>
                </a:lnTo>
                <a:lnTo>
                  <a:pt x="2140235" y="529962"/>
                </a:lnTo>
                <a:lnTo>
                  <a:pt x="2179809" y="521920"/>
                </a:lnTo>
                <a:lnTo>
                  <a:pt x="2212215" y="500025"/>
                </a:lnTo>
                <a:lnTo>
                  <a:pt x="2234110" y="467619"/>
                </a:lnTo>
                <a:lnTo>
                  <a:pt x="2242151" y="428047"/>
                </a:lnTo>
                <a:lnTo>
                  <a:pt x="2242151" y="101914"/>
                </a:lnTo>
                <a:lnTo>
                  <a:pt x="2234110" y="62342"/>
                </a:lnTo>
                <a:lnTo>
                  <a:pt x="2212215" y="29936"/>
                </a:lnTo>
                <a:lnTo>
                  <a:pt x="2179809" y="8041"/>
                </a:lnTo>
                <a:lnTo>
                  <a:pt x="2140235" y="0"/>
                </a:lnTo>
                <a:close/>
              </a:path>
            </a:pathLst>
          </a:custGeom>
          <a:solidFill>
            <a:srgbClr val="A665A4"/>
          </a:solidFill>
        </p:spPr>
        <p:txBody>
          <a:bodyPr wrap="square" lIns="0" tIns="0" rIns="0" bIns="0" rtlCol="0"/>
          <a:lstStyle/>
          <a:p>
            <a:endParaRPr sz="1632"/>
          </a:p>
        </p:txBody>
      </p:sp>
      <p:sp>
        <p:nvSpPr>
          <p:cNvPr id="65" name="object 40">
            <a:extLst>
              <a:ext uri="{FF2B5EF4-FFF2-40B4-BE49-F238E27FC236}">
                <a16:creationId xmlns:a16="http://schemas.microsoft.com/office/drawing/2014/main" id="{13F704E2-5F56-09D0-B88B-FEDE3239C089}"/>
              </a:ext>
            </a:extLst>
          </p:cNvPr>
          <p:cNvSpPr/>
          <p:nvPr/>
        </p:nvSpPr>
        <p:spPr>
          <a:xfrm>
            <a:off x="4261294" y="942042"/>
            <a:ext cx="2073397" cy="617514"/>
          </a:xfrm>
          <a:custGeom>
            <a:avLst/>
            <a:gdLst/>
            <a:ahLst/>
            <a:cxnLst/>
            <a:rect l="l" t="t" r="r" b="b"/>
            <a:pathLst>
              <a:path w="2242184" h="530225">
                <a:moveTo>
                  <a:pt x="2140237" y="0"/>
                </a:moveTo>
                <a:lnTo>
                  <a:pt x="101916" y="0"/>
                </a:lnTo>
                <a:lnTo>
                  <a:pt x="62343" y="8041"/>
                </a:lnTo>
                <a:lnTo>
                  <a:pt x="29937" y="29936"/>
                </a:lnTo>
                <a:lnTo>
                  <a:pt x="8041" y="62342"/>
                </a:lnTo>
                <a:lnTo>
                  <a:pt x="0" y="101914"/>
                </a:lnTo>
                <a:lnTo>
                  <a:pt x="0" y="428047"/>
                </a:lnTo>
                <a:lnTo>
                  <a:pt x="8041" y="467619"/>
                </a:lnTo>
                <a:lnTo>
                  <a:pt x="29937" y="500025"/>
                </a:lnTo>
                <a:lnTo>
                  <a:pt x="62343" y="521920"/>
                </a:lnTo>
                <a:lnTo>
                  <a:pt x="101916" y="529962"/>
                </a:lnTo>
                <a:lnTo>
                  <a:pt x="2140237" y="529962"/>
                </a:lnTo>
                <a:lnTo>
                  <a:pt x="2179809" y="521920"/>
                </a:lnTo>
                <a:lnTo>
                  <a:pt x="2212215" y="500025"/>
                </a:lnTo>
                <a:lnTo>
                  <a:pt x="2234110" y="467619"/>
                </a:lnTo>
                <a:lnTo>
                  <a:pt x="2242151" y="428047"/>
                </a:lnTo>
                <a:lnTo>
                  <a:pt x="2242151" y="101914"/>
                </a:lnTo>
                <a:lnTo>
                  <a:pt x="2234110" y="62342"/>
                </a:lnTo>
                <a:lnTo>
                  <a:pt x="2212215" y="29936"/>
                </a:lnTo>
                <a:lnTo>
                  <a:pt x="2179809" y="8041"/>
                </a:lnTo>
                <a:lnTo>
                  <a:pt x="2140237" y="0"/>
                </a:lnTo>
                <a:close/>
              </a:path>
            </a:pathLst>
          </a:custGeom>
          <a:solidFill>
            <a:srgbClr val="A665A4"/>
          </a:solidFill>
        </p:spPr>
        <p:txBody>
          <a:bodyPr wrap="square" lIns="0" tIns="0" rIns="0" bIns="0" rtlCol="0"/>
          <a:lstStyle/>
          <a:p>
            <a:endParaRPr sz="1632"/>
          </a:p>
        </p:txBody>
      </p:sp>
      <p:sp>
        <p:nvSpPr>
          <p:cNvPr id="66" name="object 41">
            <a:extLst>
              <a:ext uri="{FF2B5EF4-FFF2-40B4-BE49-F238E27FC236}">
                <a16:creationId xmlns:a16="http://schemas.microsoft.com/office/drawing/2014/main" id="{B576F97B-52EB-BD10-7EF3-4FFB1347606B}"/>
              </a:ext>
            </a:extLst>
          </p:cNvPr>
          <p:cNvSpPr/>
          <p:nvPr/>
        </p:nvSpPr>
        <p:spPr>
          <a:xfrm>
            <a:off x="6577261" y="962728"/>
            <a:ext cx="2155029" cy="596828"/>
          </a:xfrm>
          <a:custGeom>
            <a:avLst/>
            <a:gdLst/>
            <a:ahLst/>
            <a:cxnLst/>
            <a:rect l="l" t="t" r="r" b="b"/>
            <a:pathLst>
              <a:path w="2242184" h="530225">
                <a:moveTo>
                  <a:pt x="2140235" y="0"/>
                </a:moveTo>
                <a:lnTo>
                  <a:pt x="101914" y="0"/>
                </a:lnTo>
                <a:lnTo>
                  <a:pt x="62342" y="8041"/>
                </a:lnTo>
                <a:lnTo>
                  <a:pt x="29936" y="29936"/>
                </a:lnTo>
                <a:lnTo>
                  <a:pt x="8041" y="62342"/>
                </a:lnTo>
                <a:lnTo>
                  <a:pt x="0" y="101914"/>
                </a:lnTo>
                <a:lnTo>
                  <a:pt x="0" y="428047"/>
                </a:lnTo>
                <a:lnTo>
                  <a:pt x="8041" y="467619"/>
                </a:lnTo>
                <a:lnTo>
                  <a:pt x="29936" y="500025"/>
                </a:lnTo>
                <a:lnTo>
                  <a:pt x="62342" y="521920"/>
                </a:lnTo>
                <a:lnTo>
                  <a:pt x="101914" y="529962"/>
                </a:lnTo>
                <a:lnTo>
                  <a:pt x="2140235" y="529962"/>
                </a:lnTo>
                <a:lnTo>
                  <a:pt x="2179808" y="521920"/>
                </a:lnTo>
                <a:lnTo>
                  <a:pt x="2212214" y="500025"/>
                </a:lnTo>
                <a:lnTo>
                  <a:pt x="2234110" y="467619"/>
                </a:lnTo>
                <a:lnTo>
                  <a:pt x="2242151" y="428047"/>
                </a:lnTo>
                <a:lnTo>
                  <a:pt x="2242151" y="101914"/>
                </a:lnTo>
                <a:lnTo>
                  <a:pt x="2234110" y="62342"/>
                </a:lnTo>
                <a:lnTo>
                  <a:pt x="2212214" y="29936"/>
                </a:lnTo>
                <a:lnTo>
                  <a:pt x="2179808" y="8041"/>
                </a:lnTo>
                <a:lnTo>
                  <a:pt x="2140235" y="0"/>
                </a:lnTo>
                <a:close/>
              </a:path>
            </a:pathLst>
          </a:custGeom>
          <a:solidFill>
            <a:srgbClr val="A665A4"/>
          </a:solidFill>
        </p:spPr>
        <p:txBody>
          <a:bodyPr wrap="square" lIns="0" tIns="0" rIns="0" bIns="0" rtlCol="0"/>
          <a:lstStyle/>
          <a:p>
            <a:endParaRPr sz="1632"/>
          </a:p>
        </p:txBody>
      </p:sp>
      <p:sp>
        <p:nvSpPr>
          <p:cNvPr id="67" name="object 42">
            <a:extLst>
              <a:ext uri="{FF2B5EF4-FFF2-40B4-BE49-F238E27FC236}">
                <a16:creationId xmlns:a16="http://schemas.microsoft.com/office/drawing/2014/main" id="{E312BC6B-836F-225A-934A-6AFA06371131}"/>
              </a:ext>
            </a:extLst>
          </p:cNvPr>
          <p:cNvSpPr/>
          <p:nvPr/>
        </p:nvSpPr>
        <p:spPr>
          <a:xfrm>
            <a:off x="9311169" y="942042"/>
            <a:ext cx="2178095" cy="617514"/>
          </a:xfrm>
          <a:custGeom>
            <a:avLst/>
            <a:gdLst/>
            <a:ahLst/>
            <a:cxnLst/>
            <a:rect l="l" t="t" r="r" b="b"/>
            <a:pathLst>
              <a:path w="2242184" h="530225">
                <a:moveTo>
                  <a:pt x="2140235" y="0"/>
                </a:moveTo>
                <a:lnTo>
                  <a:pt x="101916" y="0"/>
                </a:lnTo>
                <a:lnTo>
                  <a:pt x="62342" y="8041"/>
                </a:lnTo>
                <a:lnTo>
                  <a:pt x="29936" y="29936"/>
                </a:lnTo>
                <a:lnTo>
                  <a:pt x="8041" y="62342"/>
                </a:lnTo>
                <a:lnTo>
                  <a:pt x="0" y="101914"/>
                </a:lnTo>
                <a:lnTo>
                  <a:pt x="0" y="428047"/>
                </a:lnTo>
                <a:lnTo>
                  <a:pt x="8041" y="467619"/>
                </a:lnTo>
                <a:lnTo>
                  <a:pt x="29936" y="500025"/>
                </a:lnTo>
                <a:lnTo>
                  <a:pt x="62342" y="521920"/>
                </a:lnTo>
                <a:lnTo>
                  <a:pt x="101916" y="529962"/>
                </a:lnTo>
                <a:lnTo>
                  <a:pt x="2140235" y="529962"/>
                </a:lnTo>
                <a:lnTo>
                  <a:pt x="2179808" y="521920"/>
                </a:lnTo>
                <a:lnTo>
                  <a:pt x="2212214" y="500025"/>
                </a:lnTo>
                <a:lnTo>
                  <a:pt x="2234110" y="467619"/>
                </a:lnTo>
                <a:lnTo>
                  <a:pt x="2242151" y="428047"/>
                </a:lnTo>
                <a:lnTo>
                  <a:pt x="2242151" y="101914"/>
                </a:lnTo>
                <a:lnTo>
                  <a:pt x="2234110" y="62342"/>
                </a:lnTo>
                <a:lnTo>
                  <a:pt x="2212214" y="29936"/>
                </a:lnTo>
                <a:lnTo>
                  <a:pt x="2179808" y="8041"/>
                </a:lnTo>
                <a:lnTo>
                  <a:pt x="2140235" y="0"/>
                </a:lnTo>
                <a:close/>
              </a:path>
            </a:pathLst>
          </a:custGeom>
          <a:solidFill>
            <a:srgbClr val="A665A4"/>
          </a:solidFill>
        </p:spPr>
        <p:txBody>
          <a:bodyPr wrap="square" lIns="0" tIns="0" rIns="0" bIns="0" rtlCol="0"/>
          <a:lstStyle/>
          <a:p>
            <a:endParaRPr sz="1632"/>
          </a:p>
        </p:txBody>
      </p:sp>
      <p:sp>
        <p:nvSpPr>
          <p:cNvPr id="68" name="object 43">
            <a:extLst>
              <a:ext uri="{FF2B5EF4-FFF2-40B4-BE49-F238E27FC236}">
                <a16:creationId xmlns:a16="http://schemas.microsoft.com/office/drawing/2014/main" id="{769D0182-2825-B49B-E801-94C009CEC005}"/>
              </a:ext>
            </a:extLst>
          </p:cNvPr>
          <p:cNvSpPr txBox="1"/>
          <p:nvPr/>
        </p:nvSpPr>
        <p:spPr>
          <a:xfrm>
            <a:off x="1418125" y="1021577"/>
            <a:ext cx="2456974" cy="461650"/>
          </a:xfrm>
          <a:prstGeom prst="rect">
            <a:avLst/>
          </a:prstGeom>
        </p:spPr>
        <p:txBody>
          <a:bodyPr vert="horz" wrap="square" lIns="0" tIns="14971" rIns="0" bIns="0" rtlCol="0">
            <a:spAutoFit/>
          </a:bodyPr>
          <a:lstStyle/>
          <a:p>
            <a:pPr marL="11516" algn="ctr">
              <a:spcBef>
                <a:spcPts val="118"/>
              </a:spcBef>
            </a:pPr>
            <a:r>
              <a:rPr lang="en-US" sz="1451" b="1" dirty="0">
                <a:solidFill>
                  <a:srgbClr val="FFFFFF"/>
                </a:solidFill>
                <a:latin typeface="Montserrat Medium" charset="0"/>
                <a:ea typeface="Montserrat Medium" charset="0"/>
                <a:cs typeface="Montserrat Medium" charset="0"/>
              </a:rPr>
              <a:t>Our Clients commission WAD</a:t>
            </a:r>
            <a:endParaRPr sz="1451" b="1" dirty="0">
              <a:latin typeface="Montserrat Medium" charset="0"/>
              <a:ea typeface="Montserrat Medium" charset="0"/>
              <a:cs typeface="Montserrat Medium" charset="0"/>
            </a:endParaRPr>
          </a:p>
        </p:txBody>
      </p:sp>
      <p:sp>
        <p:nvSpPr>
          <p:cNvPr id="69" name="object 44">
            <a:extLst>
              <a:ext uri="{FF2B5EF4-FFF2-40B4-BE49-F238E27FC236}">
                <a16:creationId xmlns:a16="http://schemas.microsoft.com/office/drawing/2014/main" id="{38FADA89-B0E4-D202-449C-421B9CFCECDB}"/>
              </a:ext>
            </a:extLst>
          </p:cNvPr>
          <p:cNvSpPr txBox="1"/>
          <p:nvPr/>
        </p:nvSpPr>
        <p:spPr>
          <a:xfrm>
            <a:off x="4634439" y="1131604"/>
            <a:ext cx="1323231" cy="238383"/>
          </a:xfrm>
          <a:prstGeom prst="rect">
            <a:avLst/>
          </a:prstGeom>
        </p:spPr>
        <p:txBody>
          <a:bodyPr vert="horz" wrap="square" lIns="0" tIns="14971" rIns="0" bIns="0" rtlCol="0">
            <a:spAutoFit/>
          </a:bodyPr>
          <a:lstStyle/>
          <a:p>
            <a:pPr marL="11516" algn="ctr">
              <a:spcBef>
                <a:spcPts val="118"/>
              </a:spcBef>
            </a:pPr>
            <a:r>
              <a:rPr sz="1451" b="1" spc="-18" dirty="0">
                <a:solidFill>
                  <a:srgbClr val="FFFFFF"/>
                </a:solidFill>
                <a:latin typeface="Montserrat Medium" charset="0"/>
                <a:ea typeface="Montserrat Medium" charset="0"/>
                <a:cs typeface="Montserrat Medium" charset="0"/>
              </a:rPr>
              <a:t>To</a:t>
            </a:r>
            <a:r>
              <a:rPr sz="1451" b="1" spc="-82" dirty="0">
                <a:solidFill>
                  <a:srgbClr val="FFFFFF"/>
                </a:solidFill>
                <a:latin typeface="Montserrat Medium" charset="0"/>
                <a:ea typeface="Montserrat Medium" charset="0"/>
                <a:cs typeface="Montserrat Medium" charset="0"/>
              </a:rPr>
              <a:t> </a:t>
            </a:r>
            <a:r>
              <a:rPr sz="1451" b="1" spc="-9" dirty="0">
                <a:solidFill>
                  <a:srgbClr val="FFFFFF"/>
                </a:solidFill>
                <a:latin typeface="Montserrat Medium" charset="0"/>
                <a:ea typeface="Montserrat Medium" charset="0"/>
                <a:cs typeface="Montserrat Medium" charset="0"/>
              </a:rPr>
              <a:t>Deliver</a:t>
            </a:r>
            <a:endParaRPr sz="1451" b="1" dirty="0">
              <a:latin typeface="Montserrat Medium" charset="0"/>
              <a:ea typeface="Montserrat Medium" charset="0"/>
              <a:cs typeface="Montserrat Medium" charset="0"/>
            </a:endParaRPr>
          </a:p>
        </p:txBody>
      </p:sp>
      <p:sp>
        <p:nvSpPr>
          <p:cNvPr id="71" name="object 46">
            <a:extLst>
              <a:ext uri="{FF2B5EF4-FFF2-40B4-BE49-F238E27FC236}">
                <a16:creationId xmlns:a16="http://schemas.microsoft.com/office/drawing/2014/main" id="{223F47DE-2651-7D8A-88EB-B91C928D54CA}"/>
              </a:ext>
            </a:extLst>
          </p:cNvPr>
          <p:cNvSpPr txBox="1"/>
          <p:nvPr/>
        </p:nvSpPr>
        <p:spPr>
          <a:xfrm>
            <a:off x="9496780" y="1012326"/>
            <a:ext cx="1913167" cy="473982"/>
          </a:xfrm>
          <a:prstGeom prst="rect">
            <a:avLst/>
          </a:prstGeom>
        </p:spPr>
        <p:txBody>
          <a:bodyPr vert="horz" wrap="square" lIns="0" tIns="68522" rIns="0" bIns="0" rtlCol="0">
            <a:spAutoFit/>
          </a:bodyPr>
          <a:lstStyle/>
          <a:p>
            <a:pPr marL="11516" marR="4607" indent="25912" algn="ctr">
              <a:lnSpc>
                <a:spcPct val="75800"/>
              </a:lnSpc>
              <a:spcBef>
                <a:spcPts val="540"/>
              </a:spcBef>
            </a:pPr>
            <a:r>
              <a:rPr sz="1451" b="1" spc="-18" dirty="0">
                <a:solidFill>
                  <a:srgbClr val="FFFFFF"/>
                </a:solidFill>
                <a:latin typeface="Montserrat Medium" charset="0"/>
                <a:ea typeface="Montserrat Medium" charset="0"/>
                <a:cs typeface="Montserrat Medium" charset="0"/>
              </a:rPr>
              <a:t>To</a:t>
            </a:r>
            <a:r>
              <a:rPr sz="1451" b="1" spc="-23" dirty="0">
                <a:solidFill>
                  <a:srgbClr val="FFFFFF"/>
                </a:solidFill>
                <a:latin typeface="Montserrat Medium" charset="0"/>
                <a:ea typeface="Montserrat Medium" charset="0"/>
                <a:cs typeface="Montserrat Medium" charset="0"/>
              </a:rPr>
              <a:t> </a:t>
            </a:r>
            <a:r>
              <a:rPr sz="1451" b="1" dirty="0">
                <a:solidFill>
                  <a:srgbClr val="FFFFFF"/>
                </a:solidFill>
                <a:latin typeface="Montserrat Medium" charset="0"/>
                <a:ea typeface="Montserrat Medium" charset="0"/>
                <a:cs typeface="Montserrat Medium" charset="0"/>
              </a:rPr>
              <a:t>Deliver</a:t>
            </a:r>
            <a:r>
              <a:rPr sz="1451" b="1" spc="91" dirty="0">
                <a:solidFill>
                  <a:srgbClr val="FFFFFF"/>
                </a:solidFill>
                <a:latin typeface="Montserrat Medium" charset="0"/>
                <a:ea typeface="Montserrat Medium" charset="0"/>
                <a:cs typeface="Montserrat Medium" charset="0"/>
              </a:rPr>
              <a:t> </a:t>
            </a:r>
            <a:r>
              <a:rPr sz="1451" b="1" spc="-9" dirty="0">
                <a:solidFill>
                  <a:srgbClr val="FFFFFF"/>
                </a:solidFill>
                <a:latin typeface="Montserrat Medium" charset="0"/>
                <a:ea typeface="Montserrat Medium" charset="0"/>
                <a:cs typeface="Montserrat Medium" charset="0"/>
              </a:rPr>
              <a:t>Impact</a:t>
            </a:r>
            <a:r>
              <a:rPr lang="en-US" sz="1451" b="1" spc="-9" dirty="0">
                <a:solidFill>
                  <a:srgbClr val="FFFFFF"/>
                </a:solidFill>
                <a:latin typeface="Montserrat Medium" charset="0"/>
                <a:ea typeface="Montserrat Medium" charset="0"/>
                <a:cs typeface="Montserrat Medium" charset="0"/>
              </a:rPr>
              <a:t> </a:t>
            </a:r>
          </a:p>
          <a:p>
            <a:pPr marL="11516" marR="4607" indent="25912" algn="ctr">
              <a:lnSpc>
                <a:spcPct val="75800"/>
              </a:lnSpc>
              <a:spcBef>
                <a:spcPts val="540"/>
              </a:spcBef>
            </a:pPr>
            <a:r>
              <a:rPr lang="en-US" sz="1451" b="1" spc="-9" dirty="0">
                <a:solidFill>
                  <a:srgbClr val="FFFFFF"/>
                </a:solidFill>
                <a:latin typeface="Montserrat Medium" charset="0"/>
                <a:ea typeface="Montserrat Medium" charset="0"/>
                <a:cs typeface="Montserrat Medium" charset="0"/>
              </a:rPr>
              <a:t>to Our Users </a:t>
            </a:r>
            <a:endParaRPr sz="1451" b="1" dirty="0">
              <a:latin typeface="Montserrat Medium" charset="0"/>
              <a:ea typeface="Montserrat Medium" charset="0"/>
              <a:cs typeface="Montserrat Medium" charset="0"/>
            </a:endParaRPr>
          </a:p>
        </p:txBody>
      </p:sp>
      <p:sp>
        <p:nvSpPr>
          <p:cNvPr id="75" name="TextBox 74">
            <a:extLst>
              <a:ext uri="{FF2B5EF4-FFF2-40B4-BE49-F238E27FC236}">
                <a16:creationId xmlns:a16="http://schemas.microsoft.com/office/drawing/2014/main" id="{06E59681-5C94-3693-626B-59C8472194BC}"/>
              </a:ext>
            </a:extLst>
          </p:cNvPr>
          <p:cNvSpPr txBox="1"/>
          <p:nvPr/>
        </p:nvSpPr>
        <p:spPr>
          <a:xfrm>
            <a:off x="6771849" y="4607744"/>
            <a:ext cx="1260755" cy="301621"/>
          </a:xfrm>
          <a:prstGeom prst="rect">
            <a:avLst/>
          </a:prstGeom>
          <a:noFill/>
        </p:spPr>
        <p:txBody>
          <a:bodyPr wrap="square">
            <a:spAutoFit/>
          </a:bodyPr>
          <a:lstStyle/>
          <a:p>
            <a:pPr marL="11516">
              <a:spcBef>
                <a:spcPts val="91"/>
              </a:spcBef>
            </a:pPr>
            <a:r>
              <a:rPr lang="en-GB" sz="1360" b="1" spc="-18" dirty="0">
                <a:solidFill>
                  <a:srgbClr val="231F20"/>
                </a:solidFill>
                <a:latin typeface="Montserrat" panose="00000500000000000000" pitchFamily="2" charset="0"/>
                <a:cs typeface="Segoe UI"/>
              </a:rPr>
              <a:t>Telephone</a:t>
            </a:r>
            <a:endParaRPr lang="en-GB" sz="1360" b="1" dirty="0">
              <a:latin typeface="Montserrat" panose="00000500000000000000" pitchFamily="2" charset="0"/>
              <a:cs typeface="Segoe UI"/>
            </a:endParaRPr>
          </a:p>
        </p:txBody>
      </p:sp>
      <p:sp>
        <p:nvSpPr>
          <p:cNvPr id="79" name="TextBox 78">
            <a:extLst>
              <a:ext uri="{FF2B5EF4-FFF2-40B4-BE49-F238E27FC236}">
                <a16:creationId xmlns:a16="http://schemas.microsoft.com/office/drawing/2014/main" id="{5080AB6A-BB9A-6DE8-D644-5F2FBD1B6B04}"/>
              </a:ext>
            </a:extLst>
          </p:cNvPr>
          <p:cNvSpPr txBox="1"/>
          <p:nvPr/>
        </p:nvSpPr>
        <p:spPr>
          <a:xfrm>
            <a:off x="6925804" y="3342558"/>
            <a:ext cx="838648" cy="523733"/>
          </a:xfrm>
          <a:prstGeom prst="rect">
            <a:avLst/>
          </a:prstGeom>
          <a:noFill/>
        </p:spPr>
        <p:txBody>
          <a:bodyPr wrap="square">
            <a:spAutoFit/>
          </a:bodyPr>
          <a:lstStyle/>
          <a:p>
            <a:pPr marL="11516" algn="ctr">
              <a:spcBef>
                <a:spcPts val="91"/>
              </a:spcBef>
            </a:pPr>
            <a:r>
              <a:rPr lang="en-GB" sz="1360" b="1" spc="-18" dirty="0">
                <a:solidFill>
                  <a:srgbClr val="231F20"/>
                </a:solidFill>
                <a:latin typeface="Montserrat" panose="00000500000000000000" pitchFamily="2" charset="0"/>
                <a:cs typeface="Segoe UI"/>
              </a:rPr>
              <a:t>Local </a:t>
            </a:r>
          </a:p>
          <a:p>
            <a:pPr marL="11516" algn="ctr">
              <a:spcBef>
                <a:spcPts val="91"/>
              </a:spcBef>
            </a:pPr>
            <a:r>
              <a:rPr lang="en-GB" sz="1360" b="1" spc="-18" dirty="0">
                <a:solidFill>
                  <a:srgbClr val="231F20"/>
                </a:solidFill>
                <a:latin typeface="Montserrat" panose="00000500000000000000" pitchFamily="2" charset="0"/>
                <a:cs typeface="Segoe UI"/>
              </a:rPr>
              <a:t>Centre</a:t>
            </a:r>
            <a:endParaRPr lang="en-GB" sz="1360" b="1" dirty="0">
              <a:latin typeface="Montserrat" panose="00000500000000000000" pitchFamily="2" charset="0"/>
              <a:cs typeface="Segoe UI"/>
            </a:endParaRPr>
          </a:p>
        </p:txBody>
      </p:sp>
      <p:sp>
        <p:nvSpPr>
          <p:cNvPr id="80" name="TextBox 79">
            <a:extLst>
              <a:ext uri="{FF2B5EF4-FFF2-40B4-BE49-F238E27FC236}">
                <a16:creationId xmlns:a16="http://schemas.microsoft.com/office/drawing/2014/main" id="{B9CA5FDC-BB76-C1B9-B138-D4490F4F86E6}"/>
              </a:ext>
            </a:extLst>
          </p:cNvPr>
          <p:cNvSpPr txBox="1"/>
          <p:nvPr/>
        </p:nvSpPr>
        <p:spPr>
          <a:xfrm>
            <a:off x="7629554" y="3344387"/>
            <a:ext cx="1523268" cy="523733"/>
          </a:xfrm>
          <a:prstGeom prst="rect">
            <a:avLst/>
          </a:prstGeom>
          <a:noFill/>
        </p:spPr>
        <p:txBody>
          <a:bodyPr wrap="square">
            <a:spAutoFit/>
          </a:bodyPr>
          <a:lstStyle/>
          <a:p>
            <a:pPr marL="11516" algn="ctr">
              <a:spcBef>
                <a:spcPts val="91"/>
              </a:spcBef>
            </a:pPr>
            <a:r>
              <a:rPr lang="en-GB" sz="1360" b="1" spc="-18" dirty="0">
                <a:solidFill>
                  <a:srgbClr val="231F20"/>
                </a:solidFill>
                <a:latin typeface="Montserrat" panose="00000500000000000000" pitchFamily="2" charset="0"/>
                <a:cs typeface="Segoe UI"/>
              </a:rPr>
              <a:t>Remote </a:t>
            </a:r>
          </a:p>
          <a:p>
            <a:pPr marL="11516" algn="ctr">
              <a:spcBef>
                <a:spcPts val="91"/>
              </a:spcBef>
            </a:pPr>
            <a:r>
              <a:rPr lang="en-GB" sz="1360" b="1" spc="-18" dirty="0">
                <a:solidFill>
                  <a:srgbClr val="231F20"/>
                </a:solidFill>
                <a:latin typeface="Montserrat" panose="00000500000000000000" pitchFamily="2" charset="0"/>
                <a:cs typeface="Segoe UI"/>
              </a:rPr>
              <a:t>Video</a:t>
            </a:r>
            <a:endParaRPr lang="en-GB" sz="1360" b="1" dirty="0">
              <a:latin typeface="Montserrat" panose="00000500000000000000" pitchFamily="2" charset="0"/>
              <a:cs typeface="Segoe UI"/>
            </a:endParaRPr>
          </a:p>
        </p:txBody>
      </p:sp>
      <p:sp>
        <p:nvSpPr>
          <p:cNvPr id="81" name="TextBox 80">
            <a:extLst>
              <a:ext uri="{FF2B5EF4-FFF2-40B4-BE49-F238E27FC236}">
                <a16:creationId xmlns:a16="http://schemas.microsoft.com/office/drawing/2014/main" id="{0B728241-ED65-3395-19C7-BBE542E55320}"/>
              </a:ext>
            </a:extLst>
          </p:cNvPr>
          <p:cNvSpPr txBox="1"/>
          <p:nvPr/>
        </p:nvSpPr>
        <p:spPr>
          <a:xfrm>
            <a:off x="8015932" y="4597990"/>
            <a:ext cx="1260755" cy="301621"/>
          </a:xfrm>
          <a:prstGeom prst="rect">
            <a:avLst/>
          </a:prstGeom>
          <a:noFill/>
        </p:spPr>
        <p:txBody>
          <a:bodyPr wrap="square">
            <a:spAutoFit/>
          </a:bodyPr>
          <a:lstStyle/>
          <a:p>
            <a:pPr marL="11516">
              <a:spcBef>
                <a:spcPts val="91"/>
              </a:spcBef>
            </a:pPr>
            <a:r>
              <a:rPr lang="en-GB" sz="1360" b="1" spc="-18" dirty="0">
                <a:solidFill>
                  <a:srgbClr val="231F20"/>
                </a:solidFill>
                <a:latin typeface="Montserrat" panose="00000500000000000000" pitchFamily="2" charset="0"/>
                <a:cs typeface="Segoe UI"/>
              </a:rPr>
              <a:t>In-Home</a:t>
            </a:r>
            <a:endParaRPr lang="en-GB" sz="1360" b="1" dirty="0">
              <a:latin typeface="Montserrat" panose="00000500000000000000" pitchFamily="2" charset="0"/>
              <a:cs typeface="Segoe UI"/>
            </a:endParaRPr>
          </a:p>
        </p:txBody>
      </p:sp>
      <p:grpSp>
        <p:nvGrpSpPr>
          <p:cNvPr id="14" name="Group 13">
            <a:extLst>
              <a:ext uri="{FF2B5EF4-FFF2-40B4-BE49-F238E27FC236}">
                <a16:creationId xmlns:a16="http://schemas.microsoft.com/office/drawing/2014/main" id="{D5031C02-E131-8138-A846-795FF67F3C18}"/>
              </a:ext>
            </a:extLst>
          </p:cNvPr>
          <p:cNvGrpSpPr/>
          <p:nvPr/>
        </p:nvGrpSpPr>
        <p:grpSpPr>
          <a:xfrm>
            <a:off x="8913560" y="918613"/>
            <a:ext cx="684944" cy="678761"/>
            <a:chOff x="9562999" y="1880963"/>
            <a:chExt cx="1150620" cy="1150620"/>
          </a:xfrm>
        </p:grpSpPr>
        <p:sp>
          <p:nvSpPr>
            <p:cNvPr id="6" name="object 16">
              <a:extLst>
                <a:ext uri="{FF2B5EF4-FFF2-40B4-BE49-F238E27FC236}">
                  <a16:creationId xmlns:a16="http://schemas.microsoft.com/office/drawing/2014/main" id="{855010FB-29A4-F1DF-A6A4-257CACF7D0A5}"/>
                </a:ext>
              </a:extLst>
            </p:cNvPr>
            <p:cNvSpPr/>
            <p:nvPr/>
          </p:nvSpPr>
          <p:spPr>
            <a:xfrm>
              <a:off x="9562999" y="1880963"/>
              <a:ext cx="1150620" cy="1150620"/>
            </a:xfrm>
            <a:custGeom>
              <a:avLst/>
              <a:gdLst/>
              <a:ahLst/>
              <a:cxnLst/>
              <a:rect l="l" t="t" r="r" b="b"/>
              <a:pathLst>
                <a:path w="1150620" h="1150620">
                  <a:moveTo>
                    <a:pt x="575053" y="0"/>
                  </a:moveTo>
                  <a:lnTo>
                    <a:pt x="527890" y="1906"/>
                  </a:lnTo>
                  <a:lnTo>
                    <a:pt x="481776" y="7526"/>
                  </a:lnTo>
                  <a:lnTo>
                    <a:pt x="436861" y="16712"/>
                  </a:lnTo>
                  <a:lnTo>
                    <a:pt x="393292" y="29316"/>
                  </a:lnTo>
                  <a:lnTo>
                    <a:pt x="351216" y="45190"/>
                  </a:lnTo>
                  <a:lnTo>
                    <a:pt x="310783" y="64186"/>
                  </a:lnTo>
                  <a:lnTo>
                    <a:pt x="272140" y="86156"/>
                  </a:lnTo>
                  <a:lnTo>
                    <a:pt x="235434" y="110952"/>
                  </a:lnTo>
                  <a:lnTo>
                    <a:pt x="200815" y="138425"/>
                  </a:lnTo>
                  <a:lnTo>
                    <a:pt x="168429" y="168429"/>
                  </a:lnTo>
                  <a:lnTo>
                    <a:pt x="138425" y="200815"/>
                  </a:lnTo>
                  <a:lnTo>
                    <a:pt x="110952" y="235434"/>
                  </a:lnTo>
                  <a:lnTo>
                    <a:pt x="86156" y="272140"/>
                  </a:lnTo>
                  <a:lnTo>
                    <a:pt x="64186" y="310783"/>
                  </a:lnTo>
                  <a:lnTo>
                    <a:pt x="45190" y="351216"/>
                  </a:lnTo>
                  <a:lnTo>
                    <a:pt x="29316" y="393292"/>
                  </a:lnTo>
                  <a:lnTo>
                    <a:pt x="16712" y="436861"/>
                  </a:lnTo>
                  <a:lnTo>
                    <a:pt x="7526" y="481776"/>
                  </a:lnTo>
                  <a:lnTo>
                    <a:pt x="1906" y="527890"/>
                  </a:lnTo>
                  <a:lnTo>
                    <a:pt x="0" y="575053"/>
                  </a:lnTo>
                  <a:lnTo>
                    <a:pt x="1906" y="622216"/>
                  </a:lnTo>
                  <a:lnTo>
                    <a:pt x="7526" y="668329"/>
                  </a:lnTo>
                  <a:lnTo>
                    <a:pt x="16712" y="713244"/>
                  </a:lnTo>
                  <a:lnTo>
                    <a:pt x="29316" y="756814"/>
                  </a:lnTo>
                  <a:lnTo>
                    <a:pt x="45190" y="798889"/>
                  </a:lnTo>
                  <a:lnTo>
                    <a:pt x="64186" y="839322"/>
                  </a:lnTo>
                  <a:lnTo>
                    <a:pt x="86156" y="877965"/>
                  </a:lnTo>
                  <a:lnTo>
                    <a:pt x="110952" y="914671"/>
                  </a:lnTo>
                  <a:lnTo>
                    <a:pt x="138425" y="949290"/>
                  </a:lnTo>
                  <a:lnTo>
                    <a:pt x="168429" y="981676"/>
                  </a:lnTo>
                  <a:lnTo>
                    <a:pt x="200815" y="1011679"/>
                  </a:lnTo>
                  <a:lnTo>
                    <a:pt x="235434" y="1039153"/>
                  </a:lnTo>
                  <a:lnTo>
                    <a:pt x="272140" y="1063949"/>
                  </a:lnTo>
                  <a:lnTo>
                    <a:pt x="310783" y="1085919"/>
                  </a:lnTo>
                  <a:lnTo>
                    <a:pt x="351216" y="1104915"/>
                  </a:lnTo>
                  <a:lnTo>
                    <a:pt x="393292" y="1120789"/>
                  </a:lnTo>
                  <a:lnTo>
                    <a:pt x="436861" y="1133393"/>
                  </a:lnTo>
                  <a:lnTo>
                    <a:pt x="481776" y="1142579"/>
                  </a:lnTo>
                  <a:lnTo>
                    <a:pt x="527890" y="1148199"/>
                  </a:lnTo>
                  <a:lnTo>
                    <a:pt x="575053" y="1150105"/>
                  </a:lnTo>
                  <a:lnTo>
                    <a:pt x="622216" y="1148199"/>
                  </a:lnTo>
                  <a:lnTo>
                    <a:pt x="668329" y="1142579"/>
                  </a:lnTo>
                  <a:lnTo>
                    <a:pt x="713244" y="1133393"/>
                  </a:lnTo>
                  <a:lnTo>
                    <a:pt x="756814" y="1120789"/>
                  </a:lnTo>
                  <a:lnTo>
                    <a:pt x="798889" y="1104915"/>
                  </a:lnTo>
                  <a:lnTo>
                    <a:pt x="839322" y="1085919"/>
                  </a:lnTo>
                  <a:lnTo>
                    <a:pt x="877966" y="1063949"/>
                  </a:lnTo>
                  <a:lnTo>
                    <a:pt x="914671" y="1039153"/>
                  </a:lnTo>
                  <a:lnTo>
                    <a:pt x="949291" y="1011679"/>
                  </a:lnTo>
                  <a:lnTo>
                    <a:pt x="981676" y="981676"/>
                  </a:lnTo>
                  <a:lnTo>
                    <a:pt x="1011680" y="949290"/>
                  </a:lnTo>
                  <a:lnTo>
                    <a:pt x="1039154" y="914671"/>
                  </a:lnTo>
                  <a:lnTo>
                    <a:pt x="1063950" y="877965"/>
                  </a:lnTo>
                  <a:lnTo>
                    <a:pt x="1085920" y="839322"/>
                  </a:lnTo>
                  <a:lnTo>
                    <a:pt x="1104916" y="798889"/>
                  </a:lnTo>
                  <a:lnTo>
                    <a:pt x="1120790" y="756814"/>
                  </a:lnTo>
                  <a:lnTo>
                    <a:pt x="1133394" y="713244"/>
                  </a:lnTo>
                  <a:lnTo>
                    <a:pt x="1142580" y="668329"/>
                  </a:lnTo>
                  <a:lnTo>
                    <a:pt x="1148200" y="622216"/>
                  </a:lnTo>
                  <a:lnTo>
                    <a:pt x="1150106" y="575053"/>
                  </a:lnTo>
                  <a:lnTo>
                    <a:pt x="1148200" y="527890"/>
                  </a:lnTo>
                  <a:lnTo>
                    <a:pt x="1142580" y="481776"/>
                  </a:lnTo>
                  <a:lnTo>
                    <a:pt x="1133394" y="436861"/>
                  </a:lnTo>
                  <a:lnTo>
                    <a:pt x="1120790" y="393292"/>
                  </a:lnTo>
                  <a:lnTo>
                    <a:pt x="1104916" y="351216"/>
                  </a:lnTo>
                  <a:lnTo>
                    <a:pt x="1085920" y="310783"/>
                  </a:lnTo>
                  <a:lnTo>
                    <a:pt x="1063950" y="272140"/>
                  </a:lnTo>
                  <a:lnTo>
                    <a:pt x="1039154" y="235434"/>
                  </a:lnTo>
                  <a:lnTo>
                    <a:pt x="1011680" y="200815"/>
                  </a:lnTo>
                  <a:lnTo>
                    <a:pt x="981676" y="168429"/>
                  </a:lnTo>
                  <a:lnTo>
                    <a:pt x="949291" y="138425"/>
                  </a:lnTo>
                  <a:lnTo>
                    <a:pt x="914671" y="110952"/>
                  </a:lnTo>
                  <a:lnTo>
                    <a:pt x="877966" y="86156"/>
                  </a:lnTo>
                  <a:lnTo>
                    <a:pt x="839322" y="64186"/>
                  </a:lnTo>
                  <a:lnTo>
                    <a:pt x="798889" y="45190"/>
                  </a:lnTo>
                  <a:lnTo>
                    <a:pt x="756814" y="29316"/>
                  </a:lnTo>
                  <a:lnTo>
                    <a:pt x="713244" y="16712"/>
                  </a:lnTo>
                  <a:lnTo>
                    <a:pt x="668329" y="7526"/>
                  </a:lnTo>
                  <a:lnTo>
                    <a:pt x="622216" y="1906"/>
                  </a:lnTo>
                  <a:lnTo>
                    <a:pt x="575053" y="0"/>
                  </a:lnTo>
                  <a:close/>
                </a:path>
              </a:pathLst>
            </a:custGeom>
            <a:solidFill>
              <a:srgbClr val="BCD36B"/>
            </a:solidFill>
          </p:spPr>
          <p:txBody>
            <a:bodyPr wrap="square" lIns="0" tIns="0" rIns="0" bIns="0" rtlCol="0"/>
            <a:lstStyle/>
            <a:p>
              <a:endParaRPr sz="1632"/>
            </a:p>
          </p:txBody>
        </p:sp>
        <p:sp>
          <p:nvSpPr>
            <p:cNvPr id="8" name="object 20">
              <a:extLst>
                <a:ext uri="{FF2B5EF4-FFF2-40B4-BE49-F238E27FC236}">
                  <a16:creationId xmlns:a16="http://schemas.microsoft.com/office/drawing/2014/main" id="{39333BF4-2D99-6F9A-B359-3C5558D83FA1}"/>
                </a:ext>
              </a:extLst>
            </p:cNvPr>
            <p:cNvSpPr/>
            <p:nvPr/>
          </p:nvSpPr>
          <p:spPr>
            <a:xfrm>
              <a:off x="9804120" y="2122084"/>
              <a:ext cx="668020" cy="668020"/>
            </a:xfrm>
            <a:custGeom>
              <a:avLst/>
              <a:gdLst/>
              <a:ahLst/>
              <a:cxnLst/>
              <a:rect l="l" t="t" r="r" b="b"/>
              <a:pathLst>
                <a:path w="668020" h="668019">
                  <a:moveTo>
                    <a:pt x="333928" y="0"/>
                  </a:moveTo>
                  <a:lnTo>
                    <a:pt x="284652" y="3627"/>
                  </a:lnTo>
                  <a:lnTo>
                    <a:pt x="237598" y="14163"/>
                  </a:lnTo>
                  <a:lnTo>
                    <a:pt x="193286" y="31086"/>
                  </a:lnTo>
                  <a:lnTo>
                    <a:pt x="152237" y="53875"/>
                  </a:lnTo>
                  <a:lnTo>
                    <a:pt x="114972" y="82011"/>
                  </a:lnTo>
                  <a:lnTo>
                    <a:pt x="82011" y="114972"/>
                  </a:lnTo>
                  <a:lnTo>
                    <a:pt x="53876" y="152238"/>
                  </a:lnTo>
                  <a:lnTo>
                    <a:pt x="31086" y="193287"/>
                  </a:lnTo>
                  <a:lnTo>
                    <a:pt x="14163" y="237600"/>
                  </a:lnTo>
                  <a:lnTo>
                    <a:pt x="3627" y="284655"/>
                  </a:lnTo>
                  <a:lnTo>
                    <a:pt x="0" y="333932"/>
                  </a:lnTo>
                  <a:lnTo>
                    <a:pt x="3627" y="383208"/>
                  </a:lnTo>
                  <a:lnTo>
                    <a:pt x="14163" y="430262"/>
                  </a:lnTo>
                  <a:lnTo>
                    <a:pt x="31086" y="474574"/>
                  </a:lnTo>
                  <a:lnTo>
                    <a:pt x="53876" y="515623"/>
                  </a:lnTo>
                  <a:lnTo>
                    <a:pt x="82011" y="552888"/>
                  </a:lnTo>
                  <a:lnTo>
                    <a:pt x="114972" y="585849"/>
                  </a:lnTo>
                  <a:lnTo>
                    <a:pt x="152237" y="613985"/>
                  </a:lnTo>
                  <a:lnTo>
                    <a:pt x="193286" y="636774"/>
                  </a:lnTo>
                  <a:lnTo>
                    <a:pt x="237598" y="653697"/>
                  </a:lnTo>
                  <a:lnTo>
                    <a:pt x="284652" y="664233"/>
                  </a:lnTo>
                  <a:lnTo>
                    <a:pt x="333928" y="667861"/>
                  </a:lnTo>
                  <a:lnTo>
                    <a:pt x="383205" y="664233"/>
                  </a:lnTo>
                  <a:lnTo>
                    <a:pt x="430260" y="653697"/>
                  </a:lnTo>
                  <a:lnTo>
                    <a:pt x="474573" y="636774"/>
                  </a:lnTo>
                  <a:lnTo>
                    <a:pt x="474924" y="636579"/>
                  </a:lnTo>
                  <a:lnTo>
                    <a:pt x="333928" y="636579"/>
                  </a:lnTo>
                  <a:lnTo>
                    <a:pt x="299506" y="634627"/>
                  </a:lnTo>
                  <a:lnTo>
                    <a:pt x="266219" y="628925"/>
                  </a:lnTo>
                  <a:lnTo>
                    <a:pt x="234317" y="619703"/>
                  </a:lnTo>
                  <a:lnTo>
                    <a:pt x="204019" y="607193"/>
                  </a:lnTo>
                  <a:lnTo>
                    <a:pt x="204019" y="589831"/>
                  </a:lnTo>
                  <a:lnTo>
                    <a:pt x="172723" y="589831"/>
                  </a:lnTo>
                  <a:lnTo>
                    <a:pt x="132760" y="559723"/>
                  </a:lnTo>
                  <a:lnTo>
                    <a:pt x="98311" y="523563"/>
                  </a:lnTo>
                  <a:lnTo>
                    <a:pt x="70157" y="482127"/>
                  </a:lnTo>
                  <a:lnTo>
                    <a:pt x="49079" y="436192"/>
                  </a:lnTo>
                  <a:lnTo>
                    <a:pt x="35860" y="386535"/>
                  </a:lnTo>
                  <a:lnTo>
                    <a:pt x="31280" y="333932"/>
                  </a:lnTo>
                  <a:lnTo>
                    <a:pt x="35248" y="284903"/>
                  </a:lnTo>
                  <a:lnTo>
                    <a:pt x="46733" y="238370"/>
                  </a:lnTo>
                  <a:lnTo>
                    <a:pt x="65120" y="194943"/>
                  </a:lnTo>
                  <a:lnTo>
                    <a:pt x="89747" y="155302"/>
                  </a:lnTo>
                  <a:lnTo>
                    <a:pt x="120019" y="120023"/>
                  </a:lnTo>
                  <a:lnTo>
                    <a:pt x="155299" y="89750"/>
                  </a:lnTo>
                  <a:lnTo>
                    <a:pt x="194957" y="65113"/>
                  </a:lnTo>
                  <a:lnTo>
                    <a:pt x="238366" y="46737"/>
                  </a:lnTo>
                  <a:lnTo>
                    <a:pt x="284899" y="35251"/>
                  </a:lnTo>
                  <a:lnTo>
                    <a:pt x="333928" y="31283"/>
                  </a:lnTo>
                  <a:lnTo>
                    <a:pt x="474929" y="31283"/>
                  </a:lnTo>
                  <a:lnTo>
                    <a:pt x="474573" y="31086"/>
                  </a:lnTo>
                  <a:lnTo>
                    <a:pt x="430260" y="14163"/>
                  </a:lnTo>
                  <a:lnTo>
                    <a:pt x="383205" y="3627"/>
                  </a:lnTo>
                  <a:lnTo>
                    <a:pt x="333928" y="0"/>
                  </a:lnTo>
                  <a:close/>
                </a:path>
                <a:path w="668020" h="668019">
                  <a:moveTo>
                    <a:pt x="427207" y="454082"/>
                  </a:moveTo>
                  <a:lnTo>
                    <a:pt x="333928" y="454082"/>
                  </a:lnTo>
                  <a:lnTo>
                    <a:pt x="384447" y="464307"/>
                  </a:lnTo>
                  <a:lnTo>
                    <a:pt x="425747" y="492176"/>
                  </a:lnTo>
                  <a:lnTo>
                    <a:pt x="453616" y="533476"/>
                  </a:lnTo>
                  <a:lnTo>
                    <a:pt x="463841" y="583991"/>
                  </a:lnTo>
                  <a:lnTo>
                    <a:pt x="463842" y="607193"/>
                  </a:lnTo>
                  <a:lnTo>
                    <a:pt x="433367" y="619732"/>
                  </a:lnTo>
                  <a:lnTo>
                    <a:pt x="401546" y="628925"/>
                  </a:lnTo>
                  <a:lnTo>
                    <a:pt x="368293" y="634627"/>
                  </a:lnTo>
                  <a:lnTo>
                    <a:pt x="333928" y="636579"/>
                  </a:lnTo>
                  <a:lnTo>
                    <a:pt x="474924" y="636579"/>
                  </a:lnTo>
                  <a:lnTo>
                    <a:pt x="515622" y="613985"/>
                  </a:lnTo>
                  <a:lnTo>
                    <a:pt x="547614" y="589831"/>
                  </a:lnTo>
                  <a:lnTo>
                    <a:pt x="495137" y="589831"/>
                  </a:lnTo>
                  <a:lnTo>
                    <a:pt x="495137" y="583991"/>
                  </a:lnTo>
                  <a:lnTo>
                    <a:pt x="489367" y="541171"/>
                  </a:lnTo>
                  <a:lnTo>
                    <a:pt x="473090" y="502673"/>
                  </a:lnTo>
                  <a:lnTo>
                    <a:pt x="447857" y="470040"/>
                  </a:lnTo>
                  <a:lnTo>
                    <a:pt x="427207" y="454082"/>
                  </a:lnTo>
                  <a:close/>
                </a:path>
                <a:path w="668020" h="668019">
                  <a:moveTo>
                    <a:pt x="333928" y="422786"/>
                  </a:moveTo>
                  <a:lnTo>
                    <a:pt x="291108" y="428556"/>
                  </a:lnTo>
                  <a:lnTo>
                    <a:pt x="252610" y="444832"/>
                  </a:lnTo>
                  <a:lnTo>
                    <a:pt x="219977" y="470064"/>
                  </a:lnTo>
                  <a:lnTo>
                    <a:pt x="194755" y="502701"/>
                  </a:lnTo>
                  <a:lnTo>
                    <a:pt x="178489" y="541194"/>
                  </a:lnTo>
                  <a:lnTo>
                    <a:pt x="172723" y="583991"/>
                  </a:lnTo>
                  <a:lnTo>
                    <a:pt x="172723" y="589831"/>
                  </a:lnTo>
                  <a:lnTo>
                    <a:pt x="204019" y="589831"/>
                  </a:lnTo>
                  <a:lnTo>
                    <a:pt x="204019" y="583991"/>
                  </a:lnTo>
                  <a:lnTo>
                    <a:pt x="214244" y="533474"/>
                  </a:lnTo>
                  <a:lnTo>
                    <a:pt x="242112" y="492175"/>
                  </a:lnTo>
                  <a:lnTo>
                    <a:pt x="283411" y="464307"/>
                  </a:lnTo>
                  <a:lnTo>
                    <a:pt x="333928" y="454082"/>
                  </a:lnTo>
                  <a:lnTo>
                    <a:pt x="427207" y="454082"/>
                  </a:lnTo>
                  <a:lnTo>
                    <a:pt x="415219" y="444818"/>
                  </a:lnTo>
                  <a:lnTo>
                    <a:pt x="376726" y="428552"/>
                  </a:lnTo>
                  <a:lnTo>
                    <a:pt x="333928" y="422786"/>
                  </a:lnTo>
                  <a:close/>
                </a:path>
                <a:path w="668020" h="668019">
                  <a:moveTo>
                    <a:pt x="474929" y="31283"/>
                  </a:moveTo>
                  <a:lnTo>
                    <a:pt x="333928" y="31283"/>
                  </a:lnTo>
                  <a:lnTo>
                    <a:pt x="382958" y="35251"/>
                  </a:lnTo>
                  <a:lnTo>
                    <a:pt x="429492" y="46737"/>
                  </a:lnTo>
                  <a:lnTo>
                    <a:pt x="472901" y="65113"/>
                  </a:lnTo>
                  <a:lnTo>
                    <a:pt x="512560" y="89750"/>
                  </a:lnTo>
                  <a:lnTo>
                    <a:pt x="547838" y="120023"/>
                  </a:lnTo>
                  <a:lnTo>
                    <a:pt x="578111" y="155302"/>
                  </a:lnTo>
                  <a:lnTo>
                    <a:pt x="602748" y="194960"/>
                  </a:lnTo>
                  <a:lnTo>
                    <a:pt x="621123" y="238370"/>
                  </a:lnTo>
                  <a:lnTo>
                    <a:pt x="632609" y="284903"/>
                  </a:lnTo>
                  <a:lnTo>
                    <a:pt x="636577" y="333932"/>
                  </a:lnTo>
                  <a:lnTo>
                    <a:pt x="631997" y="386535"/>
                  </a:lnTo>
                  <a:lnTo>
                    <a:pt x="618777" y="436192"/>
                  </a:lnTo>
                  <a:lnTo>
                    <a:pt x="597700" y="482127"/>
                  </a:lnTo>
                  <a:lnTo>
                    <a:pt x="569547" y="523563"/>
                  </a:lnTo>
                  <a:lnTo>
                    <a:pt x="535099" y="559723"/>
                  </a:lnTo>
                  <a:lnTo>
                    <a:pt x="495137" y="589831"/>
                  </a:lnTo>
                  <a:lnTo>
                    <a:pt x="547614" y="589831"/>
                  </a:lnTo>
                  <a:lnTo>
                    <a:pt x="585849" y="552888"/>
                  </a:lnTo>
                  <a:lnTo>
                    <a:pt x="613985" y="515623"/>
                  </a:lnTo>
                  <a:lnTo>
                    <a:pt x="636774" y="474574"/>
                  </a:lnTo>
                  <a:lnTo>
                    <a:pt x="653697" y="430262"/>
                  </a:lnTo>
                  <a:lnTo>
                    <a:pt x="664233" y="383208"/>
                  </a:lnTo>
                  <a:lnTo>
                    <a:pt x="667861" y="333932"/>
                  </a:lnTo>
                  <a:lnTo>
                    <a:pt x="664233" y="284655"/>
                  </a:lnTo>
                  <a:lnTo>
                    <a:pt x="653697" y="237600"/>
                  </a:lnTo>
                  <a:lnTo>
                    <a:pt x="636774" y="193287"/>
                  </a:lnTo>
                  <a:lnTo>
                    <a:pt x="613985" y="152238"/>
                  </a:lnTo>
                  <a:lnTo>
                    <a:pt x="585849" y="114972"/>
                  </a:lnTo>
                  <a:lnTo>
                    <a:pt x="552888" y="82011"/>
                  </a:lnTo>
                  <a:lnTo>
                    <a:pt x="515622" y="53875"/>
                  </a:lnTo>
                  <a:lnTo>
                    <a:pt x="474929" y="31283"/>
                  </a:lnTo>
                  <a:close/>
                </a:path>
                <a:path w="668020" h="668019">
                  <a:moveTo>
                    <a:pt x="333928" y="194943"/>
                  </a:moveTo>
                  <a:lnTo>
                    <a:pt x="297071" y="202404"/>
                  </a:lnTo>
                  <a:lnTo>
                    <a:pt x="266941" y="222731"/>
                  </a:lnTo>
                  <a:lnTo>
                    <a:pt x="246618" y="252838"/>
                  </a:lnTo>
                  <a:lnTo>
                    <a:pt x="239162" y="289641"/>
                  </a:lnTo>
                  <a:lnTo>
                    <a:pt x="246614" y="326484"/>
                  </a:lnTo>
                  <a:lnTo>
                    <a:pt x="266932" y="356611"/>
                  </a:lnTo>
                  <a:lnTo>
                    <a:pt x="297056" y="376945"/>
                  </a:lnTo>
                  <a:lnTo>
                    <a:pt x="333928" y="384407"/>
                  </a:lnTo>
                  <a:lnTo>
                    <a:pt x="370771" y="376945"/>
                  </a:lnTo>
                  <a:lnTo>
                    <a:pt x="400898" y="356611"/>
                  </a:lnTo>
                  <a:lnTo>
                    <a:pt x="403255" y="353119"/>
                  </a:lnTo>
                  <a:lnTo>
                    <a:pt x="333928" y="353119"/>
                  </a:lnTo>
                  <a:lnTo>
                    <a:pt x="309252" y="348124"/>
                  </a:lnTo>
                  <a:lnTo>
                    <a:pt x="289094" y="334515"/>
                  </a:lnTo>
                  <a:lnTo>
                    <a:pt x="275500" y="314355"/>
                  </a:lnTo>
                  <a:lnTo>
                    <a:pt x="270515" y="289706"/>
                  </a:lnTo>
                  <a:lnTo>
                    <a:pt x="275510" y="265058"/>
                  </a:lnTo>
                  <a:lnTo>
                    <a:pt x="289120" y="244898"/>
                  </a:lnTo>
                  <a:lnTo>
                    <a:pt x="309280" y="231289"/>
                  </a:lnTo>
                  <a:lnTo>
                    <a:pt x="333928" y="226294"/>
                  </a:lnTo>
                  <a:lnTo>
                    <a:pt x="403306" y="226294"/>
                  </a:lnTo>
                  <a:lnTo>
                    <a:pt x="400898" y="222731"/>
                  </a:lnTo>
                  <a:lnTo>
                    <a:pt x="370771" y="202404"/>
                  </a:lnTo>
                  <a:lnTo>
                    <a:pt x="333928" y="194943"/>
                  </a:lnTo>
                  <a:close/>
                </a:path>
                <a:path w="668020" h="668019">
                  <a:moveTo>
                    <a:pt x="403306" y="226294"/>
                  </a:moveTo>
                  <a:lnTo>
                    <a:pt x="333928" y="226294"/>
                  </a:lnTo>
                  <a:lnTo>
                    <a:pt x="358578" y="231289"/>
                  </a:lnTo>
                  <a:lnTo>
                    <a:pt x="378738" y="244898"/>
                  </a:lnTo>
                  <a:lnTo>
                    <a:pt x="392347" y="265058"/>
                  </a:lnTo>
                  <a:lnTo>
                    <a:pt x="397342" y="289706"/>
                  </a:lnTo>
                  <a:lnTo>
                    <a:pt x="392357" y="314355"/>
                  </a:lnTo>
                  <a:lnTo>
                    <a:pt x="378764" y="334515"/>
                  </a:lnTo>
                  <a:lnTo>
                    <a:pt x="358606" y="348124"/>
                  </a:lnTo>
                  <a:lnTo>
                    <a:pt x="333928" y="353119"/>
                  </a:lnTo>
                  <a:lnTo>
                    <a:pt x="403255" y="353119"/>
                  </a:lnTo>
                  <a:lnTo>
                    <a:pt x="421232" y="326484"/>
                  </a:lnTo>
                  <a:lnTo>
                    <a:pt x="428694" y="289641"/>
                  </a:lnTo>
                  <a:lnTo>
                    <a:pt x="421232" y="252838"/>
                  </a:lnTo>
                  <a:lnTo>
                    <a:pt x="403306" y="226294"/>
                  </a:lnTo>
                  <a:close/>
                </a:path>
              </a:pathLst>
            </a:custGeom>
            <a:solidFill>
              <a:srgbClr val="F5F2F5"/>
            </a:solidFill>
          </p:spPr>
          <p:txBody>
            <a:bodyPr wrap="square" lIns="0" tIns="0" rIns="0" bIns="0" rtlCol="0"/>
            <a:lstStyle/>
            <a:p>
              <a:endParaRPr sz="1632"/>
            </a:p>
          </p:txBody>
        </p:sp>
      </p:grpSp>
      <p:grpSp>
        <p:nvGrpSpPr>
          <p:cNvPr id="12" name="Group 11">
            <a:extLst>
              <a:ext uri="{FF2B5EF4-FFF2-40B4-BE49-F238E27FC236}">
                <a16:creationId xmlns:a16="http://schemas.microsoft.com/office/drawing/2014/main" id="{D790A8AC-9547-CB96-CC27-B607C3B96DB7}"/>
              </a:ext>
            </a:extLst>
          </p:cNvPr>
          <p:cNvGrpSpPr/>
          <p:nvPr/>
        </p:nvGrpSpPr>
        <p:grpSpPr>
          <a:xfrm>
            <a:off x="563307" y="917709"/>
            <a:ext cx="695932" cy="686867"/>
            <a:chOff x="1765557" y="1880963"/>
            <a:chExt cx="1150620" cy="1150620"/>
          </a:xfrm>
        </p:grpSpPr>
        <p:sp>
          <p:nvSpPr>
            <p:cNvPr id="3" name="object 2">
              <a:extLst>
                <a:ext uri="{FF2B5EF4-FFF2-40B4-BE49-F238E27FC236}">
                  <a16:creationId xmlns:a16="http://schemas.microsoft.com/office/drawing/2014/main" id="{AFEDA331-9FFD-6407-232B-8917F598FAA9}"/>
                </a:ext>
              </a:extLst>
            </p:cNvPr>
            <p:cNvSpPr/>
            <p:nvPr/>
          </p:nvSpPr>
          <p:spPr>
            <a:xfrm>
              <a:off x="1765557" y="1880963"/>
              <a:ext cx="1150620" cy="1150620"/>
            </a:xfrm>
            <a:custGeom>
              <a:avLst/>
              <a:gdLst/>
              <a:ahLst/>
              <a:cxnLst/>
              <a:rect l="l" t="t" r="r" b="b"/>
              <a:pathLst>
                <a:path w="1150620" h="1150620">
                  <a:moveTo>
                    <a:pt x="575053" y="0"/>
                  </a:moveTo>
                  <a:lnTo>
                    <a:pt x="527890" y="1906"/>
                  </a:lnTo>
                  <a:lnTo>
                    <a:pt x="481777" y="7526"/>
                  </a:lnTo>
                  <a:lnTo>
                    <a:pt x="436862" y="16712"/>
                  </a:lnTo>
                  <a:lnTo>
                    <a:pt x="393292" y="29316"/>
                  </a:lnTo>
                  <a:lnTo>
                    <a:pt x="351217" y="45190"/>
                  </a:lnTo>
                  <a:lnTo>
                    <a:pt x="310784" y="64186"/>
                  </a:lnTo>
                  <a:lnTo>
                    <a:pt x="272140" y="86156"/>
                  </a:lnTo>
                  <a:lnTo>
                    <a:pt x="235435" y="110952"/>
                  </a:lnTo>
                  <a:lnTo>
                    <a:pt x="200815" y="138425"/>
                  </a:lnTo>
                  <a:lnTo>
                    <a:pt x="168429" y="168429"/>
                  </a:lnTo>
                  <a:lnTo>
                    <a:pt x="138426" y="200815"/>
                  </a:lnTo>
                  <a:lnTo>
                    <a:pt x="110952" y="235434"/>
                  </a:lnTo>
                  <a:lnTo>
                    <a:pt x="86156" y="272140"/>
                  </a:lnTo>
                  <a:lnTo>
                    <a:pt x="64186" y="310783"/>
                  </a:lnTo>
                  <a:lnTo>
                    <a:pt x="45190" y="351216"/>
                  </a:lnTo>
                  <a:lnTo>
                    <a:pt x="29316" y="393292"/>
                  </a:lnTo>
                  <a:lnTo>
                    <a:pt x="16712" y="436861"/>
                  </a:lnTo>
                  <a:lnTo>
                    <a:pt x="7526" y="481776"/>
                  </a:lnTo>
                  <a:lnTo>
                    <a:pt x="1906" y="527890"/>
                  </a:lnTo>
                  <a:lnTo>
                    <a:pt x="0" y="575053"/>
                  </a:lnTo>
                  <a:lnTo>
                    <a:pt x="1906" y="622216"/>
                  </a:lnTo>
                  <a:lnTo>
                    <a:pt x="7526" y="668329"/>
                  </a:lnTo>
                  <a:lnTo>
                    <a:pt x="16712" y="713244"/>
                  </a:lnTo>
                  <a:lnTo>
                    <a:pt x="29316" y="756814"/>
                  </a:lnTo>
                  <a:lnTo>
                    <a:pt x="45190" y="798889"/>
                  </a:lnTo>
                  <a:lnTo>
                    <a:pt x="64186" y="839322"/>
                  </a:lnTo>
                  <a:lnTo>
                    <a:pt x="86156" y="877965"/>
                  </a:lnTo>
                  <a:lnTo>
                    <a:pt x="110952" y="914671"/>
                  </a:lnTo>
                  <a:lnTo>
                    <a:pt x="138426" y="949290"/>
                  </a:lnTo>
                  <a:lnTo>
                    <a:pt x="168429" y="981676"/>
                  </a:lnTo>
                  <a:lnTo>
                    <a:pt x="200815" y="1011679"/>
                  </a:lnTo>
                  <a:lnTo>
                    <a:pt x="235435" y="1039153"/>
                  </a:lnTo>
                  <a:lnTo>
                    <a:pt x="272140" y="1063949"/>
                  </a:lnTo>
                  <a:lnTo>
                    <a:pt x="310784" y="1085919"/>
                  </a:lnTo>
                  <a:lnTo>
                    <a:pt x="351217" y="1104915"/>
                  </a:lnTo>
                  <a:lnTo>
                    <a:pt x="393292" y="1120789"/>
                  </a:lnTo>
                  <a:lnTo>
                    <a:pt x="436862" y="1133393"/>
                  </a:lnTo>
                  <a:lnTo>
                    <a:pt x="481777" y="1142579"/>
                  </a:lnTo>
                  <a:lnTo>
                    <a:pt x="527890" y="1148199"/>
                  </a:lnTo>
                  <a:lnTo>
                    <a:pt x="575053" y="1150105"/>
                  </a:lnTo>
                  <a:lnTo>
                    <a:pt x="622216" y="1148199"/>
                  </a:lnTo>
                  <a:lnTo>
                    <a:pt x="668329" y="1142579"/>
                  </a:lnTo>
                  <a:lnTo>
                    <a:pt x="713245" y="1133393"/>
                  </a:lnTo>
                  <a:lnTo>
                    <a:pt x="756814" y="1120789"/>
                  </a:lnTo>
                  <a:lnTo>
                    <a:pt x="798889" y="1104915"/>
                  </a:lnTo>
                  <a:lnTo>
                    <a:pt x="839323" y="1085919"/>
                  </a:lnTo>
                  <a:lnTo>
                    <a:pt x="877966" y="1063949"/>
                  </a:lnTo>
                  <a:lnTo>
                    <a:pt x="914672" y="1039153"/>
                  </a:lnTo>
                  <a:lnTo>
                    <a:pt x="949291" y="1011679"/>
                  </a:lnTo>
                  <a:lnTo>
                    <a:pt x="981677" y="981676"/>
                  </a:lnTo>
                  <a:lnTo>
                    <a:pt x="1011681" y="949290"/>
                  </a:lnTo>
                  <a:lnTo>
                    <a:pt x="1039154" y="914671"/>
                  </a:lnTo>
                  <a:lnTo>
                    <a:pt x="1063950" y="877965"/>
                  </a:lnTo>
                  <a:lnTo>
                    <a:pt x="1085920" y="839322"/>
                  </a:lnTo>
                  <a:lnTo>
                    <a:pt x="1104916" y="798889"/>
                  </a:lnTo>
                  <a:lnTo>
                    <a:pt x="1120790" y="756814"/>
                  </a:lnTo>
                  <a:lnTo>
                    <a:pt x="1133394" y="713244"/>
                  </a:lnTo>
                  <a:lnTo>
                    <a:pt x="1142580" y="668329"/>
                  </a:lnTo>
                  <a:lnTo>
                    <a:pt x="1148200" y="622216"/>
                  </a:lnTo>
                  <a:lnTo>
                    <a:pt x="1150106" y="575053"/>
                  </a:lnTo>
                  <a:lnTo>
                    <a:pt x="1148200" y="527890"/>
                  </a:lnTo>
                  <a:lnTo>
                    <a:pt x="1142580" y="481776"/>
                  </a:lnTo>
                  <a:lnTo>
                    <a:pt x="1133394" y="436861"/>
                  </a:lnTo>
                  <a:lnTo>
                    <a:pt x="1120790" y="393292"/>
                  </a:lnTo>
                  <a:lnTo>
                    <a:pt x="1104916" y="351216"/>
                  </a:lnTo>
                  <a:lnTo>
                    <a:pt x="1085920" y="310783"/>
                  </a:lnTo>
                  <a:lnTo>
                    <a:pt x="1063950" y="272140"/>
                  </a:lnTo>
                  <a:lnTo>
                    <a:pt x="1039154" y="235434"/>
                  </a:lnTo>
                  <a:lnTo>
                    <a:pt x="1011681" y="200815"/>
                  </a:lnTo>
                  <a:lnTo>
                    <a:pt x="981677" y="168429"/>
                  </a:lnTo>
                  <a:lnTo>
                    <a:pt x="949291" y="138425"/>
                  </a:lnTo>
                  <a:lnTo>
                    <a:pt x="914672" y="110952"/>
                  </a:lnTo>
                  <a:lnTo>
                    <a:pt x="877966" y="86156"/>
                  </a:lnTo>
                  <a:lnTo>
                    <a:pt x="839323" y="64186"/>
                  </a:lnTo>
                  <a:lnTo>
                    <a:pt x="798889" y="45190"/>
                  </a:lnTo>
                  <a:lnTo>
                    <a:pt x="756814" y="29316"/>
                  </a:lnTo>
                  <a:lnTo>
                    <a:pt x="713245" y="16712"/>
                  </a:lnTo>
                  <a:lnTo>
                    <a:pt x="668329" y="7526"/>
                  </a:lnTo>
                  <a:lnTo>
                    <a:pt x="622216" y="1906"/>
                  </a:lnTo>
                  <a:lnTo>
                    <a:pt x="575053" y="0"/>
                  </a:lnTo>
                  <a:close/>
                </a:path>
              </a:pathLst>
            </a:custGeom>
            <a:solidFill>
              <a:srgbClr val="BCD36B"/>
            </a:solidFill>
          </p:spPr>
          <p:txBody>
            <a:bodyPr wrap="square" lIns="0" tIns="0" rIns="0" bIns="0" rtlCol="0"/>
            <a:lstStyle/>
            <a:p>
              <a:endParaRPr sz="1632"/>
            </a:p>
          </p:txBody>
        </p:sp>
        <p:sp>
          <p:nvSpPr>
            <p:cNvPr id="9" name="object 21">
              <a:extLst>
                <a:ext uri="{FF2B5EF4-FFF2-40B4-BE49-F238E27FC236}">
                  <a16:creationId xmlns:a16="http://schemas.microsoft.com/office/drawing/2014/main" id="{9C922CA4-4052-5E58-C813-48BD1B1F6BD0}"/>
                </a:ext>
              </a:extLst>
            </p:cNvPr>
            <p:cNvSpPr/>
            <p:nvPr/>
          </p:nvSpPr>
          <p:spPr>
            <a:xfrm>
              <a:off x="2028252" y="2186141"/>
              <a:ext cx="624840" cy="541020"/>
            </a:xfrm>
            <a:custGeom>
              <a:avLst/>
              <a:gdLst/>
              <a:ahLst/>
              <a:cxnLst/>
              <a:rect l="l" t="t" r="r" b="b"/>
              <a:pathLst>
                <a:path w="624839" h="541019">
                  <a:moveTo>
                    <a:pt x="240177" y="67310"/>
                  </a:moveTo>
                  <a:lnTo>
                    <a:pt x="196366" y="76200"/>
                  </a:lnTo>
                  <a:lnTo>
                    <a:pt x="160549" y="100330"/>
                  </a:lnTo>
                  <a:lnTo>
                    <a:pt x="136378" y="135890"/>
                  </a:lnTo>
                  <a:lnTo>
                    <a:pt x="127505" y="180340"/>
                  </a:lnTo>
                  <a:lnTo>
                    <a:pt x="129941" y="204470"/>
                  </a:lnTo>
                  <a:lnTo>
                    <a:pt x="147897" y="251460"/>
                  </a:lnTo>
                  <a:lnTo>
                    <a:pt x="170863" y="281940"/>
                  </a:lnTo>
                  <a:lnTo>
                    <a:pt x="185483" y="294640"/>
                  </a:lnTo>
                  <a:lnTo>
                    <a:pt x="183405" y="295910"/>
                  </a:lnTo>
                  <a:lnTo>
                    <a:pt x="177260" y="297180"/>
                  </a:lnTo>
                  <a:lnTo>
                    <a:pt x="173865" y="298450"/>
                  </a:lnTo>
                  <a:lnTo>
                    <a:pt x="169073" y="299720"/>
                  </a:lnTo>
                  <a:lnTo>
                    <a:pt x="165345" y="300990"/>
                  </a:lnTo>
                  <a:lnTo>
                    <a:pt x="160459" y="302260"/>
                  </a:lnTo>
                  <a:lnTo>
                    <a:pt x="157878" y="303530"/>
                  </a:lnTo>
                  <a:lnTo>
                    <a:pt x="155113" y="304800"/>
                  </a:lnTo>
                  <a:lnTo>
                    <a:pt x="147316" y="307340"/>
                  </a:lnTo>
                  <a:lnTo>
                    <a:pt x="144216" y="308610"/>
                  </a:lnTo>
                  <a:lnTo>
                    <a:pt x="139655" y="311150"/>
                  </a:lnTo>
                  <a:lnTo>
                    <a:pt x="136516" y="312420"/>
                  </a:lnTo>
                  <a:lnTo>
                    <a:pt x="133588" y="313690"/>
                  </a:lnTo>
                  <a:lnTo>
                    <a:pt x="128433" y="316230"/>
                  </a:lnTo>
                  <a:lnTo>
                    <a:pt x="125064" y="317500"/>
                  </a:lnTo>
                  <a:lnTo>
                    <a:pt x="120765" y="320040"/>
                  </a:lnTo>
                  <a:lnTo>
                    <a:pt x="117688" y="322580"/>
                  </a:lnTo>
                  <a:lnTo>
                    <a:pt x="114001" y="325120"/>
                  </a:lnTo>
                  <a:lnTo>
                    <a:pt x="110707" y="326390"/>
                  </a:lnTo>
                  <a:lnTo>
                    <a:pt x="108324" y="327660"/>
                  </a:lnTo>
                  <a:lnTo>
                    <a:pt x="106260" y="330200"/>
                  </a:lnTo>
                  <a:lnTo>
                    <a:pt x="101902" y="332740"/>
                  </a:lnTo>
                  <a:lnTo>
                    <a:pt x="96876" y="336550"/>
                  </a:lnTo>
                  <a:lnTo>
                    <a:pt x="94161" y="337820"/>
                  </a:lnTo>
                  <a:lnTo>
                    <a:pt x="89715" y="341630"/>
                  </a:lnTo>
                  <a:lnTo>
                    <a:pt x="85539" y="345440"/>
                  </a:lnTo>
                  <a:lnTo>
                    <a:pt x="82988" y="347980"/>
                  </a:lnTo>
                  <a:lnTo>
                    <a:pt x="79315" y="350520"/>
                  </a:lnTo>
                  <a:lnTo>
                    <a:pt x="41014" y="394970"/>
                  </a:lnTo>
                  <a:lnTo>
                    <a:pt x="18872" y="435610"/>
                  </a:lnTo>
                  <a:lnTo>
                    <a:pt x="4879" y="480060"/>
                  </a:lnTo>
                  <a:lnTo>
                    <a:pt x="0" y="528320"/>
                  </a:lnTo>
                  <a:lnTo>
                    <a:pt x="0" y="535940"/>
                  </a:lnTo>
                  <a:lnTo>
                    <a:pt x="5688" y="541020"/>
                  </a:lnTo>
                  <a:lnTo>
                    <a:pt x="474616" y="541020"/>
                  </a:lnTo>
                  <a:lnTo>
                    <a:pt x="480297" y="535940"/>
                  </a:lnTo>
                  <a:lnTo>
                    <a:pt x="480297" y="528320"/>
                  </a:lnTo>
                  <a:lnTo>
                    <a:pt x="479013" y="515620"/>
                  </a:lnTo>
                  <a:lnTo>
                    <a:pt x="25775" y="515620"/>
                  </a:lnTo>
                  <a:lnTo>
                    <a:pt x="31806" y="476250"/>
                  </a:lnTo>
                  <a:lnTo>
                    <a:pt x="44697" y="439420"/>
                  </a:lnTo>
                  <a:lnTo>
                    <a:pt x="63756" y="406400"/>
                  </a:lnTo>
                  <a:lnTo>
                    <a:pt x="88294" y="377190"/>
                  </a:lnTo>
                  <a:lnTo>
                    <a:pt x="90097" y="375920"/>
                  </a:lnTo>
                  <a:lnTo>
                    <a:pt x="91918" y="373380"/>
                  </a:lnTo>
                  <a:lnTo>
                    <a:pt x="95627" y="369570"/>
                  </a:lnTo>
                  <a:lnTo>
                    <a:pt x="99418" y="367030"/>
                  </a:lnTo>
                  <a:lnTo>
                    <a:pt x="101340" y="364490"/>
                  </a:lnTo>
                  <a:lnTo>
                    <a:pt x="107233" y="360680"/>
                  </a:lnTo>
                  <a:lnTo>
                    <a:pt x="111254" y="356870"/>
                  </a:lnTo>
                  <a:lnTo>
                    <a:pt x="115351" y="354330"/>
                  </a:lnTo>
                  <a:lnTo>
                    <a:pt x="119519" y="351790"/>
                  </a:lnTo>
                  <a:lnTo>
                    <a:pt x="123765" y="347980"/>
                  </a:lnTo>
                  <a:lnTo>
                    <a:pt x="128649" y="345440"/>
                  </a:lnTo>
                  <a:lnTo>
                    <a:pt x="132452" y="342900"/>
                  </a:lnTo>
                  <a:lnTo>
                    <a:pt x="142088" y="337820"/>
                  </a:lnTo>
                  <a:lnTo>
                    <a:pt x="145778" y="336550"/>
                  </a:lnTo>
                  <a:lnTo>
                    <a:pt x="150224" y="334010"/>
                  </a:lnTo>
                  <a:lnTo>
                    <a:pt x="153673" y="332740"/>
                  </a:lnTo>
                  <a:lnTo>
                    <a:pt x="158490" y="330200"/>
                  </a:lnTo>
                  <a:lnTo>
                    <a:pt x="163389" y="328930"/>
                  </a:lnTo>
                  <a:lnTo>
                    <a:pt x="168217" y="326390"/>
                  </a:lnTo>
                  <a:lnTo>
                    <a:pt x="171924" y="325120"/>
                  </a:lnTo>
                  <a:lnTo>
                    <a:pt x="175748" y="323850"/>
                  </a:lnTo>
                  <a:lnTo>
                    <a:pt x="181353" y="322580"/>
                  </a:lnTo>
                  <a:lnTo>
                    <a:pt x="185724" y="321310"/>
                  </a:lnTo>
                  <a:lnTo>
                    <a:pt x="193240" y="318770"/>
                  </a:lnTo>
                  <a:lnTo>
                    <a:pt x="197266" y="318770"/>
                  </a:lnTo>
                  <a:lnTo>
                    <a:pt x="199807" y="317500"/>
                  </a:lnTo>
                  <a:lnTo>
                    <a:pt x="204336" y="317500"/>
                  </a:lnTo>
                  <a:lnTo>
                    <a:pt x="210113" y="316230"/>
                  </a:lnTo>
                  <a:lnTo>
                    <a:pt x="215488" y="316230"/>
                  </a:lnTo>
                  <a:lnTo>
                    <a:pt x="220903" y="314960"/>
                  </a:lnTo>
                  <a:lnTo>
                    <a:pt x="231855" y="314960"/>
                  </a:lnTo>
                  <a:lnTo>
                    <a:pt x="237521" y="313690"/>
                  </a:lnTo>
                  <a:lnTo>
                    <a:pt x="347027" y="313690"/>
                  </a:lnTo>
                  <a:lnTo>
                    <a:pt x="339167" y="309880"/>
                  </a:lnTo>
                  <a:lnTo>
                    <a:pt x="332939" y="307340"/>
                  </a:lnTo>
                  <a:lnTo>
                    <a:pt x="325710" y="304800"/>
                  </a:lnTo>
                  <a:lnTo>
                    <a:pt x="320212" y="302260"/>
                  </a:lnTo>
                  <a:lnTo>
                    <a:pt x="313721" y="299720"/>
                  </a:lnTo>
                  <a:lnTo>
                    <a:pt x="308256" y="298450"/>
                  </a:lnTo>
                  <a:lnTo>
                    <a:pt x="301453" y="297180"/>
                  </a:lnTo>
                  <a:lnTo>
                    <a:pt x="294742" y="294640"/>
                  </a:lnTo>
                  <a:lnTo>
                    <a:pt x="297727" y="293370"/>
                  </a:lnTo>
                  <a:lnTo>
                    <a:pt x="303265" y="288290"/>
                  </a:lnTo>
                  <a:lnTo>
                    <a:pt x="228931" y="288290"/>
                  </a:lnTo>
                  <a:lnTo>
                    <a:pt x="227261" y="287020"/>
                  </a:lnTo>
                  <a:lnTo>
                    <a:pt x="225022" y="287020"/>
                  </a:lnTo>
                  <a:lnTo>
                    <a:pt x="223229" y="285750"/>
                  </a:lnTo>
                  <a:lnTo>
                    <a:pt x="221223" y="285750"/>
                  </a:lnTo>
                  <a:lnTo>
                    <a:pt x="218509" y="284480"/>
                  </a:lnTo>
                  <a:lnTo>
                    <a:pt x="216626" y="284480"/>
                  </a:lnTo>
                  <a:lnTo>
                    <a:pt x="214726" y="283210"/>
                  </a:lnTo>
                  <a:lnTo>
                    <a:pt x="211399" y="281940"/>
                  </a:lnTo>
                  <a:lnTo>
                    <a:pt x="208608" y="279400"/>
                  </a:lnTo>
                  <a:lnTo>
                    <a:pt x="206773" y="279400"/>
                  </a:lnTo>
                  <a:lnTo>
                    <a:pt x="204055" y="276860"/>
                  </a:lnTo>
                  <a:lnTo>
                    <a:pt x="202295" y="275590"/>
                  </a:lnTo>
                  <a:lnTo>
                    <a:pt x="199753" y="274320"/>
                  </a:lnTo>
                  <a:lnTo>
                    <a:pt x="198083" y="273050"/>
                  </a:lnTo>
                  <a:lnTo>
                    <a:pt x="194810" y="270510"/>
                  </a:lnTo>
                  <a:lnTo>
                    <a:pt x="192024" y="267970"/>
                  </a:lnTo>
                  <a:lnTo>
                    <a:pt x="189598" y="265430"/>
                  </a:lnTo>
                  <a:lnTo>
                    <a:pt x="186455" y="261620"/>
                  </a:lnTo>
                  <a:lnTo>
                    <a:pt x="184169" y="259080"/>
                  </a:lnTo>
                  <a:lnTo>
                    <a:pt x="160732" y="219710"/>
                  </a:lnTo>
                  <a:lnTo>
                    <a:pt x="153033" y="181610"/>
                  </a:lnTo>
                  <a:lnTo>
                    <a:pt x="153033" y="179070"/>
                  </a:lnTo>
                  <a:lnTo>
                    <a:pt x="167838" y="132080"/>
                  </a:lnTo>
                  <a:lnTo>
                    <a:pt x="206251" y="100330"/>
                  </a:lnTo>
                  <a:lnTo>
                    <a:pt x="240184" y="92710"/>
                  </a:lnTo>
                  <a:lnTo>
                    <a:pt x="310714" y="92710"/>
                  </a:lnTo>
                  <a:lnTo>
                    <a:pt x="303132" y="86360"/>
                  </a:lnTo>
                  <a:lnTo>
                    <a:pt x="283994" y="76200"/>
                  </a:lnTo>
                  <a:lnTo>
                    <a:pt x="262857" y="69850"/>
                  </a:lnTo>
                  <a:lnTo>
                    <a:pt x="240177" y="67310"/>
                  </a:lnTo>
                  <a:close/>
                </a:path>
                <a:path w="624839" h="541019">
                  <a:moveTo>
                    <a:pt x="347027" y="313690"/>
                  </a:moveTo>
                  <a:lnTo>
                    <a:pt x="237567" y="313690"/>
                  </a:lnTo>
                  <a:lnTo>
                    <a:pt x="248058" y="314960"/>
                  </a:lnTo>
                  <a:lnTo>
                    <a:pt x="261404" y="314960"/>
                  </a:lnTo>
                  <a:lnTo>
                    <a:pt x="267501" y="316230"/>
                  </a:lnTo>
                  <a:lnTo>
                    <a:pt x="272855" y="316230"/>
                  </a:lnTo>
                  <a:lnTo>
                    <a:pt x="282578" y="318770"/>
                  </a:lnTo>
                  <a:lnTo>
                    <a:pt x="285775" y="318770"/>
                  </a:lnTo>
                  <a:lnTo>
                    <a:pt x="290535" y="320040"/>
                  </a:lnTo>
                  <a:lnTo>
                    <a:pt x="296388" y="321310"/>
                  </a:lnTo>
                  <a:lnTo>
                    <a:pt x="301482" y="322580"/>
                  </a:lnTo>
                  <a:lnTo>
                    <a:pt x="305978" y="323850"/>
                  </a:lnTo>
                  <a:lnTo>
                    <a:pt x="308778" y="325120"/>
                  </a:lnTo>
                  <a:lnTo>
                    <a:pt x="313700" y="327660"/>
                  </a:lnTo>
                  <a:lnTo>
                    <a:pt x="316454" y="327660"/>
                  </a:lnTo>
                  <a:lnTo>
                    <a:pt x="319686" y="328930"/>
                  </a:lnTo>
                  <a:lnTo>
                    <a:pt x="323622" y="331470"/>
                  </a:lnTo>
                  <a:lnTo>
                    <a:pt x="325901" y="331470"/>
                  </a:lnTo>
                  <a:lnTo>
                    <a:pt x="330879" y="334010"/>
                  </a:lnTo>
                  <a:lnTo>
                    <a:pt x="337727" y="337820"/>
                  </a:lnTo>
                  <a:lnTo>
                    <a:pt x="342519" y="340360"/>
                  </a:lnTo>
                  <a:lnTo>
                    <a:pt x="343451" y="340360"/>
                  </a:lnTo>
                  <a:lnTo>
                    <a:pt x="344512" y="341630"/>
                  </a:lnTo>
                  <a:lnTo>
                    <a:pt x="347061" y="342900"/>
                  </a:lnTo>
                  <a:lnTo>
                    <a:pt x="351511" y="345440"/>
                  </a:lnTo>
                  <a:lnTo>
                    <a:pt x="355817" y="347980"/>
                  </a:lnTo>
                  <a:lnTo>
                    <a:pt x="358430" y="349250"/>
                  </a:lnTo>
                  <a:lnTo>
                    <a:pt x="360241" y="350520"/>
                  </a:lnTo>
                  <a:lnTo>
                    <a:pt x="364323" y="354330"/>
                  </a:lnTo>
                  <a:lnTo>
                    <a:pt x="366566" y="355600"/>
                  </a:lnTo>
                  <a:lnTo>
                    <a:pt x="368644" y="356870"/>
                  </a:lnTo>
                  <a:lnTo>
                    <a:pt x="372531" y="359410"/>
                  </a:lnTo>
                  <a:lnTo>
                    <a:pt x="374717" y="361950"/>
                  </a:lnTo>
                  <a:lnTo>
                    <a:pt x="376754" y="363220"/>
                  </a:lnTo>
                  <a:lnTo>
                    <a:pt x="378727" y="364490"/>
                  </a:lnTo>
                  <a:lnTo>
                    <a:pt x="380692" y="367030"/>
                  </a:lnTo>
                  <a:lnTo>
                    <a:pt x="383918" y="369570"/>
                  </a:lnTo>
                  <a:lnTo>
                    <a:pt x="387334" y="372110"/>
                  </a:lnTo>
                  <a:lnTo>
                    <a:pt x="390020" y="374650"/>
                  </a:lnTo>
                  <a:lnTo>
                    <a:pt x="392004" y="377190"/>
                  </a:lnTo>
                  <a:lnTo>
                    <a:pt x="416541" y="406400"/>
                  </a:lnTo>
                  <a:lnTo>
                    <a:pt x="435600" y="439420"/>
                  </a:lnTo>
                  <a:lnTo>
                    <a:pt x="448490" y="476250"/>
                  </a:lnTo>
                  <a:lnTo>
                    <a:pt x="454521" y="515620"/>
                  </a:lnTo>
                  <a:lnTo>
                    <a:pt x="479013" y="515620"/>
                  </a:lnTo>
                  <a:lnTo>
                    <a:pt x="475418" y="480060"/>
                  </a:lnTo>
                  <a:lnTo>
                    <a:pt x="461425" y="435610"/>
                  </a:lnTo>
                  <a:lnTo>
                    <a:pt x="439283" y="394970"/>
                  </a:lnTo>
                  <a:lnTo>
                    <a:pt x="409961" y="359410"/>
                  </a:lnTo>
                  <a:lnTo>
                    <a:pt x="408010" y="356870"/>
                  </a:lnTo>
                  <a:lnTo>
                    <a:pt x="406317" y="355600"/>
                  </a:lnTo>
                  <a:lnTo>
                    <a:pt x="402023" y="351790"/>
                  </a:lnTo>
                  <a:lnTo>
                    <a:pt x="391316" y="342900"/>
                  </a:lnTo>
                  <a:lnTo>
                    <a:pt x="619027" y="342900"/>
                  </a:lnTo>
                  <a:lnTo>
                    <a:pt x="624715" y="336550"/>
                  </a:lnTo>
                  <a:lnTo>
                    <a:pt x="624589" y="328930"/>
                  </a:lnTo>
                  <a:lnTo>
                    <a:pt x="623455" y="317500"/>
                  </a:lnTo>
                  <a:lnTo>
                    <a:pt x="353048" y="317500"/>
                  </a:lnTo>
                  <a:lnTo>
                    <a:pt x="349624" y="314960"/>
                  </a:lnTo>
                  <a:lnTo>
                    <a:pt x="347027" y="313690"/>
                  </a:lnTo>
                  <a:close/>
                </a:path>
                <a:path w="624839" h="541019">
                  <a:moveTo>
                    <a:pt x="541307" y="181610"/>
                  </a:moveTo>
                  <a:lnTo>
                    <a:pt x="464256" y="181610"/>
                  </a:lnTo>
                  <a:lnTo>
                    <a:pt x="467539" y="182880"/>
                  </a:lnTo>
                  <a:lnTo>
                    <a:pt x="474689" y="182880"/>
                  </a:lnTo>
                  <a:lnTo>
                    <a:pt x="478033" y="184150"/>
                  </a:lnTo>
                  <a:lnTo>
                    <a:pt x="482033" y="184150"/>
                  </a:lnTo>
                  <a:lnTo>
                    <a:pt x="485579" y="185420"/>
                  </a:lnTo>
                  <a:lnTo>
                    <a:pt x="489535" y="186690"/>
                  </a:lnTo>
                  <a:lnTo>
                    <a:pt x="493985" y="187960"/>
                  </a:lnTo>
                  <a:lnTo>
                    <a:pt x="500890" y="190500"/>
                  </a:lnTo>
                  <a:lnTo>
                    <a:pt x="504169" y="191770"/>
                  </a:lnTo>
                  <a:lnTo>
                    <a:pt x="507650" y="193040"/>
                  </a:lnTo>
                  <a:lnTo>
                    <a:pt x="510062" y="193040"/>
                  </a:lnTo>
                  <a:lnTo>
                    <a:pt x="513680" y="195580"/>
                  </a:lnTo>
                  <a:lnTo>
                    <a:pt x="518529" y="198120"/>
                  </a:lnTo>
                  <a:lnTo>
                    <a:pt x="522018" y="199390"/>
                  </a:lnTo>
                  <a:lnTo>
                    <a:pt x="524833" y="200660"/>
                  </a:lnTo>
                  <a:lnTo>
                    <a:pt x="527914" y="203200"/>
                  </a:lnTo>
                  <a:lnTo>
                    <a:pt x="530586" y="204470"/>
                  </a:lnTo>
                  <a:lnTo>
                    <a:pt x="533703" y="207010"/>
                  </a:lnTo>
                  <a:lnTo>
                    <a:pt x="536868" y="208280"/>
                  </a:lnTo>
                  <a:lnTo>
                    <a:pt x="539748" y="210820"/>
                  </a:lnTo>
                  <a:lnTo>
                    <a:pt x="542578" y="213360"/>
                  </a:lnTo>
                  <a:lnTo>
                    <a:pt x="545349" y="214630"/>
                  </a:lnTo>
                  <a:lnTo>
                    <a:pt x="548071" y="217170"/>
                  </a:lnTo>
                  <a:lnTo>
                    <a:pt x="585201" y="266700"/>
                  </a:lnTo>
                  <a:lnTo>
                    <a:pt x="598777" y="317500"/>
                  </a:lnTo>
                  <a:lnTo>
                    <a:pt x="623455" y="317500"/>
                  </a:lnTo>
                  <a:lnTo>
                    <a:pt x="611064" y="261620"/>
                  </a:lnTo>
                  <a:lnTo>
                    <a:pt x="573840" y="207010"/>
                  </a:lnTo>
                  <a:lnTo>
                    <a:pt x="570877" y="204470"/>
                  </a:lnTo>
                  <a:lnTo>
                    <a:pt x="566820" y="200660"/>
                  </a:lnTo>
                  <a:lnTo>
                    <a:pt x="563699" y="196850"/>
                  </a:lnTo>
                  <a:lnTo>
                    <a:pt x="559887" y="194310"/>
                  </a:lnTo>
                  <a:lnTo>
                    <a:pt x="557269" y="191770"/>
                  </a:lnTo>
                  <a:lnTo>
                    <a:pt x="553949" y="189230"/>
                  </a:lnTo>
                  <a:lnTo>
                    <a:pt x="551948" y="187960"/>
                  </a:lnTo>
                  <a:lnTo>
                    <a:pt x="548305" y="185420"/>
                  </a:lnTo>
                  <a:lnTo>
                    <a:pt x="544835" y="182880"/>
                  </a:lnTo>
                  <a:lnTo>
                    <a:pt x="541307" y="181610"/>
                  </a:lnTo>
                  <a:close/>
                </a:path>
                <a:path w="624839" h="541019">
                  <a:moveTo>
                    <a:pt x="310714" y="92710"/>
                  </a:moveTo>
                  <a:lnTo>
                    <a:pt x="240184" y="92710"/>
                  </a:lnTo>
                  <a:lnTo>
                    <a:pt x="257744" y="95250"/>
                  </a:lnTo>
                  <a:lnTo>
                    <a:pt x="274112" y="100330"/>
                  </a:lnTo>
                  <a:lnTo>
                    <a:pt x="312543" y="132080"/>
                  </a:lnTo>
                  <a:lnTo>
                    <a:pt x="327506" y="180340"/>
                  </a:lnTo>
                  <a:lnTo>
                    <a:pt x="327391" y="181610"/>
                  </a:lnTo>
                  <a:lnTo>
                    <a:pt x="326998" y="189230"/>
                  </a:lnTo>
                  <a:lnTo>
                    <a:pt x="316756" y="227330"/>
                  </a:lnTo>
                  <a:lnTo>
                    <a:pt x="301489" y="252730"/>
                  </a:lnTo>
                  <a:lnTo>
                    <a:pt x="300650" y="254000"/>
                  </a:lnTo>
                  <a:lnTo>
                    <a:pt x="300107" y="254000"/>
                  </a:lnTo>
                  <a:lnTo>
                    <a:pt x="299646" y="255270"/>
                  </a:lnTo>
                  <a:lnTo>
                    <a:pt x="296078" y="260350"/>
                  </a:lnTo>
                  <a:lnTo>
                    <a:pt x="292162" y="264160"/>
                  </a:lnTo>
                  <a:lnTo>
                    <a:pt x="283925" y="271780"/>
                  </a:lnTo>
                  <a:lnTo>
                    <a:pt x="279633" y="274320"/>
                  </a:lnTo>
                  <a:lnTo>
                    <a:pt x="275122" y="278130"/>
                  </a:lnTo>
                  <a:lnTo>
                    <a:pt x="274370" y="278130"/>
                  </a:lnTo>
                  <a:lnTo>
                    <a:pt x="268966" y="281940"/>
                  </a:lnTo>
                  <a:lnTo>
                    <a:pt x="263264" y="284480"/>
                  </a:lnTo>
                  <a:lnTo>
                    <a:pt x="256863" y="285750"/>
                  </a:lnTo>
                  <a:lnTo>
                    <a:pt x="255849" y="287020"/>
                  </a:lnTo>
                  <a:lnTo>
                    <a:pt x="253166" y="287020"/>
                  </a:lnTo>
                  <a:lnTo>
                    <a:pt x="250459" y="288290"/>
                  </a:lnTo>
                  <a:lnTo>
                    <a:pt x="303265" y="288290"/>
                  </a:lnTo>
                  <a:lnTo>
                    <a:pt x="310187" y="281940"/>
                  </a:lnTo>
                  <a:lnTo>
                    <a:pt x="315000" y="276860"/>
                  </a:lnTo>
                  <a:lnTo>
                    <a:pt x="319471" y="270510"/>
                  </a:lnTo>
                  <a:lnTo>
                    <a:pt x="320879" y="269240"/>
                  </a:lnTo>
                  <a:lnTo>
                    <a:pt x="323143" y="266700"/>
                  </a:lnTo>
                  <a:lnTo>
                    <a:pt x="326621" y="261620"/>
                  </a:lnTo>
                  <a:lnTo>
                    <a:pt x="330314" y="255270"/>
                  </a:lnTo>
                  <a:lnTo>
                    <a:pt x="333767" y="250190"/>
                  </a:lnTo>
                  <a:lnTo>
                    <a:pt x="336622" y="243840"/>
                  </a:lnTo>
                  <a:lnTo>
                    <a:pt x="340211" y="236220"/>
                  </a:lnTo>
                  <a:lnTo>
                    <a:pt x="344181" y="227330"/>
                  </a:lnTo>
                  <a:lnTo>
                    <a:pt x="346590" y="224790"/>
                  </a:lnTo>
                  <a:lnTo>
                    <a:pt x="354780" y="217170"/>
                  </a:lnTo>
                  <a:lnTo>
                    <a:pt x="359006" y="213360"/>
                  </a:lnTo>
                  <a:lnTo>
                    <a:pt x="364637" y="209550"/>
                  </a:lnTo>
                  <a:lnTo>
                    <a:pt x="369324" y="205740"/>
                  </a:lnTo>
                  <a:lnTo>
                    <a:pt x="377143" y="200660"/>
                  </a:lnTo>
                  <a:lnTo>
                    <a:pt x="384138" y="196850"/>
                  </a:lnTo>
                  <a:lnTo>
                    <a:pt x="390132" y="194310"/>
                  </a:lnTo>
                  <a:lnTo>
                    <a:pt x="394416" y="193040"/>
                  </a:lnTo>
                  <a:lnTo>
                    <a:pt x="398607" y="190500"/>
                  </a:lnTo>
                  <a:lnTo>
                    <a:pt x="403722" y="189230"/>
                  </a:lnTo>
                  <a:lnTo>
                    <a:pt x="411185" y="186690"/>
                  </a:lnTo>
                  <a:lnTo>
                    <a:pt x="352689" y="186690"/>
                  </a:lnTo>
                  <a:lnTo>
                    <a:pt x="352807" y="180340"/>
                  </a:lnTo>
                  <a:lnTo>
                    <a:pt x="350514" y="157480"/>
                  </a:lnTo>
                  <a:lnTo>
                    <a:pt x="343947" y="135890"/>
                  </a:lnTo>
                  <a:lnTo>
                    <a:pt x="333561" y="116840"/>
                  </a:lnTo>
                  <a:lnTo>
                    <a:pt x="319813" y="100330"/>
                  </a:lnTo>
                  <a:lnTo>
                    <a:pt x="310714" y="92710"/>
                  </a:lnTo>
                  <a:close/>
                </a:path>
                <a:path w="624839" h="541019">
                  <a:moveTo>
                    <a:pt x="451012" y="0"/>
                  </a:moveTo>
                  <a:lnTo>
                    <a:pt x="404419" y="13970"/>
                  </a:lnTo>
                  <a:lnTo>
                    <a:pt x="374108" y="50800"/>
                  </a:lnTo>
                  <a:lnTo>
                    <a:pt x="367549" y="82550"/>
                  </a:lnTo>
                  <a:lnTo>
                    <a:pt x="367961" y="91440"/>
                  </a:lnTo>
                  <a:lnTo>
                    <a:pt x="380919" y="133350"/>
                  </a:lnTo>
                  <a:lnTo>
                    <a:pt x="385345" y="139700"/>
                  </a:lnTo>
                  <a:lnTo>
                    <a:pt x="390312" y="147320"/>
                  </a:lnTo>
                  <a:lnTo>
                    <a:pt x="390791" y="148590"/>
                  </a:lnTo>
                  <a:lnTo>
                    <a:pt x="391356" y="148590"/>
                  </a:lnTo>
                  <a:lnTo>
                    <a:pt x="392029" y="149860"/>
                  </a:lnTo>
                  <a:lnTo>
                    <a:pt x="394865" y="152400"/>
                  </a:lnTo>
                  <a:lnTo>
                    <a:pt x="398026" y="156210"/>
                  </a:lnTo>
                  <a:lnTo>
                    <a:pt x="401464" y="160020"/>
                  </a:lnTo>
                  <a:lnTo>
                    <a:pt x="402156" y="160020"/>
                  </a:lnTo>
                  <a:lnTo>
                    <a:pt x="404244" y="162560"/>
                  </a:lnTo>
                  <a:lnTo>
                    <a:pt x="403917" y="162560"/>
                  </a:lnTo>
                  <a:lnTo>
                    <a:pt x="399963" y="163830"/>
                  </a:lnTo>
                  <a:lnTo>
                    <a:pt x="393998" y="165100"/>
                  </a:lnTo>
                  <a:lnTo>
                    <a:pt x="387644" y="167640"/>
                  </a:lnTo>
                  <a:lnTo>
                    <a:pt x="377719" y="172720"/>
                  </a:lnTo>
                  <a:lnTo>
                    <a:pt x="370955" y="175260"/>
                  </a:lnTo>
                  <a:lnTo>
                    <a:pt x="365907" y="177800"/>
                  </a:lnTo>
                  <a:lnTo>
                    <a:pt x="359197" y="181610"/>
                  </a:lnTo>
                  <a:lnTo>
                    <a:pt x="352689" y="186690"/>
                  </a:lnTo>
                  <a:lnTo>
                    <a:pt x="411185" y="186690"/>
                  </a:lnTo>
                  <a:lnTo>
                    <a:pt x="418485" y="185420"/>
                  </a:lnTo>
                  <a:lnTo>
                    <a:pt x="424059" y="184150"/>
                  </a:lnTo>
                  <a:lnTo>
                    <a:pt x="428698" y="182880"/>
                  </a:lnTo>
                  <a:lnTo>
                    <a:pt x="434469" y="181610"/>
                  </a:lnTo>
                  <a:lnTo>
                    <a:pt x="541307" y="181610"/>
                  </a:lnTo>
                  <a:lnTo>
                    <a:pt x="537725" y="179070"/>
                  </a:lnTo>
                  <a:lnTo>
                    <a:pt x="534085" y="176530"/>
                  </a:lnTo>
                  <a:lnTo>
                    <a:pt x="530395" y="175260"/>
                  </a:lnTo>
                  <a:lnTo>
                    <a:pt x="526651" y="172720"/>
                  </a:lnTo>
                  <a:lnTo>
                    <a:pt x="519015" y="170180"/>
                  </a:lnTo>
                  <a:lnTo>
                    <a:pt x="515124" y="167640"/>
                  </a:lnTo>
                  <a:lnTo>
                    <a:pt x="507201" y="165100"/>
                  </a:lnTo>
                  <a:lnTo>
                    <a:pt x="502013" y="163830"/>
                  </a:lnTo>
                  <a:lnTo>
                    <a:pt x="497743" y="162560"/>
                  </a:lnTo>
                  <a:lnTo>
                    <a:pt x="500123" y="160020"/>
                  </a:lnTo>
                  <a:lnTo>
                    <a:pt x="504189" y="156210"/>
                  </a:lnTo>
                  <a:lnTo>
                    <a:pt x="445828" y="156210"/>
                  </a:lnTo>
                  <a:lnTo>
                    <a:pt x="444074" y="154940"/>
                  </a:lnTo>
                  <a:lnTo>
                    <a:pt x="440683" y="154940"/>
                  </a:lnTo>
                  <a:lnTo>
                    <a:pt x="435837" y="152400"/>
                  </a:lnTo>
                  <a:lnTo>
                    <a:pt x="418755" y="140970"/>
                  </a:lnTo>
                  <a:lnTo>
                    <a:pt x="416220" y="138430"/>
                  </a:lnTo>
                  <a:lnTo>
                    <a:pt x="413783" y="135890"/>
                  </a:lnTo>
                  <a:lnTo>
                    <a:pt x="411491" y="133350"/>
                  </a:lnTo>
                  <a:lnTo>
                    <a:pt x="411112" y="132080"/>
                  </a:lnTo>
                  <a:lnTo>
                    <a:pt x="410296" y="132080"/>
                  </a:lnTo>
                  <a:lnTo>
                    <a:pt x="406484" y="125730"/>
                  </a:lnTo>
                  <a:lnTo>
                    <a:pt x="403087" y="120650"/>
                  </a:lnTo>
                  <a:lnTo>
                    <a:pt x="400132" y="114300"/>
                  </a:lnTo>
                  <a:lnTo>
                    <a:pt x="392950" y="82550"/>
                  </a:lnTo>
                  <a:lnTo>
                    <a:pt x="394127" y="71120"/>
                  </a:lnTo>
                  <a:lnTo>
                    <a:pt x="418528" y="34290"/>
                  </a:lnTo>
                  <a:lnTo>
                    <a:pt x="439286" y="25400"/>
                  </a:lnTo>
                  <a:lnTo>
                    <a:pt x="510950" y="25400"/>
                  </a:lnTo>
                  <a:lnTo>
                    <a:pt x="509932" y="24130"/>
                  </a:lnTo>
                  <a:lnTo>
                    <a:pt x="497589" y="13970"/>
                  </a:lnTo>
                  <a:lnTo>
                    <a:pt x="483430" y="6350"/>
                  </a:lnTo>
                  <a:lnTo>
                    <a:pt x="467792" y="1270"/>
                  </a:lnTo>
                  <a:lnTo>
                    <a:pt x="451012" y="0"/>
                  </a:lnTo>
                  <a:close/>
                </a:path>
                <a:path w="624839" h="541019">
                  <a:moveTo>
                    <a:pt x="510950" y="25400"/>
                  </a:moveTo>
                  <a:lnTo>
                    <a:pt x="462707" y="25400"/>
                  </a:lnTo>
                  <a:lnTo>
                    <a:pt x="473586" y="29210"/>
                  </a:lnTo>
                  <a:lnTo>
                    <a:pt x="483420" y="34290"/>
                  </a:lnTo>
                  <a:lnTo>
                    <a:pt x="507726" y="71120"/>
                  </a:lnTo>
                  <a:lnTo>
                    <a:pt x="508935" y="82550"/>
                  </a:lnTo>
                  <a:lnTo>
                    <a:pt x="507562" y="96520"/>
                  </a:lnTo>
                  <a:lnTo>
                    <a:pt x="503642" y="110490"/>
                  </a:lnTo>
                  <a:lnTo>
                    <a:pt x="497457" y="123190"/>
                  </a:lnTo>
                  <a:lnTo>
                    <a:pt x="489294" y="134620"/>
                  </a:lnTo>
                  <a:lnTo>
                    <a:pt x="487865" y="135890"/>
                  </a:lnTo>
                  <a:lnTo>
                    <a:pt x="485903" y="138430"/>
                  </a:lnTo>
                  <a:lnTo>
                    <a:pt x="483358" y="140970"/>
                  </a:lnTo>
                  <a:lnTo>
                    <a:pt x="479873" y="144780"/>
                  </a:lnTo>
                  <a:lnTo>
                    <a:pt x="477028" y="146050"/>
                  </a:lnTo>
                  <a:lnTo>
                    <a:pt x="474098" y="148590"/>
                  </a:lnTo>
                  <a:lnTo>
                    <a:pt x="471694" y="149860"/>
                  </a:lnTo>
                  <a:lnTo>
                    <a:pt x="468111" y="152400"/>
                  </a:lnTo>
                  <a:lnTo>
                    <a:pt x="465674" y="152400"/>
                  </a:lnTo>
                  <a:lnTo>
                    <a:pt x="463198" y="153670"/>
                  </a:lnTo>
                  <a:lnTo>
                    <a:pt x="461314" y="154940"/>
                  </a:lnTo>
                  <a:lnTo>
                    <a:pt x="456862" y="154940"/>
                  </a:lnTo>
                  <a:lnTo>
                    <a:pt x="455573" y="156210"/>
                  </a:lnTo>
                  <a:lnTo>
                    <a:pt x="504189" y="156210"/>
                  </a:lnTo>
                  <a:lnTo>
                    <a:pt x="527392" y="118110"/>
                  </a:lnTo>
                  <a:lnTo>
                    <a:pt x="534337" y="82550"/>
                  </a:lnTo>
                  <a:lnTo>
                    <a:pt x="532644" y="66040"/>
                  </a:lnTo>
                  <a:lnTo>
                    <a:pt x="527789" y="50800"/>
                  </a:lnTo>
                  <a:lnTo>
                    <a:pt x="520106" y="36830"/>
                  </a:lnTo>
                  <a:lnTo>
                    <a:pt x="510950" y="25400"/>
                  </a:lnTo>
                  <a:close/>
                </a:path>
              </a:pathLst>
            </a:custGeom>
            <a:solidFill>
              <a:srgbClr val="F5F2F5"/>
            </a:solidFill>
          </p:spPr>
          <p:txBody>
            <a:bodyPr wrap="square" lIns="0" tIns="0" rIns="0" bIns="0" rtlCol="0"/>
            <a:lstStyle/>
            <a:p>
              <a:endParaRPr sz="1632"/>
            </a:p>
          </p:txBody>
        </p:sp>
      </p:grpSp>
      <p:grpSp>
        <p:nvGrpSpPr>
          <p:cNvPr id="13" name="Group 12">
            <a:extLst>
              <a:ext uri="{FF2B5EF4-FFF2-40B4-BE49-F238E27FC236}">
                <a16:creationId xmlns:a16="http://schemas.microsoft.com/office/drawing/2014/main" id="{7A5D34FB-53F1-2FD7-AAAE-69DF2458D445}"/>
              </a:ext>
            </a:extLst>
          </p:cNvPr>
          <p:cNvGrpSpPr/>
          <p:nvPr/>
        </p:nvGrpSpPr>
        <p:grpSpPr>
          <a:xfrm>
            <a:off x="6413811" y="921388"/>
            <a:ext cx="620823" cy="642485"/>
            <a:chOff x="5636693" y="1880963"/>
            <a:chExt cx="1150620" cy="1150620"/>
          </a:xfrm>
        </p:grpSpPr>
        <p:sp>
          <p:nvSpPr>
            <p:cNvPr id="4" name="object 15">
              <a:extLst>
                <a:ext uri="{FF2B5EF4-FFF2-40B4-BE49-F238E27FC236}">
                  <a16:creationId xmlns:a16="http://schemas.microsoft.com/office/drawing/2014/main" id="{F87BEADA-0055-90E6-F210-6C656BCCBB07}"/>
                </a:ext>
              </a:extLst>
            </p:cNvPr>
            <p:cNvSpPr/>
            <p:nvPr/>
          </p:nvSpPr>
          <p:spPr>
            <a:xfrm>
              <a:off x="5636693" y="1880963"/>
              <a:ext cx="1150620" cy="1150620"/>
            </a:xfrm>
            <a:custGeom>
              <a:avLst/>
              <a:gdLst/>
              <a:ahLst/>
              <a:cxnLst/>
              <a:rect l="l" t="t" r="r" b="b"/>
              <a:pathLst>
                <a:path w="1150620" h="1150620">
                  <a:moveTo>
                    <a:pt x="575053" y="0"/>
                  </a:moveTo>
                  <a:lnTo>
                    <a:pt x="527890" y="1906"/>
                  </a:lnTo>
                  <a:lnTo>
                    <a:pt x="481776" y="7526"/>
                  </a:lnTo>
                  <a:lnTo>
                    <a:pt x="436861" y="16712"/>
                  </a:lnTo>
                  <a:lnTo>
                    <a:pt x="393292" y="29316"/>
                  </a:lnTo>
                  <a:lnTo>
                    <a:pt x="351216" y="45190"/>
                  </a:lnTo>
                  <a:lnTo>
                    <a:pt x="310783" y="64186"/>
                  </a:lnTo>
                  <a:lnTo>
                    <a:pt x="272140" y="86156"/>
                  </a:lnTo>
                  <a:lnTo>
                    <a:pt x="235434" y="110952"/>
                  </a:lnTo>
                  <a:lnTo>
                    <a:pt x="200815" y="138425"/>
                  </a:lnTo>
                  <a:lnTo>
                    <a:pt x="168429" y="168429"/>
                  </a:lnTo>
                  <a:lnTo>
                    <a:pt x="138425" y="200815"/>
                  </a:lnTo>
                  <a:lnTo>
                    <a:pt x="110952" y="235434"/>
                  </a:lnTo>
                  <a:lnTo>
                    <a:pt x="86156" y="272140"/>
                  </a:lnTo>
                  <a:lnTo>
                    <a:pt x="64186" y="310783"/>
                  </a:lnTo>
                  <a:lnTo>
                    <a:pt x="45190" y="351216"/>
                  </a:lnTo>
                  <a:lnTo>
                    <a:pt x="29316" y="393292"/>
                  </a:lnTo>
                  <a:lnTo>
                    <a:pt x="16712" y="436861"/>
                  </a:lnTo>
                  <a:lnTo>
                    <a:pt x="7526" y="481776"/>
                  </a:lnTo>
                  <a:lnTo>
                    <a:pt x="1906" y="527890"/>
                  </a:lnTo>
                  <a:lnTo>
                    <a:pt x="0" y="575053"/>
                  </a:lnTo>
                  <a:lnTo>
                    <a:pt x="1906" y="622216"/>
                  </a:lnTo>
                  <a:lnTo>
                    <a:pt x="7526" y="668329"/>
                  </a:lnTo>
                  <a:lnTo>
                    <a:pt x="16712" y="713244"/>
                  </a:lnTo>
                  <a:lnTo>
                    <a:pt x="29316" y="756814"/>
                  </a:lnTo>
                  <a:lnTo>
                    <a:pt x="45190" y="798889"/>
                  </a:lnTo>
                  <a:lnTo>
                    <a:pt x="64186" y="839322"/>
                  </a:lnTo>
                  <a:lnTo>
                    <a:pt x="86156" y="877965"/>
                  </a:lnTo>
                  <a:lnTo>
                    <a:pt x="110952" y="914671"/>
                  </a:lnTo>
                  <a:lnTo>
                    <a:pt x="138425" y="949290"/>
                  </a:lnTo>
                  <a:lnTo>
                    <a:pt x="168429" y="981676"/>
                  </a:lnTo>
                  <a:lnTo>
                    <a:pt x="200815" y="1011679"/>
                  </a:lnTo>
                  <a:lnTo>
                    <a:pt x="235434" y="1039153"/>
                  </a:lnTo>
                  <a:lnTo>
                    <a:pt x="272140" y="1063949"/>
                  </a:lnTo>
                  <a:lnTo>
                    <a:pt x="310783" y="1085919"/>
                  </a:lnTo>
                  <a:lnTo>
                    <a:pt x="351216" y="1104915"/>
                  </a:lnTo>
                  <a:lnTo>
                    <a:pt x="393292" y="1120789"/>
                  </a:lnTo>
                  <a:lnTo>
                    <a:pt x="436861" y="1133393"/>
                  </a:lnTo>
                  <a:lnTo>
                    <a:pt x="481776" y="1142579"/>
                  </a:lnTo>
                  <a:lnTo>
                    <a:pt x="527890" y="1148199"/>
                  </a:lnTo>
                  <a:lnTo>
                    <a:pt x="575053" y="1150105"/>
                  </a:lnTo>
                  <a:lnTo>
                    <a:pt x="622216" y="1148199"/>
                  </a:lnTo>
                  <a:lnTo>
                    <a:pt x="668329" y="1142579"/>
                  </a:lnTo>
                  <a:lnTo>
                    <a:pt x="713244" y="1133393"/>
                  </a:lnTo>
                  <a:lnTo>
                    <a:pt x="756814" y="1120789"/>
                  </a:lnTo>
                  <a:lnTo>
                    <a:pt x="798889" y="1104915"/>
                  </a:lnTo>
                  <a:lnTo>
                    <a:pt x="839322" y="1085919"/>
                  </a:lnTo>
                  <a:lnTo>
                    <a:pt x="877966" y="1063949"/>
                  </a:lnTo>
                  <a:lnTo>
                    <a:pt x="914671" y="1039153"/>
                  </a:lnTo>
                  <a:lnTo>
                    <a:pt x="949291" y="1011679"/>
                  </a:lnTo>
                  <a:lnTo>
                    <a:pt x="981676" y="981676"/>
                  </a:lnTo>
                  <a:lnTo>
                    <a:pt x="1011680" y="949290"/>
                  </a:lnTo>
                  <a:lnTo>
                    <a:pt x="1039154" y="914671"/>
                  </a:lnTo>
                  <a:lnTo>
                    <a:pt x="1063950" y="877965"/>
                  </a:lnTo>
                  <a:lnTo>
                    <a:pt x="1085920" y="839322"/>
                  </a:lnTo>
                  <a:lnTo>
                    <a:pt x="1104916" y="798889"/>
                  </a:lnTo>
                  <a:lnTo>
                    <a:pt x="1120790" y="756814"/>
                  </a:lnTo>
                  <a:lnTo>
                    <a:pt x="1133394" y="713244"/>
                  </a:lnTo>
                  <a:lnTo>
                    <a:pt x="1142580" y="668329"/>
                  </a:lnTo>
                  <a:lnTo>
                    <a:pt x="1148200" y="622216"/>
                  </a:lnTo>
                  <a:lnTo>
                    <a:pt x="1150106" y="575053"/>
                  </a:lnTo>
                  <a:lnTo>
                    <a:pt x="1148200" y="527890"/>
                  </a:lnTo>
                  <a:lnTo>
                    <a:pt x="1142580" y="481776"/>
                  </a:lnTo>
                  <a:lnTo>
                    <a:pt x="1133394" y="436861"/>
                  </a:lnTo>
                  <a:lnTo>
                    <a:pt x="1120790" y="393292"/>
                  </a:lnTo>
                  <a:lnTo>
                    <a:pt x="1104916" y="351216"/>
                  </a:lnTo>
                  <a:lnTo>
                    <a:pt x="1085920" y="310783"/>
                  </a:lnTo>
                  <a:lnTo>
                    <a:pt x="1063950" y="272140"/>
                  </a:lnTo>
                  <a:lnTo>
                    <a:pt x="1039154" y="235434"/>
                  </a:lnTo>
                  <a:lnTo>
                    <a:pt x="1011680" y="200815"/>
                  </a:lnTo>
                  <a:lnTo>
                    <a:pt x="981676" y="168429"/>
                  </a:lnTo>
                  <a:lnTo>
                    <a:pt x="949291" y="138425"/>
                  </a:lnTo>
                  <a:lnTo>
                    <a:pt x="914671" y="110952"/>
                  </a:lnTo>
                  <a:lnTo>
                    <a:pt x="877966" y="86156"/>
                  </a:lnTo>
                  <a:lnTo>
                    <a:pt x="839322" y="64186"/>
                  </a:lnTo>
                  <a:lnTo>
                    <a:pt x="798889" y="45190"/>
                  </a:lnTo>
                  <a:lnTo>
                    <a:pt x="756814" y="29316"/>
                  </a:lnTo>
                  <a:lnTo>
                    <a:pt x="713244" y="16712"/>
                  </a:lnTo>
                  <a:lnTo>
                    <a:pt x="668329" y="7526"/>
                  </a:lnTo>
                  <a:lnTo>
                    <a:pt x="622216" y="1906"/>
                  </a:lnTo>
                  <a:lnTo>
                    <a:pt x="575053" y="0"/>
                  </a:lnTo>
                  <a:close/>
                </a:path>
              </a:pathLst>
            </a:custGeom>
            <a:solidFill>
              <a:srgbClr val="BCD36B"/>
            </a:solidFill>
          </p:spPr>
          <p:txBody>
            <a:bodyPr wrap="square" lIns="0" tIns="0" rIns="0" bIns="0" rtlCol="0"/>
            <a:lstStyle/>
            <a:p>
              <a:endParaRPr sz="1632"/>
            </a:p>
          </p:txBody>
        </p:sp>
        <p:sp>
          <p:nvSpPr>
            <p:cNvPr id="11" name="object 22">
              <a:extLst>
                <a:ext uri="{FF2B5EF4-FFF2-40B4-BE49-F238E27FC236}">
                  <a16:creationId xmlns:a16="http://schemas.microsoft.com/office/drawing/2014/main" id="{A5BCF187-8892-A61C-EAB2-3B9EAA41CDC7}"/>
                </a:ext>
              </a:extLst>
            </p:cNvPr>
            <p:cNvSpPr/>
            <p:nvPr/>
          </p:nvSpPr>
          <p:spPr>
            <a:xfrm>
              <a:off x="5853228" y="2082051"/>
              <a:ext cx="717550" cy="642620"/>
            </a:xfrm>
            <a:custGeom>
              <a:avLst/>
              <a:gdLst/>
              <a:ahLst/>
              <a:cxnLst/>
              <a:rect l="l" t="t" r="r" b="b"/>
              <a:pathLst>
                <a:path w="717550" h="642619">
                  <a:moveTo>
                    <a:pt x="94235" y="453860"/>
                  </a:moveTo>
                  <a:lnTo>
                    <a:pt x="43820" y="468436"/>
                  </a:lnTo>
                  <a:lnTo>
                    <a:pt x="8905" y="507812"/>
                  </a:lnTo>
                  <a:lnTo>
                    <a:pt x="0" y="541966"/>
                  </a:lnTo>
                  <a:lnTo>
                    <a:pt x="485" y="559763"/>
                  </a:lnTo>
                  <a:lnTo>
                    <a:pt x="21074" y="608032"/>
                  </a:lnTo>
                  <a:lnTo>
                    <a:pt x="64254" y="637866"/>
                  </a:lnTo>
                  <a:lnTo>
                    <a:pt x="99381" y="642611"/>
                  </a:lnTo>
                  <a:lnTo>
                    <a:pt x="116836" y="640006"/>
                  </a:lnTo>
                  <a:lnTo>
                    <a:pt x="133503" y="634200"/>
                  </a:lnTo>
                  <a:lnTo>
                    <a:pt x="148925" y="625306"/>
                  </a:lnTo>
                  <a:lnTo>
                    <a:pt x="162404" y="613674"/>
                  </a:lnTo>
                  <a:lnTo>
                    <a:pt x="169312" y="604969"/>
                  </a:lnTo>
                  <a:lnTo>
                    <a:pt x="94237" y="604969"/>
                  </a:lnTo>
                  <a:lnTo>
                    <a:pt x="83094" y="603859"/>
                  </a:lnTo>
                  <a:lnTo>
                    <a:pt x="47082" y="579728"/>
                  </a:lnTo>
                  <a:lnTo>
                    <a:pt x="37569" y="548302"/>
                  </a:lnTo>
                  <a:lnTo>
                    <a:pt x="38667" y="537196"/>
                  </a:lnTo>
                  <a:lnTo>
                    <a:pt x="62798" y="501155"/>
                  </a:lnTo>
                  <a:lnTo>
                    <a:pt x="94237" y="491634"/>
                  </a:lnTo>
                  <a:lnTo>
                    <a:pt x="169209" y="491634"/>
                  </a:lnTo>
                  <a:lnTo>
                    <a:pt x="167455" y="489110"/>
                  </a:lnTo>
                  <a:lnTo>
                    <a:pt x="156984" y="478246"/>
                  </a:lnTo>
                  <a:lnTo>
                    <a:pt x="168076" y="459230"/>
                  </a:lnTo>
                  <a:lnTo>
                    <a:pt x="124322" y="459230"/>
                  </a:lnTo>
                  <a:lnTo>
                    <a:pt x="116985" y="456959"/>
                  </a:lnTo>
                  <a:lnTo>
                    <a:pt x="109499" y="455301"/>
                  </a:lnTo>
                  <a:lnTo>
                    <a:pt x="101901" y="454266"/>
                  </a:lnTo>
                  <a:lnTo>
                    <a:pt x="94235" y="453860"/>
                  </a:lnTo>
                  <a:close/>
                </a:path>
                <a:path w="717550" h="642619">
                  <a:moveTo>
                    <a:pt x="569936" y="567194"/>
                  </a:moveTo>
                  <a:lnTo>
                    <a:pt x="530597" y="567194"/>
                  </a:lnTo>
                  <a:lnTo>
                    <a:pt x="535784" y="584223"/>
                  </a:lnTo>
                  <a:lnTo>
                    <a:pt x="568443" y="625306"/>
                  </a:lnTo>
                  <a:lnTo>
                    <a:pt x="617986" y="642611"/>
                  </a:lnTo>
                  <a:lnTo>
                    <a:pt x="635774" y="641902"/>
                  </a:lnTo>
                  <a:lnTo>
                    <a:pt x="683783" y="620701"/>
                  </a:lnTo>
                  <a:lnTo>
                    <a:pt x="698346" y="604969"/>
                  </a:lnTo>
                  <a:lnTo>
                    <a:pt x="623138" y="604969"/>
                  </a:lnTo>
                  <a:lnTo>
                    <a:pt x="611991" y="603859"/>
                  </a:lnTo>
                  <a:lnTo>
                    <a:pt x="575985" y="579728"/>
                  </a:lnTo>
                  <a:lnTo>
                    <a:pt x="570783" y="569981"/>
                  </a:lnTo>
                  <a:lnTo>
                    <a:pt x="569936" y="567194"/>
                  </a:lnTo>
                  <a:close/>
                </a:path>
                <a:path w="717550" h="642619">
                  <a:moveTo>
                    <a:pt x="169209" y="491634"/>
                  </a:moveTo>
                  <a:lnTo>
                    <a:pt x="94237" y="491634"/>
                  </a:lnTo>
                  <a:lnTo>
                    <a:pt x="105385" y="492746"/>
                  </a:lnTo>
                  <a:lnTo>
                    <a:pt x="115959" y="495968"/>
                  </a:lnTo>
                  <a:lnTo>
                    <a:pt x="146592" y="526626"/>
                  </a:lnTo>
                  <a:lnTo>
                    <a:pt x="150905" y="548302"/>
                  </a:lnTo>
                  <a:lnTo>
                    <a:pt x="149792" y="559407"/>
                  </a:lnTo>
                  <a:lnTo>
                    <a:pt x="125621" y="595449"/>
                  </a:lnTo>
                  <a:lnTo>
                    <a:pt x="94237" y="604969"/>
                  </a:lnTo>
                  <a:lnTo>
                    <a:pt x="169312" y="604969"/>
                  </a:lnTo>
                  <a:lnTo>
                    <a:pt x="173376" y="599847"/>
                  </a:lnTo>
                  <a:lnTo>
                    <a:pt x="181584" y="584223"/>
                  </a:lnTo>
                  <a:lnTo>
                    <a:pt x="186771" y="567194"/>
                  </a:lnTo>
                  <a:lnTo>
                    <a:pt x="569936" y="567194"/>
                  </a:lnTo>
                  <a:lnTo>
                    <a:pt x="567570" y="559407"/>
                  </a:lnTo>
                  <a:lnTo>
                    <a:pt x="566470" y="548302"/>
                  </a:lnTo>
                  <a:lnTo>
                    <a:pt x="567570" y="537196"/>
                  </a:lnTo>
                  <a:lnTo>
                    <a:pt x="569935" y="529413"/>
                  </a:lnTo>
                  <a:lnTo>
                    <a:pt x="186767" y="529413"/>
                  </a:lnTo>
                  <a:lnTo>
                    <a:pt x="182492" y="514942"/>
                  </a:lnTo>
                  <a:lnTo>
                    <a:pt x="176006" y="501425"/>
                  </a:lnTo>
                  <a:lnTo>
                    <a:pt x="169209" y="491634"/>
                  </a:lnTo>
                  <a:close/>
                </a:path>
                <a:path w="717550" h="642619">
                  <a:moveTo>
                    <a:pt x="698542" y="491634"/>
                  </a:moveTo>
                  <a:lnTo>
                    <a:pt x="623138" y="491634"/>
                  </a:lnTo>
                  <a:lnTo>
                    <a:pt x="634240" y="492746"/>
                  </a:lnTo>
                  <a:lnTo>
                    <a:pt x="644813" y="495968"/>
                  </a:lnTo>
                  <a:lnTo>
                    <a:pt x="675473" y="526626"/>
                  </a:lnTo>
                  <a:lnTo>
                    <a:pt x="679805" y="548302"/>
                  </a:lnTo>
                  <a:lnTo>
                    <a:pt x="678707" y="559407"/>
                  </a:lnTo>
                  <a:lnTo>
                    <a:pt x="654574" y="595449"/>
                  </a:lnTo>
                  <a:lnTo>
                    <a:pt x="623138" y="604969"/>
                  </a:lnTo>
                  <a:lnTo>
                    <a:pt x="698346" y="604969"/>
                  </a:lnTo>
                  <a:lnTo>
                    <a:pt x="706201" y="593244"/>
                  </a:lnTo>
                  <a:lnTo>
                    <a:pt x="713112" y="577005"/>
                  </a:lnTo>
                  <a:lnTo>
                    <a:pt x="716882" y="559763"/>
                  </a:lnTo>
                  <a:lnTo>
                    <a:pt x="717368" y="541966"/>
                  </a:lnTo>
                  <a:lnTo>
                    <a:pt x="714505" y="524393"/>
                  </a:lnTo>
                  <a:lnTo>
                    <a:pt x="708459" y="507811"/>
                  </a:lnTo>
                  <a:lnTo>
                    <a:pt x="699435" y="492643"/>
                  </a:lnTo>
                  <a:lnTo>
                    <a:pt x="698542" y="491634"/>
                  </a:lnTo>
                  <a:close/>
                </a:path>
                <a:path w="717550" h="642619">
                  <a:moveTo>
                    <a:pt x="432489" y="184043"/>
                  </a:moveTo>
                  <a:lnTo>
                    <a:pt x="388778" y="184043"/>
                  </a:lnTo>
                  <a:lnTo>
                    <a:pt x="560383" y="478246"/>
                  </a:lnTo>
                  <a:lnTo>
                    <a:pt x="549909" y="489112"/>
                  </a:lnTo>
                  <a:lnTo>
                    <a:pt x="541356" y="501428"/>
                  </a:lnTo>
                  <a:lnTo>
                    <a:pt x="534870" y="514945"/>
                  </a:lnTo>
                  <a:lnTo>
                    <a:pt x="530597" y="529413"/>
                  </a:lnTo>
                  <a:lnTo>
                    <a:pt x="569935" y="529413"/>
                  </a:lnTo>
                  <a:lnTo>
                    <a:pt x="570785" y="526617"/>
                  </a:lnTo>
                  <a:lnTo>
                    <a:pt x="575992" y="516863"/>
                  </a:lnTo>
                  <a:lnTo>
                    <a:pt x="612029" y="492733"/>
                  </a:lnTo>
                  <a:lnTo>
                    <a:pt x="623138" y="491634"/>
                  </a:lnTo>
                  <a:lnTo>
                    <a:pt x="698542" y="491634"/>
                  </a:lnTo>
                  <a:lnTo>
                    <a:pt x="687636" y="479315"/>
                  </a:lnTo>
                  <a:lnTo>
                    <a:pt x="673542" y="468435"/>
                  </a:lnTo>
                  <a:lnTo>
                    <a:pt x="657800" y="460451"/>
                  </a:lnTo>
                  <a:lnTo>
                    <a:pt x="653590" y="459230"/>
                  </a:lnTo>
                  <a:lnTo>
                    <a:pt x="593027" y="459230"/>
                  </a:lnTo>
                  <a:lnTo>
                    <a:pt x="432489" y="184043"/>
                  </a:lnTo>
                  <a:close/>
                </a:path>
                <a:path w="717550" h="642619">
                  <a:moveTo>
                    <a:pt x="358668" y="0"/>
                  </a:moveTo>
                  <a:lnTo>
                    <a:pt x="305124" y="16642"/>
                  </a:lnTo>
                  <a:lnTo>
                    <a:pt x="270385" y="60885"/>
                  </a:lnTo>
                  <a:lnTo>
                    <a:pt x="264294" y="98150"/>
                  </a:lnTo>
                  <a:lnTo>
                    <a:pt x="266963" y="117034"/>
                  </a:lnTo>
                  <a:lnTo>
                    <a:pt x="273290" y="134824"/>
                  </a:lnTo>
                  <a:lnTo>
                    <a:pt x="283027" y="151001"/>
                  </a:lnTo>
                  <a:lnTo>
                    <a:pt x="295927" y="165042"/>
                  </a:lnTo>
                  <a:lnTo>
                    <a:pt x="124322" y="459230"/>
                  </a:lnTo>
                  <a:lnTo>
                    <a:pt x="168076" y="459230"/>
                  </a:lnTo>
                  <a:lnTo>
                    <a:pt x="328593" y="184043"/>
                  </a:lnTo>
                  <a:lnTo>
                    <a:pt x="432489" y="184043"/>
                  </a:lnTo>
                  <a:lnTo>
                    <a:pt x="421405" y="165042"/>
                  </a:lnTo>
                  <a:lnTo>
                    <a:pt x="433730" y="151629"/>
                  </a:lnTo>
                  <a:lnTo>
                    <a:pt x="358678" y="151629"/>
                  </a:lnTo>
                  <a:lnTo>
                    <a:pt x="318613" y="135032"/>
                  </a:lnTo>
                  <a:lnTo>
                    <a:pt x="302011" y="94961"/>
                  </a:lnTo>
                  <a:lnTo>
                    <a:pt x="303122" y="83856"/>
                  </a:lnTo>
                  <a:lnTo>
                    <a:pt x="327301" y="47814"/>
                  </a:lnTo>
                  <a:lnTo>
                    <a:pt x="358678" y="38293"/>
                  </a:lnTo>
                  <a:lnTo>
                    <a:pt x="434044" y="38293"/>
                  </a:lnTo>
                  <a:lnTo>
                    <a:pt x="426751" y="28983"/>
                  </a:lnTo>
                  <a:lnTo>
                    <a:pt x="412213" y="16642"/>
                  </a:lnTo>
                  <a:lnTo>
                    <a:pt x="395665" y="7547"/>
                  </a:lnTo>
                  <a:lnTo>
                    <a:pt x="377639" y="1924"/>
                  </a:lnTo>
                  <a:lnTo>
                    <a:pt x="358668" y="0"/>
                  </a:lnTo>
                  <a:close/>
                </a:path>
                <a:path w="717550" h="642619">
                  <a:moveTo>
                    <a:pt x="623130" y="453859"/>
                  </a:moveTo>
                  <a:lnTo>
                    <a:pt x="615457" y="454266"/>
                  </a:lnTo>
                  <a:lnTo>
                    <a:pt x="607856" y="455301"/>
                  </a:lnTo>
                  <a:lnTo>
                    <a:pt x="600367" y="456959"/>
                  </a:lnTo>
                  <a:lnTo>
                    <a:pt x="593027" y="459230"/>
                  </a:lnTo>
                  <a:lnTo>
                    <a:pt x="653590" y="459230"/>
                  </a:lnTo>
                  <a:lnTo>
                    <a:pt x="640848" y="455536"/>
                  </a:lnTo>
                  <a:lnTo>
                    <a:pt x="623130" y="453859"/>
                  </a:lnTo>
                  <a:close/>
                </a:path>
                <a:path w="717550" h="642619">
                  <a:moveTo>
                    <a:pt x="388778" y="184043"/>
                  </a:moveTo>
                  <a:lnTo>
                    <a:pt x="328593" y="184043"/>
                  </a:lnTo>
                  <a:lnTo>
                    <a:pt x="343463" y="188070"/>
                  </a:lnTo>
                  <a:lnTo>
                    <a:pt x="358687" y="189413"/>
                  </a:lnTo>
                  <a:lnTo>
                    <a:pt x="373912" y="188070"/>
                  </a:lnTo>
                  <a:lnTo>
                    <a:pt x="388778" y="184043"/>
                  </a:lnTo>
                  <a:close/>
                </a:path>
                <a:path w="717550" h="642619">
                  <a:moveTo>
                    <a:pt x="434044" y="38293"/>
                  </a:moveTo>
                  <a:lnTo>
                    <a:pt x="358678" y="38293"/>
                  </a:lnTo>
                  <a:lnTo>
                    <a:pt x="369833" y="39405"/>
                  </a:lnTo>
                  <a:lnTo>
                    <a:pt x="380407" y="42628"/>
                  </a:lnTo>
                  <a:lnTo>
                    <a:pt x="411035" y="73285"/>
                  </a:lnTo>
                  <a:lnTo>
                    <a:pt x="415345" y="94961"/>
                  </a:lnTo>
                  <a:lnTo>
                    <a:pt x="414247" y="106067"/>
                  </a:lnTo>
                  <a:lnTo>
                    <a:pt x="390121" y="142109"/>
                  </a:lnTo>
                  <a:lnTo>
                    <a:pt x="358678" y="151629"/>
                  </a:lnTo>
                  <a:lnTo>
                    <a:pt x="433730" y="151629"/>
                  </a:lnTo>
                  <a:lnTo>
                    <a:pt x="434307" y="151001"/>
                  </a:lnTo>
                  <a:lnTo>
                    <a:pt x="444046" y="134824"/>
                  </a:lnTo>
                  <a:lnTo>
                    <a:pt x="450373" y="117034"/>
                  </a:lnTo>
                  <a:lnTo>
                    <a:pt x="453042" y="98150"/>
                  </a:lnTo>
                  <a:lnTo>
                    <a:pt x="451861" y="79117"/>
                  </a:lnTo>
                  <a:lnTo>
                    <a:pt x="446949" y="60885"/>
                  </a:lnTo>
                  <a:lnTo>
                    <a:pt x="438510" y="43993"/>
                  </a:lnTo>
                  <a:lnTo>
                    <a:pt x="434044" y="38293"/>
                  </a:lnTo>
                  <a:close/>
                </a:path>
              </a:pathLst>
            </a:custGeom>
            <a:solidFill>
              <a:srgbClr val="F5F2F5"/>
            </a:solidFill>
          </p:spPr>
          <p:txBody>
            <a:bodyPr wrap="square" lIns="0" tIns="0" rIns="0" bIns="0" rtlCol="0"/>
            <a:lstStyle/>
            <a:p>
              <a:endParaRPr sz="1632"/>
            </a:p>
          </p:txBody>
        </p:sp>
      </p:grpSp>
      <p:sp>
        <p:nvSpPr>
          <p:cNvPr id="72" name="object 28"/>
          <p:cNvSpPr/>
          <p:nvPr/>
        </p:nvSpPr>
        <p:spPr>
          <a:xfrm>
            <a:off x="1136768" y="3496435"/>
            <a:ext cx="487743" cy="932383"/>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74" name="object 20"/>
          <p:cNvSpPr/>
          <p:nvPr/>
        </p:nvSpPr>
        <p:spPr>
          <a:xfrm>
            <a:off x="7122614" y="3972168"/>
            <a:ext cx="337198" cy="494745"/>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76" name="object 21"/>
          <p:cNvSpPr/>
          <p:nvPr/>
        </p:nvSpPr>
        <p:spPr>
          <a:xfrm>
            <a:off x="8007500" y="2668327"/>
            <a:ext cx="561076" cy="530671"/>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77" name="object 22"/>
          <p:cNvSpPr/>
          <p:nvPr/>
        </p:nvSpPr>
        <p:spPr>
          <a:xfrm>
            <a:off x="7010675" y="2644046"/>
            <a:ext cx="561076" cy="561076"/>
          </a:xfrm>
          <a:prstGeom prst="rect">
            <a:avLst/>
          </a:prstGeom>
          <a:blipFill>
            <a:blip r:embed="rId9"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78" name="object 27"/>
          <p:cNvSpPr/>
          <p:nvPr/>
        </p:nvSpPr>
        <p:spPr>
          <a:xfrm>
            <a:off x="8073185" y="3967928"/>
            <a:ext cx="613591" cy="516852"/>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0" name="Slide Number Placeholder 9">
            <a:extLst>
              <a:ext uri="{FF2B5EF4-FFF2-40B4-BE49-F238E27FC236}">
                <a16:creationId xmlns:a16="http://schemas.microsoft.com/office/drawing/2014/main" id="{AD43A051-EF05-DF69-B141-4F8F50F71F01}"/>
              </a:ext>
            </a:extLst>
          </p:cNvPr>
          <p:cNvSpPr>
            <a:spLocks noGrp="1"/>
          </p:cNvSpPr>
          <p:nvPr>
            <p:ph type="sldNum" sz="quarter" idx="7"/>
          </p:nvPr>
        </p:nvSpPr>
        <p:spPr>
          <a:xfrm>
            <a:off x="9075420" y="7033450"/>
            <a:ext cx="289909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GB" smtClean="0"/>
              <a:pPr/>
              <a:t>4</a:t>
            </a:fld>
            <a:endParaRPr lang="en-GB"/>
          </a:p>
        </p:txBody>
      </p:sp>
      <p:sp>
        <p:nvSpPr>
          <p:cNvPr id="18" name="object 44">
            <a:extLst>
              <a:ext uri="{FF2B5EF4-FFF2-40B4-BE49-F238E27FC236}">
                <a16:creationId xmlns:a16="http://schemas.microsoft.com/office/drawing/2014/main" id="{BF2E7C9D-CFC1-982C-8DBD-DC739E77FC9F}"/>
              </a:ext>
            </a:extLst>
          </p:cNvPr>
          <p:cNvSpPr txBox="1"/>
          <p:nvPr/>
        </p:nvSpPr>
        <p:spPr>
          <a:xfrm>
            <a:off x="6950594" y="1028535"/>
            <a:ext cx="1699241" cy="474474"/>
          </a:xfrm>
          <a:prstGeom prst="rect">
            <a:avLst/>
          </a:prstGeom>
        </p:spPr>
        <p:txBody>
          <a:bodyPr vert="horz" wrap="square" lIns="0" tIns="14971" rIns="0" bIns="0" rtlCol="0">
            <a:spAutoFit/>
          </a:bodyPr>
          <a:lstStyle/>
          <a:p>
            <a:pPr marL="11516" algn="ctr">
              <a:spcBef>
                <a:spcPts val="118"/>
              </a:spcBef>
            </a:pPr>
            <a:r>
              <a:rPr lang="en-US" sz="1451" b="1" spc="-18" dirty="0">
                <a:solidFill>
                  <a:srgbClr val="FFFFFF"/>
                </a:solidFill>
                <a:latin typeface="Montserrat Medium" charset="0"/>
                <a:ea typeface="Montserrat Medium" charset="0"/>
                <a:cs typeface="Montserrat Medium" charset="0"/>
              </a:rPr>
              <a:t>Via Our </a:t>
            </a:r>
          </a:p>
          <a:p>
            <a:pPr marL="11516" algn="ctr">
              <a:spcBef>
                <a:spcPts val="118"/>
              </a:spcBef>
            </a:pPr>
            <a:r>
              <a:rPr lang="en-US" sz="1451" b="1" spc="-18" dirty="0">
                <a:solidFill>
                  <a:srgbClr val="FFFFFF"/>
                </a:solidFill>
                <a:latin typeface="Montserrat Medium" charset="0"/>
                <a:ea typeface="Montserrat Medium" charset="0"/>
                <a:cs typeface="Montserrat Medium" charset="0"/>
              </a:rPr>
              <a:t>Network</a:t>
            </a:r>
            <a:endParaRPr sz="1451" b="1" dirty="0">
              <a:latin typeface="Montserrat Medium" charset="0"/>
              <a:ea typeface="Montserrat Medium" charset="0"/>
              <a:cs typeface="Montserrat Medium" charset="0"/>
            </a:endParaRPr>
          </a:p>
        </p:txBody>
      </p:sp>
      <p:sp>
        <p:nvSpPr>
          <p:cNvPr id="5" name="Rectangle 4">
            <a:extLst>
              <a:ext uri="{FF2B5EF4-FFF2-40B4-BE49-F238E27FC236}">
                <a16:creationId xmlns:a16="http://schemas.microsoft.com/office/drawing/2014/main" id="{A397D8DC-7296-CDDE-D144-6FC2565C6689}"/>
              </a:ext>
            </a:extLst>
          </p:cNvPr>
          <p:cNvSpPr/>
          <p:nvPr/>
        </p:nvSpPr>
        <p:spPr>
          <a:xfrm rot="10800000">
            <a:off x="-969" y="-14262"/>
            <a:ext cx="4635407" cy="790081"/>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2142D9E8-A5C9-00F7-0CD6-912A6ADB611E}"/>
              </a:ext>
            </a:extLst>
          </p:cNvPr>
          <p:cNvSpPr txBox="1">
            <a:spLocks/>
          </p:cNvSpPr>
          <p:nvPr/>
        </p:nvSpPr>
        <p:spPr>
          <a:xfrm>
            <a:off x="55871" y="168610"/>
            <a:ext cx="3724599" cy="4816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60"/>
              </a:lnSpc>
              <a:buFont typeface="Arial" panose="020B0604020202020204" pitchFamily="34" charset="0"/>
              <a:buNone/>
            </a:pPr>
            <a:r>
              <a:rPr lang="en-GB" sz="2400" b="1" dirty="0">
                <a:solidFill>
                  <a:schemeClr val="bg1"/>
                </a:solidFill>
                <a:latin typeface="Montserrat" pitchFamily="2" charset="77"/>
              </a:rPr>
              <a:t>Our Model</a:t>
            </a:r>
            <a:endParaRPr lang="en-US" sz="2400" b="1" dirty="0">
              <a:solidFill>
                <a:schemeClr val="bg1"/>
              </a:solidFill>
              <a:latin typeface="Montserrat" pitchFamily="2" charset="77"/>
            </a:endParaRPr>
          </a:p>
        </p:txBody>
      </p:sp>
      <p:pic>
        <p:nvPicPr>
          <p:cNvPr id="17" name="Picture 16" descr="Logo&#10;&#10;Description automatically generated">
            <a:extLst>
              <a:ext uri="{FF2B5EF4-FFF2-40B4-BE49-F238E27FC236}">
                <a16:creationId xmlns:a16="http://schemas.microsoft.com/office/drawing/2014/main" id="{95323352-5C66-A4ED-27F6-55EC315ECE8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grpSp>
        <p:nvGrpSpPr>
          <p:cNvPr id="2" name="Group 1">
            <a:extLst>
              <a:ext uri="{FF2B5EF4-FFF2-40B4-BE49-F238E27FC236}">
                <a16:creationId xmlns:a16="http://schemas.microsoft.com/office/drawing/2014/main" id="{842079AD-5A15-A710-D6C8-2DD3F0F9F532}"/>
              </a:ext>
            </a:extLst>
          </p:cNvPr>
          <p:cNvGrpSpPr/>
          <p:nvPr/>
        </p:nvGrpSpPr>
        <p:grpSpPr>
          <a:xfrm>
            <a:off x="338932" y="6438105"/>
            <a:ext cx="11660957" cy="276999"/>
            <a:chOff x="386986" y="6104328"/>
            <a:chExt cx="11660957" cy="276999"/>
          </a:xfrm>
        </p:grpSpPr>
        <p:sp>
          <p:nvSpPr>
            <p:cNvPr id="24" name="TextBox 23">
              <a:extLst>
                <a:ext uri="{FF2B5EF4-FFF2-40B4-BE49-F238E27FC236}">
                  <a16:creationId xmlns:a16="http://schemas.microsoft.com/office/drawing/2014/main" id="{13FDB3C9-E542-DE5E-8A5B-8923B071F337}"/>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12">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13"/>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25" name="Picture 24">
              <a:extLst>
                <a:ext uri="{FF2B5EF4-FFF2-40B4-BE49-F238E27FC236}">
                  <a16:creationId xmlns:a16="http://schemas.microsoft.com/office/drawing/2014/main" id="{8F13EC94-0A0D-2116-2CD7-13143C74A7E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26" name="Picture 25">
              <a:extLst>
                <a:ext uri="{FF2B5EF4-FFF2-40B4-BE49-F238E27FC236}">
                  <a16:creationId xmlns:a16="http://schemas.microsoft.com/office/drawing/2014/main" id="{2DFC9892-AB47-1E8E-06F8-D5F0913948E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27" name="Picture 26" descr="Icon&#10;&#10;Description automatically generated">
              <a:extLst>
                <a:ext uri="{FF2B5EF4-FFF2-40B4-BE49-F238E27FC236}">
                  <a16:creationId xmlns:a16="http://schemas.microsoft.com/office/drawing/2014/main" id="{643B3414-B10C-67A1-D247-57CADC79104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28" name="Picture 27" descr="Icon&#10;&#10;Description automatically generated">
              <a:extLst>
                <a:ext uri="{FF2B5EF4-FFF2-40B4-BE49-F238E27FC236}">
                  <a16:creationId xmlns:a16="http://schemas.microsoft.com/office/drawing/2014/main" id="{73396416-D54F-B471-1568-461E613DAC4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DEC627F-FC19-314F-2C1E-07B1616D6DCF}"/>
              </a:ext>
            </a:extLst>
          </p:cNvPr>
          <p:cNvSpPr/>
          <p:nvPr/>
        </p:nvSpPr>
        <p:spPr>
          <a:xfrm rot="10800000">
            <a:off x="-22304" y="-16128"/>
            <a:ext cx="4906538"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D239D0C9-9658-1391-84E1-263BE5454759}"/>
              </a:ext>
            </a:extLst>
          </p:cNvPr>
          <p:cNvSpPr txBox="1"/>
          <p:nvPr/>
        </p:nvSpPr>
        <p:spPr>
          <a:xfrm>
            <a:off x="127745" y="75057"/>
            <a:ext cx="4505437" cy="769441"/>
          </a:xfrm>
          <a:prstGeom prst="rect">
            <a:avLst/>
          </a:prstGeom>
          <a:noFill/>
        </p:spPr>
        <p:txBody>
          <a:bodyPr wrap="square">
            <a:spAutoFit/>
          </a:bodyPr>
          <a:lstStyle/>
          <a:p>
            <a:pPr algn="r"/>
            <a:r>
              <a:rPr lang="en-GB" sz="2400" b="1" dirty="0">
                <a:solidFill>
                  <a:schemeClr val="bg1"/>
                </a:solidFill>
                <a:latin typeface="Montserrat" pitchFamily="2" charset="77"/>
              </a:rPr>
              <a:t>Welfare Services Delivered</a:t>
            </a:r>
          </a:p>
          <a:p>
            <a:pPr algn="r"/>
            <a:endParaRPr lang="en-GB" sz="2000" b="1" dirty="0">
              <a:solidFill>
                <a:schemeClr val="bg1"/>
              </a:solidFill>
            </a:endParaRPr>
          </a:p>
        </p:txBody>
      </p:sp>
      <p:sp>
        <p:nvSpPr>
          <p:cNvPr id="4" name="object 19">
            <a:extLst>
              <a:ext uri="{FF2B5EF4-FFF2-40B4-BE49-F238E27FC236}">
                <a16:creationId xmlns:a16="http://schemas.microsoft.com/office/drawing/2014/main" id="{9C05A20A-635B-5EB5-4392-983B490B99F3}"/>
              </a:ext>
            </a:extLst>
          </p:cNvPr>
          <p:cNvSpPr txBox="1"/>
          <p:nvPr/>
        </p:nvSpPr>
        <p:spPr>
          <a:xfrm>
            <a:off x="255494" y="1094258"/>
            <a:ext cx="12064255" cy="5061963"/>
          </a:xfrm>
          <a:prstGeom prst="rect">
            <a:avLst/>
          </a:prstGeom>
        </p:spPr>
        <p:txBody>
          <a:bodyPr vert="horz" wrap="square" lIns="0" tIns="0" rIns="0" bIns="0" rtlCol="0">
            <a:spAutoFit/>
          </a:bodyPr>
          <a:lstStyle/>
          <a:p>
            <a:pPr marL="11516"/>
            <a:r>
              <a:rPr sz="1400" b="1" i="1" spc="5" dirty="0">
                <a:solidFill>
                  <a:srgbClr val="9B5FA3"/>
                </a:solidFill>
                <a:latin typeface="Montserrat Medium" panose="00000600000000000000" pitchFamily="2" charset="0"/>
                <a:cs typeface="Montserrat"/>
              </a:rPr>
              <a:t>Digital </a:t>
            </a:r>
            <a:r>
              <a:rPr sz="1400" b="1" i="1" spc="9" dirty="0">
                <a:solidFill>
                  <a:srgbClr val="9B5FA3"/>
                </a:solidFill>
                <a:latin typeface="Montserrat Medium" panose="00000600000000000000" pitchFamily="2" charset="0"/>
                <a:cs typeface="Montserrat"/>
              </a:rPr>
              <a:t>Inclusion – </a:t>
            </a:r>
            <a:r>
              <a:rPr sz="1400" i="1" spc="9" dirty="0">
                <a:solidFill>
                  <a:srgbClr val="41284E"/>
                </a:solidFill>
                <a:latin typeface="Montserrat Medium" panose="00000600000000000000" pitchFamily="2" charset="0"/>
                <a:cs typeface="Montserrat"/>
              </a:rPr>
              <a:t>training </a:t>
            </a:r>
            <a:r>
              <a:rPr sz="1400" i="1" dirty="0">
                <a:solidFill>
                  <a:srgbClr val="41284E"/>
                </a:solidFill>
                <a:latin typeface="Montserrat Medium" panose="00000600000000000000" pitchFamily="2" charset="0"/>
                <a:cs typeface="Montserrat"/>
              </a:rPr>
              <a:t>to </a:t>
            </a:r>
            <a:r>
              <a:rPr sz="1400" i="1" spc="9" dirty="0">
                <a:solidFill>
                  <a:srgbClr val="41284E"/>
                </a:solidFill>
                <a:latin typeface="Montserrat Medium" panose="00000600000000000000" pitchFamily="2" charset="0"/>
                <a:cs typeface="Montserrat"/>
              </a:rPr>
              <a:t>use technology </a:t>
            </a:r>
            <a:r>
              <a:rPr sz="1400" i="1" spc="5" dirty="0">
                <a:solidFill>
                  <a:srgbClr val="41284E"/>
                </a:solidFill>
                <a:latin typeface="Montserrat Medium" panose="00000600000000000000" pitchFamily="2" charset="0"/>
                <a:cs typeface="Montserrat"/>
              </a:rPr>
              <a:t>better </a:t>
            </a:r>
            <a:r>
              <a:rPr sz="1400" i="1" spc="14" dirty="0">
                <a:solidFill>
                  <a:srgbClr val="41284E"/>
                </a:solidFill>
                <a:latin typeface="Montserrat Medium" panose="00000600000000000000" pitchFamily="2" charset="0"/>
                <a:cs typeface="Montserrat"/>
              </a:rPr>
              <a:t>and g</a:t>
            </a:r>
            <a:r>
              <a:rPr lang="en-GB" sz="1400" i="1" spc="14" dirty="0">
                <a:solidFill>
                  <a:srgbClr val="41284E"/>
                </a:solidFill>
                <a:latin typeface="Montserrat Medium" panose="00000600000000000000" pitchFamily="2" charset="0"/>
                <a:cs typeface="Montserrat"/>
              </a:rPr>
              <a:t>et customers</a:t>
            </a:r>
            <a:r>
              <a:rPr sz="1400" i="1" spc="5" dirty="0">
                <a:solidFill>
                  <a:srgbClr val="41284E"/>
                </a:solidFill>
                <a:latin typeface="Montserrat Medium" panose="00000600000000000000" pitchFamily="2" charset="0"/>
                <a:cs typeface="Montserrat"/>
              </a:rPr>
              <a:t> </a:t>
            </a:r>
            <a:r>
              <a:rPr sz="1400" i="1" spc="9" dirty="0">
                <a:solidFill>
                  <a:srgbClr val="41284E"/>
                </a:solidFill>
                <a:latin typeface="Montserrat Medium" panose="00000600000000000000" pitchFamily="2" charset="0"/>
                <a:cs typeface="Montserrat"/>
              </a:rPr>
              <a:t>online</a:t>
            </a:r>
            <a:r>
              <a:rPr lang="en-GB" sz="1400" i="1" spc="9" dirty="0">
                <a:solidFill>
                  <a:srgbClr val="41284E"/>
                </a:solidFill>
                <a:latin typeface="Montserrat Medium" panose="00000600000000000000" pitchFamily="2" charset="0"/>
                <a:cs typeface="Montserrat"/>
              </a:rPr>
              <a:t>.</a:t>
            </a:r>
          </a:p>
          <a:p>
            <a:pPr marL="297266" indent="-285750">
              <a:buFont typeface="Arial" panose="020B0604020202020204" pitchFamily="34" charset="0"/>
              <a:buChar char="•"/>
            </a:pPr>
            <a:r>
              <a:rPr lang="en-GB" sz="1400" spc="9" dirty="0">
                <a:solidFill>
                  <a:srgbClr val="41284E"/>
                </a:solidFill>
                <a:latin typeface="Montserrat Medium" panose="00000600000000000000" pitchFamily="2" charset="0"/>
                <a:cs typeface="Montserrat"/>
              </a:rPr>
              <a:t>489 people supported</a:t>
            </a:r>
          </a:p>
          <a:p>
            <a:pPr marL="11516"/>
            <a:endParaRPr sz="1400" dirty="0">
              <a:latin typeface="Montserrat Medium" panose="00000600000000000000" pitchFamily="2" charset="0"/>
              <a:cs typeface="Montserrat"/>
            </a:endParaRPr>
          </a:p>
          <a:p>
            <a:pPr marL="11516">
              <a:spcBef>
                <a:spcPts val="177"/>
              </a:spcBef>
            </a:pPr>
            <a:r>
              <a:rPr sz="1400" b="1" i="1" spc="9" dirty="0">
                <a:solidFill>
                  <a:srgbClr val="9B5FA3"/>
                </a:solidFill>
                <a:latin typeface="Montserrat Medium" panose="00000600000000000000" pitchFamily="2" charset="0"/>
                <a:cs typeface="Montserrat"/>
              </a:rPr>
              <a:t>Assisted </a:t>
            </a:r>
            <a:r>
              <a:rPr sz="1400" b="1" i="1" spc="5" dirty="0">
                <a:solidFill>
                  <a:srgbClr val="9B5FA3"/>
                </a:solidFill>
                <a:latin typeface="Montserrat Medium" panose="00000600000000000000" pitchFamily="2" charset="0"/>
                <a:cs typeface="Montserrat"/>
              </a:rPr>
              <a:t>Digital </a:t>
            </a:r>
            <a:r>
              <a:rPr sz="1400" i="1" spc="9" dirty="0">
                <a:solidFill>
                  <a:srgbClr val="9B5FA3"/>
                </a:solidFill>
                <a:latin typeface="Montserrat Medium" panose="00000600000000000000" pitchFamily="2" charset="0"/>
                <a:cs typeface="Montserrat"/>
              </a:rPr>
              <a:t>– </a:t>
            </a:r>
            <a:r>
              <a:rPr sz="1400" i="1" spc="9" dirty="0">
                <a:solidFill>
                  <a:srgbClr val="41284E"/>
                </a:solidFill>
                <a:latin typeface="Montserrat Medium" panose="00000600000000000000" pitchFamily="2" charset="0"/>
                <a:cs typeface="Montserrat"/>
              </a:rPr>
              <a:t>transactional help </a:t>
            </a:r>
            <a:r>
              <a:rPr sz="1400" i="1" spc="5" dirty="0">
                <a:solidFill>
                  <a:srgbClr val="41284E"/>
                </a:solidFill>
                <a:latin typeface="Montserrat Medium" panose="00000600000000000000" pitchFamily="2" charset="0"/>
                <a:cs typeface="Montserrat"/>
              </a:rPr>
              <a:t>for </a:t>
            </a:r>
            <a:r>
              <a:rPr sz="1400" i="1" spc="9" dirty="0">
                <a:solidFill>
                  <a:srgbClr val="41284E"/>
                </a:solidFill>
                <a:latin typeface="Montserrat Medium" panose="00000600000000000000" pitchFamily="2" charset="0"/>
                <a:cs typeface="Montserrat"/>
              </a:rPr>
              <a:t>government, banking </a:t>
            </a:r>
            <a:r>
              <a:rPr sz="1400" i="1" spc="14" dirty="0">
                <a:solidFill>
                  <a:srgbClr val="41284E"/>
                </a:solidFill>
                <a:latin typeface="Montserrat Medium" panose="00000600000000000000" pitchFamily="2" charset="0"/>
                <a:cs typeface="Montserrat"/>
              </a:rPr>
              <a:t>and </a:t>
            </a:r>
            <a:r>
              <a:rPr sz="1400" i="1" spc="5" dirty="0">
                <a:solidFill>
                  <a:srgbClr val="41284E"/>
                </a:solidFill>
                <a:latin typeface="Montserrat Medium" panose="00000600000000000000" pitchFamily="2" charset="0"/>
                <a:cs typeface="Montserrat"/>
              </a:rPr>
              <a:t>corporate </a:t>
            </a:r>
            <a:r>
              <a:rPr sz="1400" i="1" spc="9" dirty="0">
                <a:solidFill>
                  <a:srgbClr val="41284E"/>
                </a:solidFill>
                <a:latin typeface="Montserrat Medium" panose="00000600000000000000" pitchFamily="2" charset="0"/>
                <a:cs typeface="Montserrat"/>
              </a:rPr>
              <a:t>online</a:t>
            </a:r>
            <a:r>
              <a:rPr sz="1400" i="1" spc="113" dirty="0">
                <a:solidFill>
                  <a:srgbClr val="41284E"/>
                </a:solidFill>
                <a:latin typeface="Montserrat Medium" panose="00000600000000000000" pitchFamily="2" charset="0"/>
                <a:cs typeface="Montserrat"/>
              </a:rPr>
              <a:t> </a:t>
            </a:r>
            <a:r>
              <a:rPr sz="1400" i="1" spc="9" dirty="0">
                <a:solidFill>
                  <a:srgbClr val="41284E"/>
                </a:solidFill>
                <a:latin typeface="Montserrat Medium" panose="00000600000000000000" pitchFamily="2" charset="0"/>
                <a:cs typeface="Montserrat"/>
              </a:rPr>
              <a:t>services</a:t>
            </a:r>
            <a:r>
              <a:rPr lang="en-GB" sz="1400" i="1" spc="9" dirty="0">
                <a:solidFill>
                  <a:srgbClr val="41284E"/>
                </a:solidFill>
                <a:latin typeface="Montserrat Medium" panose="00000600000000000000" pitchFamily="2" charset="0"/>
                <a:cs typeface="Montserrat"/>
              </a:rPr>
              <a:t>.</a:t>
            </a:r>
            <a:endParaRPr lang="en-GB" altLang="en-US" sz="1400" dirty="0">
              <a:solidFill>
                <a:srgbClr val="494544"/>
              </a:solidFill>
              <a:latin typeface="Montserrat Medium" panose="00000600000000000000" pitchFamily="2" charset="0"/>
            </a:endParaRPr>
          </a:p>
          <a:p>
            <a:pPr marL="285750" marR="393284" indent="-285750">
              <a:spcBef>
                <a:spcPts val="177"/>
              </a:spcBef>
              <a:buFont typeface="Arial" panose="020B0604020202020204" pitchFamily="34" charset="0"/>
              <a:buChar char="•"/>
            </a:pPr>
            <a:r>
              <a:rPr lang="en-GB" altLang="en-US" sz="1400" dirty="0">
                <a:solidFill>
                  <a:srgbClr val="494544"/>
                </a:solidFill>
                <a:latin typeface="Montserrat Medium" panose="00000600000000000000" pitchFamily="2" charset="0"/>
              </a:rPr>
              <a:t>EU Settlement Scheme (EUSS)  - Supported 656 people</a:t>
            </a:r>
          </a:p>
          <a:p>
            <a:pPr marL="285750" marR="393284" indent="-285750">
              <a:spcBef>
                <a:spcPts val="177"/>
              </a:spcBef>
              <a:buFont typeface="Arial" panose="020B0604020202020204" pitchFamily="34" charset="0"/>
              <a:buChar char="•"/>
            </a:pPr>
            <a:r>
              <a:rPr lang="en-GB" altLang="en-US" sz="1400" dirty="0">
                <a:solidFill>
                  <a:srgbClr val="494544"/>
                </a:solidFill>
                <a:latin typeface="Montserrat Medium" panose="00000600000000000000" pitchFamily="2" charset="0"/>
              </a:rPr>
              <a:t>UK Visas and Immigration (UKVI) – Supported  2333 people</a:t>
            </a:r>
          </a:p>
          <a:p>
            <a:pPr marL="285750" marR="393284" indent="-285750">
              <a:spcBef>
                <a:spcPts val="177"/>
              </a:spcBef>
              <a:buFont typeface="Arial" panose="020B0604020202020204" pitchFamily="34" charset="0"/>
              <a:buChar char="•"/>
            </a:pPr>
            <a:r>
              <a:rPr lang="en-GB" altLang="en-US" sz="1400" dirty="0">
                <a:solidFill>
                  <a:srgbClr val="494544"/>
                </a:solidFill>
                <a:latin typeface="Montserrat Medium" panose="00000600000000000000" pitchFamily="2" charset="0"/>
              </a:rPr>
              <a:t>Windrush Compensation Scheme – Supported 861 People</a:t>
            </a:r>
            <a:endParaRPr lang="en-GB" sz="1400" dirty="0">
              <a:solidFill>
                <a:srgbClr val="494544"/>
              </a:solidFill>
              <a:latin typeface="Montserrat Medium" panose="00000600000000000000" pitchFamily="2" charset="0"/>
            </a:endParaRPr>
          </a:p>
          <a:p>
            <a:pPr marL="11516">
              <a:spcBef>
                <a:spcPts val="177"/>
              </a:spcBef>
            </a:pPr>
            <a:endParaRPr sz="1400" dirty="0">
              <a:latin typeface="Montserrat Medium" panose="00000600000000000000" pitchFamily="2" charset="0"/>
              <a:cs typeface="Montserrat"/>
            </a:endParaRPr>
          </a:p>
          <a:p>
            <a:pPr marL="11516" marR="393284">
              <a:lnSpc>
                <a:spcPct val="118100"/>
              </a:lnSpc>
            </a:pPr>
            <a:r>
              <a:rPr sz="1400" b="1" i="1" spc="9" dirty="0">
                <a:solidFill>
                  <a:srgbClr val="9B5FA3"/>
                </a:solidFill>
                <a:latin typeface="Montserrat Medium" panose="00000600000000000000" pitchFamily="2" charset="0"/>
                <a:cs typeface="Montserrat"/>
              </a:rPr>
              <a:t>Financial Inclusion</a:t>
            </a:r>
            <a:r>
              <a:rPr lang="en-GB" sz="1400" b="1" i="1" spc="9" dirty="0">
                <a:solidFill>
                  <a:srgbClr val="9B5FA3"/>
                </a:solidFill>
                <a:latin typeface="Montserrat Medium" panose="00000600000000000000" pitchFamily="2" charset="0"/>
                <a:cs typeface="Montserrat"/>
              </a:rPr>
              <a:t> &amp; </a:t>
            </a:r>
            <a:r>
              <a:rPr lang="en-GB" sz="1400" b="1" i="1" spc="14" dirty="0">
                <a:solidFill>
                  <a:srgbClr val="9B5FA3"/>
                </a:solidFill>
                <a:latin typeface="Montserrat Medium" panose="00000600000000000000" pitchFamily="2" charset="0"/>
                <a:cs typeface="Montserrat"/>
              </a:rPr>
              <a:t>Money </a:t>
            </a:r>
            <a:r>
              <a:rPr lang="en-GB" sz="1400" b="1" i="1" spc="9" dirty="0">
                <a:solidFill>
                  <a:srgbClr val="9B5FA3"/>
                </a:solidFill>
                <a:latin typeface="Montserrat Medium" panose="00000600000000000000" pitchFamily="2" charset="0"/>
                <a:cs typeface="Montserrat"/>
              </a:rPr>
              <a:t>Advice</a:t>
            </a:r>
            <a:r>
              <a:rPr sz="1400" b="1" i="1" spc="9" dirty="0">
                <a:solidFill>
                  <a:srgbClr val="9B5FA3"/>
                </a:solidFill>
                <a:latin typeface="Montserrat Medium" panose="00000600000000000000" pitchFamily="2" charset="0"/>
                <a:cs typeface="Montserrat"/>
              </a:rPr>
              <a:t> – </a:t>
            </a:r>
            <a:r>
              <a:rPr sz="1400" i="1" spc="9" dirty="0">
                <a:solidFill>
                  <a:srgbClr val="41284E"/>
                </a:solidFill>
                <a:latin typeface="Montserrat Medium" panose="00000600000000000000" pitchFamily="2" charset="0"/>
                <a:cs typeface="Montserrat"/>
              </a:rPr>
              <a:t>support </a:t>
            </a:r>
            <a:r>
              <a:rPr sz="1400" i="1" dirty="0">
                <a:solidFill>
                  <a:srgbClr val="41284E"/>
                </a:solidFill>
                <a:latin typeface="Montserrat Medium" panose="00000600000000000000" pitchFamily="2" charset="0"/>
                <a:cs typeface="Montserrat"/>
              </a:rPr>
              <a:t>to </a:t>
            </a:r>
            <a:r>
              <a:rPr sz="1400" i="1" spc="14" dirty="0">
                <a:solidFill>
                  <a:srgbClr val="41284E"/>
                </a:solidFill>
                <a:latin typeface="Montserrat Medium" panose="00000600000000000000" pitchFamily="2" charset="0"/>
                <a:cs typeface="Montserrat"/>
              </a:rPr>
              <a:t>manage money </a:t>
            </a:r>
            <a:r>
              <a:rPr sz="1400" i="1" spc="5" dirty="0">
                <a:solidFill>
                  <a:srgbClr val="41284E"/>
                </a:solidFill>
                <a:latin typeface="Montserrat Medium" panose="00000600000000000000" pitchFamily="2" charset="0"/>
                <a:cs typeface="Montserrat"/>
              </a:rPr>
              <a:t>better </a:t>
            </a:r>
            <a:r>
              <a:rPr sz="1400" i="1" spc="14" dirty="0">
                <a:solidFill>
                  <a:srgbClr val="41284E"/>
                </a:solidFill>
                <a:latin typeface="Montserrat Medium" panose="00000600000000000000" pitchFamily="2" charset="0"/>
                <a:cs typeface="Montserrat"/>
              </a:rPr>
              <a:t>and </a:t>
            </a:r>
            <a:r>
              <a:rPr sz="1400" i="1" spc="5" dirty="0">
                <a:solidFill>
                  <a:srgbClr val="41284E"/>
                </a:solidFill>
                <a:latin typeface="Montserrat Medium" panose="00000600000000000000" pitchFamily="2" charset="0"/>
                <a:cs typeface="Montserrat"/>
              </a:rPr>
              <a:t>improve </a:t>
            </a:r>
            <a:r>
              <a:rPr sz="1400" i="1" spc="9" dirty="0">
                <a:solidFill>
                  <a:srgbClr val="41284E"/>
                </a:solidFill>
                <a:latin typeface="Montserrat Medium" panose="00000600000000000000" pitchFamily="2" charset="0"/>
                <a:cs typeface="Montserrat"/>
              </a:rPr>
              <a:t>ﬁnancial capability</a:t>
            </a:r>
            <a:r>
              <a:rPr lang="en-GB" sz="1400" i="1" spc="9" dirty="0">
                <a:solidFill>
                  <a:srgbClr val="41284E"/>
                </a:solidFill>
                <a:latin typeface="Montserrat Medium" panose="00000600000000000000" pitchFamily="2" charset="0"/>
                <a:cs typeface="Montserrat"/>
              </a:rPr>
              <a:t>.</a:t>
            </a:r>
          </a:p>
          <a:p>
            <a:pPr marL="11516" marR="393284">
              <a:lnSpc>
                <a:spcPct val="118100"/>
              </a:lnSpc>
            </a:pPr>
            <a:r>
              <a:rPr lang="en-US" sz="1400" b="0" dirty="0">
                <a:solidFill>
                  <a:srgbClr val="494544"/>
                </a:solidFill>
                <a:latin typeface="Montserrat Medium" panose="00000600000000000000" pitchFamily="2" charset="0"/>
              </a:rPr>
              <a:t>Total impact over 3 years:​</a:t>
            </a:r>
            <a:endParaRPr lang="en-GB" sz="1400" i="1" spc="9" dirty="0">
              <a:solidFill>
                <a:srgbClr val="41284E"/>
              </a:solidFill>
              <a:latin typeface="Montserrat Medium" panose="00000600000000000000" pitchFamily="2" charset="0"/>
              <a:cs typeface="Montserrat"/>
            </a:endParaRPr>
          </a:p>
          <a:p>
            <a:pPr marL="285750" indent="-285750">
              <a:lnSpc>
                <a:spcPct val="100000"/>
              </a:lnSpc>
              <a:buFont typeface="Arial" panose="020B0604020202020204" pitchFamily="34" charset="0"/>
              <a:buChar char="•"/>
            </a:pPr>
            <a:r>
              <a:rPr lang="en-US" sz="1400" b="0" dirty="0">
                <a:solidFill>
                  <a:srgbClr val="494544"/>
                </a:solidFill>
                <a:latin typeface="Montserrat Medium" panose="00000600000000000000" pitchFamily="2" charset="0"/>
              </a:rPr>
              <a:t>8,494 people helped​</a:t>
            </a:r>
          </a:p>
          <a:p>
            <a:pPr marL="285750" indent="-285750">
              <a:lnSpc>
                <a:spcPct val="100000"/>
              </a:lnSpc>
              <a:buFont typeface="Arial" panose="020B0604020202020204" pitchFamily="34" charset="0"/>
              <a:buChar char="•"/>
            </a:pPr>
            <a:r>
              <a:rPr lang="en-US" sz="1400" b="0" dirty="0">
                <a:solidFill>
                  <a:srgbClr val="494544"/>
                </a:solidFill>
                <a:latin typeface="Montserrat Medium" panose="00000600000000000000" pitchFamily="2" charset="0"/>
              </a:rPr>
              <a:t>£29,011,447 of financial gains for residents  </a:t>
            </a:r>
          </a:p>
          <a:p>
            <a:pPr marL="285750" indent="-285750">
              <a:lnSpc>
                <a:spcPct val="100000"/>
              </a:lnSpc>
              <a:buFont typeface="Arial" panose="020B0604020202020204" pitchFamily="34" charset="0"/>
              <a:buChar char="•"/>
            </a:pPr>
            <a:r>
              <a:rPr lang="en-US" sz="1400" b="0" dirty="0">
                <a:solidFill>
                  <a:srgbClr val="494544"/>
                </a:solidFill>
                <a:latin typeface="Montserrat Medium" panose="00000600000000000000" pitchFamily="2" charset="0"/>
              </a:rPr>
              <a:t>£29,684,665 of social value to people and the community </a:t>
            </a:r>
          </a:p>
          <a:p>
            <a:pPr marL="11516" marR="393284">
              <a:lnSpc>
                <a:spcPct val="118100"/>
              </a:lnSpc>
            </a:pPr>
            <a:endParaRPr lang="en-US" sz="1400" i="1" spc="9" dirty="0">
              <a:solidFill>
                <a:srgbClr val="41284E"/>
              </a:solidFill>
              <a:latin typeface="Montserrat Medium" panose="00000600000000000000" pitchFamily="2" charset="0"/>
              <a:cs typeface="Montserrat"/>
            </a:endParaRPr>
          </a:p>
          <a:p>
            <a:pPr marL="11516" marR="393284">
              <a:lnSpc>
                <a:spcPct val="118100"/>
              </a:lnSpc>
            </a:pPr>
            <a:r>
              <a:rPr lang="en-US" sz="1400" b="1" i="1" spc="9" dirty="0">
                <a:solidFill>
                  <a:srgbClr val="9B5FA3"/>
                </a:solidFill>
                <a:latin typeface="Montserrat Medium" panose="00000600000000000000" pitchFamily="2" charset="0"/>
                <a:cs typeface="Montserrat"/>
              </a:rPr>
              <a:t>Future of Work</a:t>
            </a:r>
            <a:r>
              <a:rPr sz="1400" b="1" i="1" spc="9" dirty="0">
                <a:solidFill>
                  <a:srgbClr val="9B5FA3"/>
                </a:solidFill>
                <a:latin typeface="Montserrat Medium" panose="00000600000000000000" pitchFamily="2" charset="0"/>
                <a:cs typeface="Montserrat"/>
              </a:rPr>
              <a:t> </a:t>
            </a:r>
            <a:r>
              <a:rPr sz="1400" i="1" spc="9" dirty="0">
                <a:solidFill>
                  <a:srgbClr val="9B5FA3"/>
                </a:solidFill>
                <a:latin typeface="Montserrat Medium" panose="00000600000000000000" pitchFamily="2" charset="0"/>
                <a:cs typeface="Montserrat"/>
              </a:rPr>
              <a:t>– </a:t>
            </a:r>
            <a:r>
              <a:rPr sz="1400" i="1" spc="9" dirty="0">
                <a:solidFill>
                  <a:srgbClr val="41284E"/>
                </a:solidFill>
                <a:latin typeface="Montserrat Medium" panose="00000600000000000000" pitchFamily="2" charset="0"/>
                <a:cs typeface="Montserrat"/>
              </a:rPr>
              <a:t>upskilling in </a:t>
            </a:r>
            <a:r>
              <a:rPr sz="1400" i="1" spc="5" dirty="0">
                <a:solidFill>
                  <a:srgbClr val="41284E"/>
                </a:solidFill>
                <a:latin typeface="Montserrat Medium" panose="00000600000000000000" pitchFamily="2" charset="0"/>
                <a:cs typeface="Montserrat"/>
              </a:rPr>
              <a:t>digital </a:t>
            </a:r>
            <a:r>
              <a:rPr sz="1400" i="1" spc="14" dirty="0">
                <a:solidFill>
                  <a:srgbClr val="41284E"/>
                </a:solidFill>
                <a:latin typeface="Montserrat Medium" panose="00000600000000000000" pitchFamily="2" charset="0"/>
                <a:cs typeface="Montserrat"/>
              </a:rPr>
              <a:t>themes </a:t>
            </a:r>
            <a:r>
              <a:rPr lang="en-US" sz="1400" i="1" spc="5" dirty="0">
                <a:solidFill>
                  <a:srgbClr val="41284E"/>
                </a:solidFill>
                <a:latin typeface="Montserrat Medium" panose="00000600000000000000" pitchFamily="2" charset="0"/>
                <a:cs typeface="Montserrat"/>
              </a:rPr>
              <a:t>such as digital marketing bootcamps.</a:t>
            </a:r>
            <a:endParaRPr lang="en-US" sz="1400" dirty="0">
              <a:solidFill>
                <a:srgbClr val="494544"/>
              </a:solidFill>
              <a:latin typeface="Montserrat Medium" panose="00000600000000000000" pitchFamily="2" charset="0"/>
            </a:endParaRPr>
          </a:p>
          <a:p>
            <a:pPr marL="285750" marR="393284" indent="-285750">
              <a:buFont typeface="Arial" panose="020B0604020202020204" pitchFamily="34" charset="0"/>
              <a:buChar char="•"/>
            </a:pPr>
            <a:r>
              <a:rPr lang="en-US" sz="1400" dirty="0">
                <a:solidFill>
                  <a:srgbClr val="494544"/>
                </a:solidFill>
                <a:latin typeface="Montserrat Medium" panose="00000600000000000000" pitchFamily="2" charset="0"/>
              </a:rPr>
              <a:t>Supported over 400 people in gaining digital marketing skills to get them into work via the DfE </a:t>
            </a:r>
            <a:r>
              <a:rPr lang="en-US" sz="1400" dirty="0" err="1">
                <a:solidFill>
                  <a:srgbClr val="494544"/>
                </a:solidFill>
                <a:latin typeface="Montserrat Medium" panose="00000600000000000000" pitchFamily="2" charset="0"/>
              </a:rPr>
              <a:t>Programme</a:t>
            </a:r>
            <a:r>
              <a:rPr lang="en-US" sz="1400" dirty="0">
                <a:solidFill>
                  <a:srgbClr val="494544"/>
                </a:solidFill>
                <a:latin typeface="Montserrat Medium" panose="00000600000000000000" pitchFamily="2" charset="0"/>
              </a:rPr>
              <a:t> - Skills for Life.</a:t>
            </a:r>
          </a:p>
          <a:p>
            <a:pPr marR="393284"/>
            <a:endParaRPr lang="en-US" sz="1400" dirty="0">
              <a:solidFill>
                <a:srgbClr val="494544"/>
              </a:solidFill>
              <a:latin typeface="Montserrat Medium" panose="00000600000000000000" pitchFamily="2" charset="0"/>
            </a:endParaRPr>
          </a:p>
          <a:p>
            <a:pPr marL="11516" marR="393284">
              <a:lnSpc>
                <a:spcPct val="118100"/>
              </a:lnSpc>
            </a:pPr>
            <a:r>
              <a:rPr lang="en-US" sz="1400" b="1" i="1" spc="9" dirty="0">
                <a:solidFill>
                  <a:srgbClr val="9B5FA3"/>
                </a:solidFill>
                <a:latin typeface="Montserrat Medium" panose="00000600000000000000" pitchFamily="2" charset="0"/>
                <a:cs typeface="Montserrat"/>
              </a:rPr>
              <a:t>HMCTS Digital Support Service</a:t>
            </a:r>
            <a:r>
              <a:rPr lang="en-US" sz="1400" i="1" spc="9" dirty="0">
                <a:solidFill>
                  <a:srgbClr val="9B5FA3"/>
                </a:solidFill>
                <a:latin typeface="Montserrat Medium" panose="00000600000000000000" pitchFamily="2" charset="0"/>
                <a:cs typeface="Montserrat"/>
              </a:rPr>
              <a:t>– </a:t>
            </a:r>
            <a:r>
              <a:rPr lang="en-US" sz="1400" i="1" spc="9" dirty="0">
                <a:solidFill>
                  <a:srgbClr val="41284E"/>
                </a:solidFill>
                <a:latin typeface="Montserrat Medium" panose="00000600000000000000" pitchFamily="2" charset="0"/>
                <a:cs typeface="Montserrat"/>
              </a:rPr>
              <a:t>digital support to complete online justice forms.</a:t>
            </a:r>
            <a:endParaRPr lang="en-US" sz="1400" dirty="0">
              <a:solidFill>
                <a:srgbClr val="494544"/>
              </a:solidFill>
              <a:latin typeface="Montserrat Medium" panose="00000600000000000000" pitchFamily="2" charset="0"/>
            </a:endParaRPr>
          </a:p>
          <a:p>
            <a:pPr marL="285750" marR="393284" indent="-285750">
              <a:buFont typeface="Arial" panose="020B0604020202020204" pitchFamily="34" charset="0"/>
              <a:buChar char="•"/>
            </a:pPr>
            <a:r>
              <a:rPr lang="en-US" sz="1400" dirty="0">
                <a:solidFill>
                  <a:srgbClr val="494544"/>
                </a:solidFill>
                <a:latin typeface="Montserrat Medium" panose="00000600000000000000" pitchFamily="2" charset="0"/>
              </a:rPr>
              <a:t>Over 1500 Referrals to the service and 90+ Partners have supported users to complete HMCTS forms e.g. PIP, UC, Help With Fees, Divorce, Probate.</a:t>
            </a:r>
          </a:p>
          <a:p>
            <a:pPr marR="393284"/>
            <a:endParaRPr lang="en-US" sz="1400" dirty="0">
              <a:solidFill>
                <a:srgbClr val="494544"/>
              </a:solidFill>
              <a:latin typeface="Montserrat Medium" panose="00000600000000000000" pitchFamily="2" charset="0"/>
            </a:endParaRPr>
          </a:p>
          <a:p>
            <a:pPr marR="393284"/>
            <a:endParaRPr sz="1400" dirty="0">
              <a:solidFill>
                <a:srgbClr val="494544"/>
              </a:solidFill>
              <a:latin typeface="Montserrat Medium" panose="00000600000000000000" pitchFamily="2" charset="0"/>
            </a:endParaRPr>
          </a:p>
        </p:txBody>
      </p:sp>
      <p:pic>
        <p:nvPicPr>
          <p:cNvPr id="6" name="Picture 5" descr="Logo&#10;&#10;Description automatically generated">
            <a:extLst>
              <a:ext uri="{FF2B5EF4-FFF2-40B4-BE49-F238E27FC236}">
                <a16:creationId xmlns:a16="http://schemas.microsoft.com/office/drawing/2014/main" id="{C966496C-BFEE-1394-9EFC-5309006D96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pic>
        <p:nvPicPr>
          <p:cNvPr id="7" name="Picture 6">
            <a:extLst>
              <a:ext uri="{FF2B5EF4-FFF2-40B4-BE49-F238E27FC236}">
                <a16:creationId xmlns:a16="http://schemas.microsoft.com/office/drawing/2014/main" id="{92BD18DF-D529-A6DD-83C9-B4B784580B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2" name="Group 1">
            <a:extLst>
              <a:ext uri="{FF2B5EF4-FFF2-40B4-BE49-F238E27FC236}">
                <a16:creationId xmlns:a16="http://schemas.microsoft.com/office/drawing/2014/main" id="{793E1AB1-3602-ED34-3A4C-263189945AB7}"/>
              </a:ext>
            </a:extLst>
          </p:cNvPr>
          <p:cNvGrpSpPr/>
          <p:nvPr/>
        </p:nvGrpSpPr>
        <p:grpSpPr>
          <a:xfrm>
            <a:off x="338932" y="6438105"/>
            <a:ext cx="11660957" cy="276999"/>
            <a:chOff x="386986" y="6104328"/>
            <a:chExt cx="11660957" cy="276999"/>
          </a:xfrm>
        </p:grpSpPr>
        <p:sp>
          <p:nvSpPr>
            <p:cNvPr id="3" name="TextBox 2">
              <a:extLst>
                <a:ext uri="{FF2B5EF4-FFF2-40B4-BE49-F238E27FC236}">
                  <a16:creationId xmlns:a16="http://schemas.microsoft.com/office/drawing/2014/main" id="{FEB06F7C-9B62-9AC7-AC25-C8046C679C50}"/>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4">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5"/>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5" name="Picture 4">
              <a:extLst>
                <a:ext uri="{FF2B5EF4-FFF2-40B4-BE49-F238E27FC236}">
                  <a16:creationId xmlns:a16="http://schemas.microsoft.com/office/drawing/2014/main" id="{26EE8C37-CFC6-046B-A64C-DFDA53A12F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8" name="Picture 7">
              <a:extLst>
                <a:ext uri="{FF2B5EF4-FFF2-40B4-BE49-F238E27FC236}">
                  <a16:creationId xmlns:a16="http://schemas.microsoft.com/office/drawing/2014/main" id="{00ED5EFD-8BB7-B53F-42E1-812E1844469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13" name="Picture 12" descr="Icon&#10;&#10;Description automatically generated">
              <a:extLst>
                <a:ext uri="{FF2B5EF4-FFF2-40B4-BE49-F238E27FC236}">
                  <a16:creationId xmlns:a16="http://schemas.microsoft.com/office/drawing/2014/main" id="{0EA4F29F-97EE-C43E-739E-0BE0A4FFEB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19" name="Picture 18" descr="Icon&#10;&#10;Description automatically generated">
              <a:extLst>
                <a:ext uri="{FF2B5EF4-FFF2-40B4-BE49-F238E27FC236}">
                  <a16:creationId xmlns:a16="http://schemas.microsoft.com/office/drawing/2014/main" id="{B138B4E6-7019-A340-EA6F-24516A4383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20" name="Slide Number Placeholder 19">
            <a:extLst>
              <a:ext uri="{FF2B5EF4-FFF2-40B4-BE49-F238E27FC236}">
                <a16:creationId xmlns:a16="http://schemas.microsoft.com/office/drawing/2014/main" id="{9C664B50-13EC-E24C-8567-2A1631036FCD}"/>
              </a:ext>
            </a:extLst>
          </p:cNvPr>
          <p:cNvSpPr>
            <a:spLocks noGrp="1"/>
          </p:cNvSpPr>
          <p:nvPr>
            <p:ph type="sldNum" sz="quarter" idx="12"/>
          </p:nvPr>
        </p:nvSpPr>
        <p:spPr/>
        <p:txBody>
          <a:bodyPr/>
          <a:lstStyle/>
          <a:p>
            <a:fld id="{03A8A517-C0D3-48CD-A686-BD05ED361330}" type="slidenum">
              <a:rPr lang="en-GB" smtClean="0"/>
              <a:t>5</a:t>
            </a:fld>
            <a:endParaRPr lang="en-GB" dirty="0"/>
          </a:p>
        </p:txBody>
      </p:sp>
    </p:spTree>
    <p:extLst>
      <p:ext uri="{BB962C8B-B14F-4D97-AF65-F5344CB8AC3E}">
        <p14:creationId xmlns:p14="http://schemas.microsoft.com/office/powerpoint/2010/main" val="1085630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8585FE2-EE81-9719-1EB5-95A841D6164C}"/>
              </a:ext>
            </a:extLst>
          </p:cNvPr>
          <p:cNvGrpSpPr/>
          <p:nvPr/>
        </p:nvGrpSpPr>
        <p:grpSpPr>
          <a:xfrm>
            <a:off x="-9" y="-9"/>
            <a:ext cx="11999898" cy="816153"/>
            <a:chOff x="-9" y="-9"/>
            <a:chExt cx="11999898" cy="816153"/>
          </a:xfrm>
        </p:grpSpPr>
        <p:sp>
          <p:nvSpPr>
            <p:cNvPr id="14" name="Rectangle 13">
              <a:extLst>
                <a:ext uri="{FF2B5EF4-FFF2-40B4-BE49-F238E27FC236}">
                  <a16:creationId xmlns:a16="http://schemas.microsoft.com/office/drawing/2014/main" id="{BAD6D693-7975-4E5F-B541-0662C9FD4656}"/>
                </a:ext>
              </a:extLst>
            </p:cNvPr>
            <p:cNvSpPr/>
            <p:nvPr/>
          </p:nvSpPr>
          <p:spPr>
            <a:xfrm rot="10800000">
              <a:off x="-9" y="-9"/>
              <a:ext cx="5553315"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60" descr="Logo&#10;&#10;Description automatically generated">
              <a:extLst>
                <a:ext uri="{FF2B5EF4-FFF2-40B4-BE49-F238E27FC236}">
                  <a16:creationId xmlns:a16="http://schemas.microsoft.com/office/drawing/2014/main" id="{48DD860E-AA1C-4465-AB7F-8F1936EB7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sp>
          <p:nvSpPr>
            <p:cNvPr id="3" name="TextBox 2">
              <a:extLst>
                <a:ext uri="{FF2B5EF4-FFF2-40B4-BE49-F238E27FC236}">
                  <a16:creationId xmlns:a16="http://schemas.microsoft.com/office/drawing/2014/main" id="{D460EB76-1CA1-1B2B-31F6-FC6303ED87BB}"/>
                </a:ext>
              </a:extLst>
            </p:cNvPr>
            <p:cNvSpPr txBox="1"/>
            <p:nvPr/>
          </p:nvSpPr>
          <p:spPr>
            <a:xfrm>
              <a:off x="127741" y="149947"/>
              <a:ext cx="5297813" cy="461665"/>
            </a:xfrm>
            <a:prstGeom prst="rect">
              <a:avLst/>
            </a:prstGeom>
            <a:noFill/>
          </p:spPr>
          <p:txBody>
            <a:bodyPr wrap="square">
              <a:spAutoFit/>
            </a:bodyPr>
            <a:lstStyle/>
            <a:p>
              <a:r>
                <a:rPr lang="en-GB" sz="2400" b="1" dirty="0">
                  <a:solidFill>
                    <a:schemeClr val="bg1"/>
                  </a:solidFill>
                  <a:latin typeface="Montserrat" pitchFamily="2" charset="77"/>
                </a:rPr>
                <a:t>HMCTS Digital Support Service</a:t>
              </a:r>
            </a:p>
          </p:txBody>
        </p:sp>
      </p:grpSp>
      <p:sp>
        <p:nvSpPr>
          <p:cNvPr id="2" name="Text Placeholder 2">
            <a:extLst>
              <a:ext uri="{FF2B5EF4-FFF2-40B4-BE49-F238E27FC236}">
                <a16:creationId xmlns:a16="http://schemas.microsoft.com/office/drawing/2014/main" id="{1D48FDE2-A0EB-9313-0AFA-4EE8724F6DAB}"/>
              </a:ext>
            </a:extLst>
          </p:cNvPr>
          <p:cNvSpPr txBox="1">
            <a:spLocks/>
          </p:cNvSpPr>
          <p:nvPr/>
        </p:nvSpPr>
        <p:spPr>
          <a:xfrm>
            <a:off x="867274" y="1385559"/>
            <a:ext cx="10023475" cy="4472697"/>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GB" dirty="0">
              <a:solidFill>
                <a:srgbClr val="40284E"/>
              </a:solidFill>
            </a:endParaRPr>
          </a:p>
        </p:txBody>
      </p:sp>
      <p:sp>
        <p:nvSpPr>
          <p:cNvPr id="7" name="Content Placeholder 6">
            <a:extLst>
              <a:ext uri="{FF2B5EF4-FFF2-40B4-BE49-F238E27FC236}">
                <a16:creationId xmlns:a16="http://schemas.microsoft.com/office/drawing/2014/main" id="{F3358B88-0CA8-9F42-9B75-BCBEB986A98D}"/>
              </a:ext>
            </a:extLst>
          </p:cNvPr>
          <p:cNvSpPr>
            <a:spLocks noGrp="1"/>
          </p:cNvSpPr>
          <p:nvPr>
            <p:ph sz="half" idx="1"/>
          </p:nvPr>
        </p:nvSpPr>
        <p:spPr>
          <a:xfrm>
            <a:off x="838200" y="1501127"/>
            <a:ext cx="5181600" cy="4675836"/>
          </a:xfrm>
        </p:spPr>
        <p:txBody>
          <a:bodyPr>
            <a:normAutofit fontScale="55000" lnSpcReduction="20000"/>
          </a:bodyPr>
          <a:lstStyle/>
          <a:p>
            <a:pPr marL="0" indent="0" algn="l">
              <a:lnSpc>
                <a:spcPct val="150000"/>
              </a:lnSpc>
              <a:buNone/>
            </a:pPr>
            <a:r>
              <a:rPr lang="en-GB" sz="3200" b="1" dirty="0">
                <a:solidFill>
                  <a:srgbClr val="000000"/>
                </a:solidFill>
                <a:latin typeface="Montserrat" pitchFamily="2" charset="77"/>
                <a:cs typeface="Arial"/>
              </a:rPr>
              <a:t>The Service</a:t>
            </a:r>
          </a:p>
          <a:p>
            <a:pPr marL="342900" indent="-342900" algn="l">
              <a:lnSpc>
                <a:spcPct val="150000"/>
              </a:lnSpc>
              <a:buFont typeface="Arial" panose="020B0604020202020204" pitchFamily="34" charset="0"/>
              <a:buChar char="•"/>
            </a:pPr>
            <a:r>
              <a:rPr lang="en-GB" sz="2900" dirty="0">
                <a:solidFill>
                  <a:srgbClr val="40284E"/>
                </a:solidFill>
                <a:latin typeface="Montserrat" pitchFamily="2" charset="77"/>
                <a:cs typeface="Arial"/>
              </a:rPr>
              <a:t>HM Courts and Tribunal Service (HMCTS) </a:t>
            </a:r>
            <a:r>
              <a:rPr lang="en-GB" sz="2900" b="1" dirty="0">
                <a:solidFill>
                  <a:srgbClr val="40284E"/>
                </a:solidFill>
                <a:latin typeface="Montserrat" pitchFamily="2" charset="77"/>
                <a:cs typeface="Arial"/>
              </a:rPr>
              <a:t>is redesigning the way courts and tribunals services are provided. </a:t>
            </a:r>
            <a:endParaRPr lang="en-GB" sz="2900" dirty="0">
              <a:solidFill>
                <a:srgbClr val="40284E"/>
              </a:solidFill>
              <a:latin typeface="Montserrat" pitchFamily="2" charset="77"/>
              <a:cs typeface="Arial"/>
            </a:endParaRPr>
          </a:p>
          <a:p>
            <a:pPr marL="342900" indent="-342900" algn="l">
              <a:lnSpc>
                <a:spcPct val="150000"/>
              </a:lnSpc>
              <a:buFont typeface="Arial" panose="020B0604020202020204" pitchFamily="34" charset="0"/>
              <a:buChar char="•"/>
            </a:pPr>
            <a:r>
              <a:rPr lang="en-GB" sz="2900" dirty="0">
                <a:solidFill>
                  <a:srgbClr val="000000"/>
                </a:solidFill>
                <a:latin typeface="Montserrat" pitchFamily="2" charset="77"/>
                <a:cs typeface="Arial"/>
              </a:rPr>
              <a:t>A large part of the programme is moving justice services online. </a:t>
            </a:r>
          </a:p>
          <a:p>
            <a:pPr marL="342900" indent="-342900" algn="l">
              <a:lnSpc>
                <a:spcPct val="150000"/>
              </a:lnSpc>
              <a:buFont typeface="Arial" panose="020B0604020202020204" pitchFamily="34" charset="0"/>
              <a:buChar char="•"/>
            </a:pPr>
            <a:r>
              <a:rPr lang="en-GB" sz="2900" dirty="0">
                <a:solidFill>
                  <a:srgbClr val="9C5FA4"/>
                </a:solidFill>
                <a:latin typeface="Montserrat" pitchFamily="2" charset="77"/>
                <a:cs typeface="Arial"/>
              </a:rPr>
              <a:t>The HMCTS Digital Support Service is</a:t>
            </a:r>
            <a:r>
              <a:rPr lang="en-GB" sz="2900" dirty="0">
                <a:solidFill>
                  <a:srgbClr val="000000"/>
                </a:solidFill>
                <a:latin typeface="Montserrat" pitchFamily="2" charset="77"/>
                <a:cs typeface="Arial"/>
              </a:rPr>
              <a:t> for users who face barriers</a:t>
            </a:r>
            <a:r>
              <a:rPr lang="en-GB" sz="2900" b="1" dirty="0">
                <a:solidFill>
                  <a:srgbClr val="000000"/>
                </a:solidFill>
                <a:latin typeface="Montserrat" pitchFamily="2" charset="77"/>
                <a:cs typeface="Arial"/>
              </a:rPr>
              <a:t> </a:t>
            </a:r>
            <a:r>
              <a:rPr lang="en-GB" sz="2900" dirty="0">
                <a:solidFill>
                  <a:srgbClr val="000000"/>
                </a:solidFill>
                <a:latin typeface="Montserrat" pitchFamily="2" charset="77"/>
                <a:cs typeface="Arial"/>
              </a:rPr>
              <a:t>in accessing digital platforms </a:t>
            </a:r>
            <a:r>
              <a:rPr lang="en-GB" sz="2900" dirty="0">
                <a:solidFill>
                  <a:srgbClr val="9C5FA4"/>
                </a:solidFill>
                <a:latin typeface="Montserrat" pitchFamily="2" charset="77"/>
                <a:cs typeface="Arial"/>
              </a:rPr>
              <a:t>to fill out online forms for HMCTS’s justice services.  </a:t>
            </a:r>
          </a:p>
          <a:p>
            <a:endParaRPr lang="en-US" dirty="0"/>
          </a:p>
        </p:txBody>
      </p:sp>
      <p:sp>
        <p:nvSpPr>
          <p:cNvPr id="9" name="Content Placeholder 8">
            <a:extLst>
              <a:ext uri="{FF2B5EF4-FFF2-40B4-BE49-F238E27FC236}">
                <a16:creationId xmlns:a16="http://schemas.microsoft.com/office/drawing/2014/main" id="{B497FDF6-C192-913E-2F39-AEB232DF854A}"/>
              </a:ext>
            </a:extLst>
          </p:cNvPr>
          <p:cNvSpPr>
            <a:spLocks noGrp="1"/>
          </p:cNvSpPr>
          <p:nvPr>
            <p:ph sz="half" idx="2"/>
          </p:nvPr>
        </p:nvSpPr>
        <p:spPr>
          <a:xfrm>
            <a:off x="6172199" y="1501127"/>
            <a:ext cx="5302405" cy="4675836"/>
          </a:xfrm>
        </p:spPr>
        <p:txBody>
          <a:bodyPr>
            <a:normAutofit fontScale="55000" lnSpcReduction="20000"/>
          </a:bodyPr>
          <a:lstStyle/>
          <a:p>
            <a:pPr marL="0" indent="0">
              <a:lnSpc>
                <a:spcPct val="150000"/>
              </a:lnSpc>
              <a:buNone/>
            </a:pPr>
            <a:r>
              <a:rPr lang="en-GB" sz="3200" b="1" dirty="0">
                <a:solidFill>
                  <a:srgbClr val="000000"/>
                </a:solidFill>
                <a:latin typeface="Montserrat" pitchFamily="2" charset="77"/>
                <a:cs typeface="Arial"/>
              </a:rPr>
              <a:t>The Partner Network</a:t>
            </a:r>
          </a:p>
          <a:p>
            <a:pPr marL="342900" indent="-342900">
              <a:lnSpc>
                <a:spcPct val="150000"/>
              </a:lnSpc>
            </a:pPr>
            <a:r>
              <a:rPr lang="en-GB" sz="2900" dirty="0">
                <a:solidFill>
                  <a:srgbClr val="000000"/>
                </a:solidFill>
                <a:latin typeface="Montserrat" pitchFamily="2" charset="77"/>
                <a:cs typeface="Arial"/>
              </a:rPr>
              <a:t>WAD is working in partnership with HMCTS to enable people to access the Digital Support Service</a:t>
            </a:r>
            <a:r>
              <a:rPr lang="en-GB" sz="2900" b="1" dirty="0">
                <a:solidFill>
                  <a:srgbClr val="000000"/>
                </a:solidFill>
                <a:latin typeface="Montserrat" pitchFamily="2" charset="77"/>
                <a:cs typeface="Arial"/>
              </a:rPr>
              <a:t>  </a:t>
            </a:r>
            <a:r>
              <a:rPr lang="en-GB" sz="2900" dirty="0">
                <a:solidFill>
                  <a:srgbClr val="000000"/>
                </a:solidFill>
                <a:latin typeface="Montserrat" pitchFamily="2" charset="77"/>
                <a:cs typeface="Arial"/>
              </a:rPr>
              <a:t>through our national network of Partners.</a:t>
            </a:r>
            <a:endParaRPr lang="en-GB" sz="2900" dirty="0">
              <a:solidFill>
                <a:srgbClr val="9C5FA4"/>
              </a:solidFill>
              <a:latin typeface="Montserrat" pitchFamily="2" charset="77"/>
              <a:cs typeface="Arial"/>
            </a:endParaRPr>
          </a:p>
          <a:p>
            <a:pPr marL="342900" indent="-342900" algn="l">
              <a:lnSpc>
                <a:spcPct val="150000"/>
              </a:lnSpc>
              <a:buFont typeface="Arial" panose="020B0604020202020204" pitchFamily="34" charset="0"/>
              <a:buChar char="•"/>
            </a:pPr>
            <a:r>
              <a:rPr lang="en-GB" sz="2900" dirty="0">
                <a:solidFill>
                  <a:srgbClr val="000000"/>
                </a:solidFill>
                <a:latin typeface="Montserrat" pitchFamily="2" charset="77"/>
                <a:cs typeface="Arial"/>
              </a:rPr>
              <a:t>We are working with Advice Centres, to encourage Referrals to the service and to provide payments for Delivering the service.</a:t>
            </a:r>
          </a:p>
          <a:p>
            <a:pPr marL="342900" indent="-342900">
              <a:lnSpc>
                <a:spcPct val="150000"/>
              </a:lnSpc>
            </a:pPr>
            <a:r>
              <a:rPr lang="en-GB" sz="2900" i="1" dirty="0">
                <a:solidFill>
                  <a:srgbClr val="40284E"/>
                </a:solidFill>
                <a:latin typeface="Montserrat" pitchFamily="2" charset="77"/>
              </a:rPr>
              <a:t>The project went live nationally with 6 services in June 2022.</a:t>
            </a:r>
            <a:br>
              <a:rPr lang="en-GB" sz="2900" dirty="0">
                <a:solidFill>
                  <a:srgbClr val="40284E"/>
                </a:solidFill>
                <a:latin typeface="Montserrat" pitchFamily="2" charset="77"/>
              </a:rPr>
            </a:br>
            <a:endParaRPr lang="en-GB" sz="2900" dirty="0">
              <a:solidFill>
                <a:srgbClr val="40284E"/>
              </a:solidFill>
              <a:latin typeface="Montserrat" pitchFamily="2" charset="77"/>
            </a:endParaRPr>
          </a:p>
          <a:p>
            <a:pPr marL="342900" indent="-342900" algn="l">
              <a:lnSpc>
                <a:spcPct val="150000"/>
              </a:lnSpc>
              <a:buFont typeface="Arial" panose="020B0604020202020204" pitchFamily="34" charset="0"/>
              <a:buChar char="•"/>
            </a:pPr>
            <a:endParaRPr lang="en-GB" sz="2800" dirty="0">
              <a:solidFill>
                <a:srgbClr val="000000"/>
              </a:solidFill>
              <a:cs typeface="Arial"/>
            </a:endParaRPr>
          </a:p>
          <a:p>
            <a:endParaRPr lang="en-US" dirty="0"/>
          </a:p>
        </p:txBody>
      </p:sp>
      <p:pic>
        <p:nvPicPr>
          <p:cNvPr id="25" name="Picture 24">
            <a:extLst>
              <a:ext uri="{FF2B5EF4-FFF2-40B4-BE49-F238E27FC236}">
                <a16:creationId xmlns:a16="http://schemas.microsoft.com/office/drawing/2014/main" id="{51F6F744-20A4-27E6-7FFC-29E2B60A5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5" name="Group 4">
            <a:extLst>
              <a:ext uri="{FF2B5EF4-FFF2-40B4-BE49-F238E27FC236}">
                <a16:creationId xmlns:a16="http://schemas.microsoft.com/office/drawing/2014/main" id="{87DCD561-E261-4E63-B4CB-F5908355D371}"/>
              </a:ext>
            </a:extLst>
          </p:cNvPr>
          <p:cNvGrpSpPr/>
          <p:nvPr/>
        </p:nvGrpSpPr>
        <p:grpSpPr>
          <a:xfrm>
            <a:off x="338932" y="6438105"/>
            <a:ext cx="11660957" cy="276999"/>
            <a:chOff x="386986" y="6104328"/>
            <a:chExt cx="11660957" cy="276999"/>
          </a:xfrm>
        </p:grpSpPr>
        <p:sp>
          <p:nvSpPr>
            <p:cNvPr id="6" name="TextBox 5">
              <a:extLst>
                <a:ext uri="{FF2B5EF4-FFF2-40B4-BE49-F238E27FC236}">
                  <a16:creationId xmlns:a16="http://schemas.microsoft.com/office/drawing/2014/main" id="{CAB6ACC7-FBDE-7797-4975-0E02BBDAB955}"/>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4">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5"/>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8" name="Picture 7">
              <a:extLst>
                <a:ext uri="{FF2B5EF4-FFF2-40B4-BE49-F238E27FC236}">
                  <a16:creationId xmlns:a16="http://schemas.microsoft.com/office/drawing/2014/main" id="{3C85F792-5611-8348-6941-67276FFCB7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10" name="Picture 9">
              <a:extLst>
                <a:ext uri="{FF2B5EF4-FFF2-40B4-BE49-F238E27FC236}">
                  <a16:creationId xmlns:a16="http://schemas.microsoft.com/office/drawing/2014/main" id="{1FD9313F-D768-47E7-C40E-AD9D882378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11" name="Picture 10" descr="Icon&#10;&#10;Description automatically generated">
              <a:extLst>
                <a:ext uri="{FF2B5EF4-FFF2-40B4-BE49-F238E27FC236}">
                  <a16:creationId xmlns:a16="http://schemas.microsoft.com/office/drawing/2014/main" id="{740F7351-B060-3C0A-C1DF-B4E2FA1784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12" name="Picture 11" descr="Icon&#10;&#10;Description automatically generated">
              <a:extLst>
                <a:ext uri="{FF2B5EF4-FFF2-40B4-BE49-F238E27FC236}">
                  <a16:creationId xmlns:a16="http://schemas.microsoft.com/office/drawing/2014/main" id="{88EC85BB-8FC6-92E4-1BAE-A9D1B07A23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13" name="Slide Number Placeholder 12">
            <a:extLst>
              <a:ext uri="{FF2B5EF4-FFF2-40B4-BE49-F238E27FC236}">
                <a16:creationId xmlns:a16="http://schemas.microsoft.com/office/drawing/2014/main" id="{09227F86-739D-6F3B-F5E4-3137FF4126B4}"/>
              </a:ext>
            </a:extLst>
          </p:cNvPr>
          <p:cNvSpPr>
            <a:spLocks noGrp="1"/>
          </p:cNvSpPr>
          <p:nvPr>
            <p:ph type="sldNum" sz="quarter" idx="12"/>
          </p:nvPr>
        </p:nvSpPr>
        <p:spPr/>
        <p:txBody>
          <a:bodyPr/>
          <a:lstStyle/>
          <a:p>
            <a:fld id="{03A8A517-C0D3-48CD-A686-BD05ED361330}" type="slidenum">
              <a:rPr lang="en-GB" smtClean="0"/>
              <a:t>6</a:t>
            </a:fld>
            <a:endParaRPr lang="en-GB" dirty="0"/>
          </a:p>
        </p:txBody>
      </p:sp>
    </p:spTree>
    <p:extLst>
      <p:ext uri="{BB962C8B-B14F-4D97-AF65-F5344CB8AC3E}">
        <p14:creationId xmlns:p14="http://schemas.microsoft.com/office/powerpoint/2010/main" val="120651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AD6D693-7975-4E5F-B541-0662C9FD4656}"/>
              </a:ext>
            </a:extLst>
          </p:cNvPr>
          <p:cNvSpPr/>
          <p:nvPr/>
        </p:nvSpPr>
        <p:spPr>
          <a:xfrm rot="10800000">
            <a:off x="-7" y="-7"/>
            <a:ext cx="5430650"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60" descr="Logo&#10;&#10;Description automatically generated">
            <a:extLst>
              <a:ext uri="{FF2B5EF4-FFF2-40B4-BE49-F238E27FC236}">
                <a16:creationId xmlns:a16="http://schemas.microsoft.com/office/drawing/2014/main" id="{48DD860E-AA1C-4465-AB7F-8F1936EB7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sp>
        <p:nvSpPr>
          <p:cNvPr id="3" name="TextBox 2">
            <a:extLst>
              <a:ext uri="{FF2B5EF4-FFF2-40B4-BE49-F238E27FC236}">
                <a16:creationId xmlns:a16="http://schemas.microsoft.com/office/drawing/2014/main" id="{D460EB76-1CA1-1B2B-31F6-FC6303ED87BB}"/>
              </a:ext>
            </a:extLst>
          </p:cNvPr>
          <p:cNvSpPr txBox="1"/>
          <p:nvPr/>
        </p:nvSpPr>
        <p:spPr>
          <a:xfrm>
            <a:off x="78059" y="122188"/>
            <a:ext cx="6370202" cy="400110"/>
          </a:xfrm>
          <a:prstGeom prst="rect">
            <a:avLst/>
          </a:prstGeom>
          <a:noFill/>
        </p:spPr>
        <p:txBody>
          <a:bodyPr wrap="square">
            <a:spAutoFit/>
          </a:bodyPr>
          <a:lstStyle/>
          <a:p>
            <a:r>
              <a:rPr lang="en-GB" sz="2000" b="1" dirty="0">
                <a:solidFill>
                  <a:schemeClr val="bg1"/>
                </a:solidFill>
                <a:latin typeface="Montserrat" pitchFamily="2" charset="77"/>
              </a:rPr>
              <a:t>HMCTS Digital Support – The Services</a:t>
            </a:r>
          </a:p>
        </p:txBody>
      </p:sp>
      <p:graphicFrame>
        <p:nvGraphicFramePr>
          <p:cNvPr id="2" name="Table 1">
            <a:extLst>
              <a:ext uri="{FF2B5EF4-FFF2-40B4-BE49-F238E27FC236}">
                <a16:creationId xmlns:a16="http://schemas.microsoft.com/office/drawing/2014/main" id="{36E815AE-B2E5-4AE4-D568-3CC01929A7B2}"/>
              </a:ext>
            </a:extLst>
          </p:cNvPr>
          <p:cNvGraphicFramePr>
            <a:graphicFrameLocks noGrp="1"/>
          </p:cNvGraphicFramePr>
          <p:nvPr>
            <p:extLst>
              <p:ext uri="{D42A27DB-BD31-4B8C-83A1-F6EECF244321}">
                <p14:modId xmlns:p14="http://schemas.microsoft.com/office/powerpoint/2010/main" val="2711678927"/>
              </p:ext>
            </p:extLst>
          </p:nvPr>
        </p:nvGraphicFramePr>
        <p:xfrm>
          <a:off x="348563" y="1537515"/>
          <a:ext cx="11411383" cy="4014424"/>
        </p:xfrm>
        <a:graphic>
          <a:graphicData uri="http://schemas.openxmlformats.org/drawingml/2006/table">
            <a:tbl>
              <a:tblPr firstRow="1" bandRow="1">
                <a:tableStyleId>{2A488322-F2BA-4B5B-9748-0D474271808F}</a:tableStyleId>
              </a:tblPr>
              <a:tblGrid>
                <a:gridCol w="4127941">
                  <a:extLst>
                    <a:ext uri="{9D8B030D-6E8A-4147-A177-3AD203B41FA5}">
                      <a16:colId xmlns:a16="http://schemas.microsoft.com/office/drawing/2014/main" val="4142874227"/>
                    </a:ext>
                  </a:extLst>
                </a:gridCol>
                <a:gridCol w="7283442">
                  <a:extLst>
                    <a:ext uri="{9D8B030D-6E8A-4147-A177-3AD203B41FA5}">
                      <a16:colId xmlns:a16="http://schemas.microsoft.com/office/drawing/2014/main" val="3074408232"/>
                    </a:ext>
                  </a:extLst>
                </a:gridCol>
              </a:tblGrid>
              <a:tr h="360136">
                <a:tc>
                  <a:txBody>
                    <a:bodyPr/>
                    <a:lstStyle/>
                    <a:p>
                      <a:pPr>
                        <a:lnSpc>
                          <a:spcPct val="100000"/>
                        </a:lnSpc>
                      </a:pPr>
                      <a:r>
                        <a:rPr lang="en-GB" sz="1800" dirty="0">
                          <a:latin typeface="Montserrat" pitchFamily="2" charset="77"/>
                        </a:rPr>
                        <a:t>Service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C5FA4"/>
                    </a:solidFill>
                  </a:tcPr>
                </a:tc>
                <a:tc>
                  <a:txBody>
                    <a:bodyPr/>
                    <a:lstStyle/>
                    <a:p>
                      <a:pPr>
                        <a:lnSpc>
                          <a:spcPct val="100000"/>
                        </a:lnSpc>
                      </a:pPr>
                      <a:r>
                        <a:rPr lang="en-GB" sz="1800" dirty="0">
                          <a:latin typeface="Montserrat" pitchFamily="2" charset="77"/>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C5FA4"/>
                    </a:solidFill>
                  </a:tcPr>
                </a:tc>
                <a:extLst>
                  <a:ext uri="{0D108BD9-81ED-4DB2-BD59-A6C34878D82A}">
                    <a16:rowId xmlns:a16="http://schemas.microsoft.com/office/drawing/2014/main" val="1621504879"/>
                  </a:ext>
                </a:extLst>
              </a:tr>
              <a:tr h="785752">
                <a:tc>
                  <a:txBody>
                    <a:bodyPr/>
                    <a:lstStyle/>
                    <a:p>
                      <a:pPr algn="l">
                        <a:lnSpc>
                          <a:spcPct val="100000"/>
                        </a:lnSpc>
                        <a:spcAft>
                          <a:spcPts val="800"/>
                        </a:spcAft>
                      </a:pPr>
                      <a:r>
                        <a:rPr lang="en-GB" sz="1600" dirty="0">
                          <a:solidFill>
                            <a:srgbClr val="9C5FA4"/>
                          </a:solidFill>
                          <a:effectLst/>
                          <a:latin typeface="Montserrat" pitchFamily="2" charset="77"/>
                          <a:hlinkClick r:id="rId3" action="ppaction://hlinksldjump">
                            <a:extLst>
                              <a:ext uri="{A12FA001-AC4F-418D-AE19-62706E023703}">
                                <ahyp:hlinkClr xmlns:ahyp="http://schemas.microsoft.com/office/drawing/2018/hyperlinkcolor" val="tx"/>
                              </a:ext>
                            </a:extLst>
                          </a:hlinkClick>
                        </a:rPr>
                        <a:t>Appeal a Benefit decision</a:t>
                      </a:r>
                      <a:r>
                        <a:rPr lang="en-GB" sz="1600" dirty="0">
                          <a:solidFill>
                            <a:srgbClr val="9C5FA4"/>
                          </a:solidFill>
                          <a:effectLst/>
                          <a:latin typeface="Montserrat" pitchFamily="2" charset="77"/>
                        </a:rPr>
                        <a:t>  </a:t>
                      </a:r>
                    </a:p>
                    <a:p>
                      <a:pPr algn="l">
                        <a:lnSpc>
                          <a:spcPct val="100000"/>
                        </a:lnSpc>
                        <a:spcAft>
                          <a:spcPts val="800"/>
                        </a:spcAft>
                      </a:pPr>
                      <a:r>
                        <a:rPr lang="en-GB" sz="1600" dirty="0">
                          <a:effectLst/>
                          <a:latin typeface="Montserrat" pitchFamily="2" charset="77"/>
                        </a:rPr>
                        <a:t>Social Security and Child Support (SSCS)</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800"/>
                        </a:spcAft>
                      </a:pPr>
                      <a:r>
                        <a:rPr lang="en-GB" sz="1600" dirty="0">
                          <a:effectLst/>
                          <a:latin typeface="Montserrat" pitchFamily="2" charset="77"/>
                        </a:rPr>
                        <a:t>To submit and track appeal decisions from the Department for Work and Pensions (DWP) through the Courts and Tribunals Service. </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144450"/>
                  </a:ext>
                </a:extLst>
              </a:tr>
              <a:tr h="523834">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GB" sz="1600" dirty="0">
                          <a:solidFill>
                            <a:srgbClr val="9C5FA4"/>
                          </a:solidFill>
                          <a:effectLst/>
                          <a:latin typeface="Montserrat" pitchFamily="2" charset="77"/>
                          <a:hlinkClick r:id="" action="ppaction://noaction">
                            <a:extLst>
                              <a:ext uri="{A12FA001-AC4F-418D-AE19-62706E023703}">
                                <ahyp:hlinkClr xmlns:ahyp="http://schemas.microsoft.com/office/drawing/2018/hyperlinkcolor" val="tx"/>
                              </a:ext>
                            </a:extLst>
                          </a:hlinkClick>
                        </a:rPr>
                        <a:t>Submit a Plea</a:t>
                      </a:r>
                      <a:r>
                        <a:rPr lang="en-GB" sz="1600" dirty="0">
                          <a:solidFill>
                            <a:srgbClr val="9C5FA4"/>
                          </a:solidFill>
                          <a:effectLst/>
                          <a:latin typeface="Montserrat" pitchFamily="2" charset="77"/>
                        </a:rPr>
                        <a:t>  </a:t>
                      </a:r>
                    </a:p>
                    <a:p>
                      <a:pPr marL="0" marR="0" lvl="0" indent="0" algn="l" defTabSz="914400" rtl="0" eaLnBrk="1" fontAlgn="auto" latinLnBrk="0" hangingPunct="1">
                        <a:lnSpc>
                          <a:spcPct val="100000"/>
                        </a:lnSpc>
                        <a:spcBef>
                          <a:spcPts val="0"/>
                        </a:spcBef>
                        <a:spcAft>
                          <a:spcPts val="800"/>
                        </a:spcAft>
                        <a:buClrTx/>
                        <a:buSzTx/>
                        <a:buFontTx/>
                        <a:buNone/>
                        <a:tabLst/>
                        <a:defRPr/>
                      </a:pPr>
                      <a:r>
                        <a:rPr lang="en-GB" sz="1600" dirty="0">
                          <a:effectLst/>
                          <a:latin typeface="Montserrat" pitchFamily="2" charset="77"/>
                        </a:rPr>
                        <a:t>Single Justice Service (SJS)</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800"/>
                        </a:spcAft>
                      </a:pPr>
                      <a:r>
                        <a:rPr lang="en-GB" sz="1600" dirty="0">
                          <a:effectLst/>
                          <a:latin typeface="Montserrat" pitchFamily="2" charset="77"/>
                        </a:rPr>
                        <a:t>For handling summary-only, non-imprisonable and victimless offences (such as speeding, fare evasion, or not having a TV licence).</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0959489"/>
                  </a:ext>
                </a:extLst>
              </a:tr>
              <a:tr h="495269">
                <a:tc>
                  <a:txBody>
                    <a:bodyPr/>
                    <a:lstStyle/>
                    <a:p>
                      <a:pPr algn="l">
                        <a:lnSpc>
                          <a:spcPct val="100000"/>
                        </a:lnSpc>
                        <a:spcAft>
                          <a:spcPts val="800"/>
                        </a:spcAft>
                      </a:pPr>
                      <a:r>
                        <a:rPr lang="en-GB" sz="1600" dirty="0">
                          <a:solidFill>
                            <a:srgbClr val="9C5FA4"/>
                          </a:solidFill>
                          <a:effectLst/>
                          <a:latin typeface="Montserrat" pitchFamily="2" charset="77"/>
                          <a:hlinkClick r:id="" action="ppaction://noaction">
                            <a:extLst>
                              <a:ext uri="{A12FA001-AC4F-418D-AE19-62706E023703}">
                                <ahyp:hlinkClr xmlns:ahyp="http://schemas.microsoft.com/office/drawing/2018/hyperlinkcolor" val="tx"/>
                              </a:ext>
                            </a:extLst>
                          </a:hlinkClick>
                        </a:rPr>
                        <a:t>Make a money claim </a:t>
                      </a:r>
                      <a:r>
                        <a:rPr lang="en-GB" sz="1600" dirty="0">
                          <a:solidFill>
                            <a:srgbClr val="9C5FA4"/>
                          </a:solidFill>
                          <a:effectLst/>
                          <a:latin typeface="Montserrat" pitchFamily="2" charset="77"/>
                        </a:rPr>
                        <a:t>  </a:t>
                      </a:r>
                    </a:p>
                    <a:p>
                      <a:pPr algn="l">
                        <a:lnSpc>
                          <a:spcPct val="100000"/>
                        </a:lnSpc>
                        <a:spcAft>
                          <a:spcPts val="800"/>
                        </a:spcAft>
                      </a:pPr>
                      <a:r>
                        <a:rPr lang="en-GB" sz="1600" dirty="0">
                          <a:effectLst/>
                          <a:latin typeface="Montserrat" pitchFamily="2" charset="77"/>
                        </a:rPr>
                        <a:t>Online Civil Money Claims (OCMC)</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800"/>
                        </a:spcAft>
                      </a:pPr>
                      <a:r>
                        <a:rPr lang="en-GB" sz="1600" dirty="0">
                          <a:effectLst/>
                          <a:latin typeface="Montserrat" pitchFamily="2" charset="77"/>
                        </a:rPr>
                        <a:t>For people to resolve civil money claims online. </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4786111"/>
                  </a:ext>
                </a:extLst>
              </a:tr>
              <a:tr h="589316">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GB" sz="1600" dirty="0">
                          <a:solidFill>
                            <a:srgbClr val="9C5FA4"/>
                          </a:solidFill>
                          <a:effectLst/>
                          <a:latin typeface="Montserrat" pitchFamily="2" charset="77"/>
                          <a:hlinkClick r:id="" action="ppaction://noaction">
                            <a:extLst>
                              <a:ext uri="{A12FA001-AC4F-418D-AE19-62706E023703}">
                                <ahyp:hlinkClr xmlns:ahyp="http://schemas.microsoft.com/office/drawing/2018/hyperlinkcolor" val="tx"/>
                              </a:ext>
                            </a:extLst>
                          </a:hlinkClick>
                        </a:rPr>
                        <a:t>Help With Fees </a:t>
                      </a:r>
                      <a:r>
                        <a:rPr lang="en-GB" sz="1600" dirty="0">
                          <a:solidFill>
                            <a:srgbClr val="9C5FA4"/>
                          </a:solidFill>
                          <a:effectLst/>
                          <a:latin typeface="Montserrat" pitchFamily="2" charset="77"/>
                        </a:rPr>
                        <a:t> </a:t>
                      </a:r>
                    </a:p>
                    <a:p>
                      <a:pPr marL="0" marR="0" lvl="0" indent="0" algn="l" defTabSz="914400" rtl="0" eaLnBrk="1" fontAlgn="auto" latinLnBrk="0" hangingPunct="1">
                        <a:lnSpc>
                          <a:spcPct val="100000"/>
                        </a:lnSpc>
                        <a:spcBef>
                          <a:spcPts val="0"/>
                        </a:spcBef>
                        <a:spcAft>
                          <a:spcPts val="800"/>
                        </a:spcAft>
                        <a:buClrTx/>
                        <a:buSzTx/>
                        <a:buFontTx/>
                        <a:buNone/>
                        <a:tabLst/>
                        <a:defRPr/>
                      </a:pPr>
                      <a:r>
                        <a:rPr lang="en-GB" sz="1600" dirty="0">
                          <a:effectLst/>
                          <a:latin typeface="Montserrat" pitchFamily="2" charset="77"/>
                        </a:rPr>
                        <a:t>(HWF)</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GB" sz="1600" dirty="0">
                          <a:effectLst/>
                          <a:latin typeface="Montserrat" pitchFamily="2" charset="77"/>
                        </a:rPr>
                        <a:t>For users to apply for help with Court and Tribunal fees. </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6194367"/>
                  </a:ext>
                </a:extLst>
              </a:tr>
              <a:tr h="523834">
                <a:tc>
                  <a:txBody>
                    <a:bodyPr/>
                    <a:lstStyle/>
                    <a:p>
                      <a:pPr algn="l">
                        <a:lnSpc>
                          <a:spcPct val="100000"/>
                        </a:lnSpc>
                        <a:spcAft>
                          <a:spcPts val="800"/>
                        </a:spcAft>
                      </a:pPr>
                      <a:r>
                        <a:rPr lang="en-GB" sz="1600" dirty="0">
                          <a:solidFill>
                            <a:srgbClr val="9C5FA4"/>
                          </a:solidFill>
                          <a:effectLst/>
                          <a:latin typeface="Montserrat" pitchFamily="2" charset="77"/>
                          <a:hlinkClick r:id="" action="ppaction://noaction">
                            <a:extLst>
                              <a:ext uri="{A12FA001-AC4F-418D-AE19-62706E023703}">
                                <ahyp:hlinkClr xmlns:ahyp="http://schemas.microsoft.com/office/drawing/2018/hyperlinkcolor" val="tx"/>
                              </a:ext>
                            </a:extLst>
                          </a:hlinkClick>
                        </a:rPr>
                        <a:t>Apply for a Divorce</a:t>
                      </a:r>
                      <a:endParaRPr lang="en-GB" sz="1600" dirty="0">
                        <a:solidFill>
                          <a:srgbClr val="9C5FA4"/>
                        </a:solidFill>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800"/>
                        </a:spcAft>
                      </a:pPr>
                      <a:r>
                        <a:rPr lang="en-GB" sz="1600" dirty="0">
                          <a:effectLst/>
                          <a:latin typeface="Montserrat" pitchFamily="2" charset="77"/>
                        </a:rPr>
                        <a:t>For individuals to make an application to legally end a marriage or civil partnership and resolve associated financial issues. </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9187157"/>
                  </a:ext>
                </a:extLst>
              </a:tr>
              <a:tr h="523834">
                <a:tc>
                  <a:txBody>
                    <a:bodyPr/>
                    <a:lstStyle/>
                    <a:p>
                      <a:pPr algn="l">
                        <a:lnSpc>
                          <a:spcPct val="100000"/>
                        </a:lnSpc>
                        <a:spcAft>
                          <a:spcPts val="800"/>
                        </a:spcAft>
                      </a:pPr>
                      <a:r>
                        <a:rPr lang="en-GB" sz="1600" dirty="0">
                          <a:solidFill>
                            <a:srgbClr val="9C5FA4"/>
                          </a:solidFill>
                          <a:effectLst/>
                          <a:latin typeface="Montserrat" pitchFamily="2" charset="77"/>
                          <a:hlinkClick r:id="" action="ppaction://noaction">
                            <a:extLst>
                              <a:ext uri="{A12FA001-AC4F-418D-AE19-62706E023703}">
                                <ahyp:hlinkClr xmlns:ahyp="http://schemas.microsoft.com/office/drawing/2018/hyperlinkcolor" val="tx"/>
                              </a:ext>
                            </a:extLst>
                          </a:hlinkClick>
                        </a:rPr>
                        <a:t>Apply for Probate</a:t>
                      </a:r>
                      <a:endParaRPr lang="en-GB" sz="1600" dirty="0">
                        <a:solidFill>
                          <a:srgbClr val="9C5FA4"/>
                        </a:solidFill>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800"/>
                        </a:spcAft>
                      </a:pPr>
                      <a:r>
                        <a:rPr lang="en-GB" sz="1600" dirty="0">
                          <a:effectLst/>
                          <a:latin typeface="Montserrat" pitchFamily="2" charset="77"/>
                        </a:rPr>
                        <a:t>For users to apply for probate of an estate for a deceased individual in England and Wales.  </a:t>
                      </a:r>
                      <a:endParaRPr lang="en-GB" sz="1600" dirty="0">
                        <a:effectLst/>
                        <a:latin typeface="Montserrat" pitchFamily="2"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7671499"/>
                  </a:ext>
                </a:extLst>
              </a:tr>
            </a:tbl>
          </a:graphicData>
        </a:graphic>
      </p:graphicFrame>
      <p:sp>
        <p:nvSpPr>
          <p:cNvPr id="4" name="TextBox 3">
            <a:extLst>
              <a:ext uri="{FF2B5EF4-FFF2-40B4-BE49-F238E27FC236}">
                <a16:creationId xmlns:a16="http://schemas.microsoft.com/office/drawing/2014/main" id="{1DFF9CF8-DB48-88E4-A2EE-3E9AEA2EB37A}"/>
              </a:ext>
            </a:extLst>
          </p:cNvPr>
          <p:cNvSpPr txBox="1"/>
          <p:nvPr/>
        </p:nvSpPr>
        <p:spPr>
          <a:xfrm>
            <a:off x="366724" y="5528662"/>
            <a:ext cx="10679723" cy="738664"/>
          </a:xfrm>
          <a:prstGeom prst="rect">
            <a:avLst/>
          </a:prstGeom>
          <a:noFill/>
        </p:spPr>
        <p:txBody>
          <a:bodyPr wrap="square" rtlCol="0">
            <a:spAutoFit/>
          </a:bodyPr>
          <a:lstStyle/>
          <a:p>
            <a:r>
              <a:rPr lang="en-GB" sz="1400" dirty="0">
                <a:latin typeface="Montserrat" pitchFamily="2" charset="77"/>
                <a:cs typeface="Arial"/>
              </a:rPr>
              <a:t>Further information: </a:t>
            </a:r>
            <a:endParaRPr lang="en-GB" sz="1400" dirty="0">
              <a:latin typeface="Montserrat" pitchFamily="2" charset="77"/>
              <a:hlinkClick r:id="rId4"/>
            </a:endParaRPr>
          </a:p>
          <a:p>
            <a:r>
              <a:rPr lang="en-GB" sz="1400" dirty="0">
                <a:latin typeface="Montserrat" pitchFamily="2" charset="77"/>
                <a:hlinkClick r:id="rId4"/>
              </a:rPr>
              <a:t>https://www.we-are-digital.co.uk/hmcts-partner</a:t>
            </a:r>
            <a:r>
              <a:rPr lang="en-GB" sz="1400" dirty="0">
                <a:latin typeface="Montserrat" pitchFamily="2" charset="77"/>
              </a:rPr>
              <a:t> </a:t>
            </a:r>
          </a:p>
          <a:p>
            <a:r>
              <a:rPr lang="en-US" sz="1400" dirty="0">
                <a:latin typeface="Montserrat" pitchFamily="2" charset="77"/>
                <a:hlinkClick r:id="rId5"/>
              </a:rPr>
              <a:t>https://www.we-are-digital.co.uk/hmcts-user</a:t>
            </a:r>
            <a:r>
              <a:rPr lang="en-US" sz="1400" dirty="0">
                <a:latin typeface="Montserrat" pitchFamily="2" charset="77"/>
              </a:rPr>
              <a:t> </a:t>
            </a:r>
          </a:p>
        </p:txBody>
      </p:sp>
      <p:pic>
        <p:nvPicPr>
          <p:cNvPr id="17" name="Picture 16">
            <a:extLst>
              <a:ext uri="{FF2B5EF4-FFF2-40B4-BE49-F238E27FC236}">
                <a16:creationId xmlns:a16="http://schemas.microsoft.com/office/drawing/2014/main" id="{3DCEA2B9-A512-6409-518F-E4A7B2A50B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6" name="Group 5">
            <a:extLst>
              <a:ext uri="{FF2B5EF4-FFF2-40B4-BE49-F238E27FC236}">
                <a16:creationId xmlns:a16="http://schemas.microsoft.com/office/drawing/2014/main" id="{AF29EAC0-DFEE-97FE-1CBD-6D3DF29316F0}"/>
              </a:ext>
            </a:extLst>
          </p:cNvPr>
          <p:cNvGrpSpPr/>
          <p:nvPr/>
        </p:nvGrpSpPr>
        <p:grpSpPr>
          <a:xfrm>
            <a:off x="338932" y="6438105"/>
            <a:ext cx="11660957" cy="276999"/>
            <a:chOff x="386986" y="6104328"/>
            <a:chExt cx="11660957" cy="276999"/>
          </a:xfrm>
        </p:grpSpPr>
        <p:sp>
          <p:nvSpPr>
            <p:cNvPr id="8" name="TextBox 7">
              <a:extLst>
                <a:ext uri="{FF2B5EF4-FFF2-40B4-BE49-F238E27FC236}">
                  <a16:creationId xmlns:a16="http://schemas.microsoft.com/office/drawing/2014/main" id="{6D80F3E6-DAD7-E0D2-0207-185DBA807D7F}"/>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7">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8"/>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10" name="Picture 9">
              <a:extLst>
                <a:ext uri="{FF2B5EF4-FFF2-40B4-BE49-F238E27FC236}">
                  <a16:creationId xmlns:a16="http://schemas.microsoft.com/office/drawing/2014/main" id="{B4BD49E0-571D-D5A5-DF30-0E023305190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11" name="Picture 10">
              <a:extLst>
                <a:ext uri="{FF2B5EF4-FFF2-40B4-BE49-F238E27FC236}">
                  <a16:creationId xmlns:a16="http://schemas.microsoft.com/office/drawing/2014/main" id="{114CED3B-8372-EF5D-E9A7-4AE89F9EC52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12" name="Picture 11" descr="Icon&#10;&#10;Description automatically generated">
              <a:extLst>
                <a:ext uri="{FF2B5EF4-FFF2-40B4-BE49-F238E27FC236}">
                  <a16:creationId xmlns:a16="http://schemas.microsoft.com/office/drawing/2014/main" id="{242F3979-94A1-F6A6-5B84-459F3C112F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19" name="Picture 18" descr="Icon&#10;&#10;Description automatically generated">
              <a:extLst>
                <a:ext uri="{FF2B5EF4-FFF2-40B4-BE49-F238E27FC236}">
                  <a16:creationId xmlns:a16="http://schemas.microsoft.com/office/drawing/2014/main" id="{3695AA50-D85E-C302-2391-E8B7704AC44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20" name="Slide Number Placeholder 19">
            <a:extLst>
              <a:ext uri="{FF2B5EF4-FFF2-40B4-BE49-F238E27FC236}">
                <a16:creationId xmlns:a16="http://schemas.microsoft.com/office/drawing/2014/main" id="{5D1BFEFE-8F09-4868-FC5A-1FCBF13E6266}"/>
              </a:ext>
            </a:extLst>
          </p:cNvPr>
          <p:cNvSpPr>
            <a:spLocks noGrp="1"/>
          </p:cNvSpPr>
          <p:nvPr>
            <p:ph type="sldNum" sz="quarter" idx="12"/>
          </p:nvPr>
        </p:nvSpPr>
        <p:spPr/>
        <p:txBody>
          <a:bodyPr/>
          <a:lstStyle/>
          <a:p>
            <a:fld id="{03A8A517-C0D3-48CD-A686-BD05ED361330}" type="slidenum">
              <a:rPr lang="en-GB" smtClean="0"/>
              <a:t>7</a:t>
            </a:fld>
            <a:endParaRPr lang="en-GB" dirty="0"/>
          </a:p>
        </p:txBody>
      </p:sp>
    </p:spTree>
    <p:extLst>
      <p:ext uri="{BB962C8B-B14F-4D97-AF65-F5344CB8AC3E}">
        <p14:creationId xmlns:p14="http://schemas.microsoft.com/office/powerpoint/2010/main" val="245803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8585FE2-EE81-9719-1EB5-95A841D6164C}"/>
              </a:ext>
            </a:extLst>
          </p:cNvPr>
          <p:cNvGrpSpPr/>
          <p:nvPr/>
        </p:nvGrpSpPr>
        <p:grpSpPr>
          <a:xfrm>
            <a:off x="-9" y="-10"/>
            <a:ext cx="11999898" cy="816153"/>
            <a:chOff x="-9" y="-10"/>
            <a:chExt cx="11999898" cy="816153"/>
          </a:xfrm>
        </p:grpSpPr>
        <p:sp>
          <p:nvSpPr>
            <p:cNvPr id="14" name="Rectangle 13">
              <a:extLst>
                <a:ext uri="{FF2B5EF4-FFF2-40B4-BE49-F238E27FC236}">
                  <a16:creationId xmlns:a16="http://schemas.microsoft.com/office/drawing/2014/main" id="{BAD6D693-7975-4E5F-B541-0662C9FD4656}"/>
                </a:ext>
              </a:extLst>
            </p:cNvPr>
            <p:cNvSpPr/>
            <p:nvPr/>
          </p:nvSpPr>
          <p:spPr>
            <a:xfrm rot="10800000">
              <a:off x="-9" y="-10"/>
              <a:ext cx="4906545"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60" descr="Logo&#10;&#10;Description automatically generated">
              <a:extLst>
                <a:ext uri="{FF2B5EF4-FFF2-40B4-BE49-F238E27FC236}">
                  <a16:creationId xmlns:a16="http://schemas.microsoft.com/office/drawing/2014/main" id="{48DD860E-AA1C-4465-AB7F-8F1936EB7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sp>
          <p:nvSpPr>
            <p:cNvPr id="3" name="TextBox 2">
              <a:extLst>
                <a:ext uri="{FF2B5EF4-FFF2-40B4-BE49-F238E27FC236}">
                  <a16:creationId xmlns:a16="http://schemas.microsoft.com/office/drawing/2014/main" id="{D460EB76-1CA1-1B2B-31F6-FC6303ED87BB}"/>
                </a:ext>
              </a:extLst>
            </p:cNvPr>
            <p:cNvSpPr txBox="1"/>
            <p:nvPr/>
          </p:nvSpPr>
          <p:spPr>
            <a:xfrm>
              <a:off x="155135" y="113819"/>
              <a:ext cx="6102296" cy="461665"/>
            </a:xfrm>
            <a:prstGeom prst="rect">
              <a:avLst/>
            </a:prstGeom>
            <a:noFill/>
          </p:spPr>
          <p:txBody>
            <a:bodyPr wrap="square">
              <a:spAutoFit/>
            </a:bodyPr>
            <a:lstStyle/>
            <a:p>
              <a:r>
                <a:rPr lang="en-GB" sz="2400" b="1" dirty="0">
                  <a:solidFill>
                    <a:schemeClr val="bg1"/>
                  </a:solidFill>
                  <a:latin typeface="Montserrat" pitchFamily="2" charset="77"/>
                </a:rPr>
                <a:t>Referral &amp; Delivery Partners</a:t>
              </a:r>
            </a:p>
          </p:txBody>
        </p:sp>
      </p:grpSp>
      <p:sp>
        <p:nvSpPr>
          <p:cNvPr id="2" name="Text Placeholder 2">
            <a:extLst>
              <a:ext uri="{FF2B5EF4-FFF2-40B4-BE49-F238E27FC236}">
                <a16:creationId xmlns:a16="http://schemas.microsoft.com/office/drawing/2014/main" id="{1D48FDE2-A0EB-9313-0AFA-4EE8724F6DAB}"/>
              </a:ext>
            </a:extLst>
          </p:cNvPr>
          <p:cNvSpPr txBox="1">
            <a:spLocks/>
          </p:cNvSpPr>
          <p:nvPr/>
        </p:nvSpPr>
        <p:spPr>
          <a:xfrm>
            <a:off x="867274" y="1385559"/>
            <a:ext cx="10023475" cy="4472697"/>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GB" dirty="0">
              <a:solidFill>
                <a:srgbClr val="40284E"/>
              </a:solidFill>
            </a:endParaRPr>
          </a:p>
        </p:txBody>
      </p:sp>
      <p:sp>
        <p:nvSpPr>
          <p:cNvPr id="7" name="Content Placeholder 6">
            <a:extLst>
              <a:ext uri="{FF2B5EF4-FFF2-40B4-BE49-F238E27FC236}">
                <a16:creationId xmlns:a16="http://schemas.microsoft.com/office/drawing/2014/main" id="{F3358B88-0CA8-9F42-9B75-BCBEB986A98D}"/>
              </a:ext>
            </a:extLst>
          </p:cNvPr>
          <p:cNvSpPr>
            <a:spLocks noGrp="1"/>
          </p:cNvSpPr>
          <p:nvPr>
            <p:ph sz="half" idx="1"/>
          </p:nvPr>
        </p:nvSpPr>
        <p:spPr>
          <a:xfrm>
            <a:off x="838200" y="1781021"/>
            <a:ext cx="5181600" cy="4351338"/>
          </a:xfrm>
        </p:spPr>
        <p:txBody>
          <a:bodyPr>
            <a:normAutofit fontScale="32500" lnSpcReduction="20000"/>
          </a:bodyPr>
          <a:lstStyle/>
          <a:p>
            <a:pPr marL="0" indent="0" algn="l">
              <a:lnSpc>
                <a:spcPct val="150000"/>
              </a:lnSpc>
              <a:buNone/>
            </a:pPr>
            <a:r>
              <a:rPr lang="en-GB" sz="5500" b="1" dirty="0">
                <a:solidFill>
                  <a:srgbClr val="000000"/>
                </a:solidFill>
                <a:latin typeface="Montserrat" pitchFamily="2" charset="77"/>
                <a:cs typeface="Arial"/>
              </a:rPr>
              <a:t>Referral Partners</a:t>
            </a:r>
          </a:p>
          <a:p>
            <a:pPr marL="342900" indent="-342900" algn="l">
              <a:lnSpc>
                <a:spcPct val="150000"/>
              </a:lnSpc>
              <a:buFont typeface="Arial" panose="020B0604020202020204" pitchFamily="34" charset="0"/>
              <a:buChar char="•"/>
            </a:pPr>
            <a:r>
              <a:rPr lang="en-GB" sz="4900" dirty="0">
                <a:solidFill>
                  <a:srgbClr val="40284E"/>
                </a:solidFill>
                <a:latin typeface="Montserrat" pitchFamily="2" charset="77"/>
                <a:cs typeface="Arial"/>
              </a:rPr>
              <a:t>Includes operational HMCTS Call Centres, Courts. Advice Services such as CAB’s, Local Councils, Charities, Libraries.</a:t>
            </a:r>
          </a:p>
          <a:p>
            <a:pPr marL="0" indent="0" algn="l">
              <a:lnSpc>
                <a:spcPct val="150000"/>
              </a:lnSpc>
              <a:buNone/>
            </a:pPr>
            <a:r>
              <a:rPr lang="en-GB" sz="4900" b="1" dirty="0">
                <a:solidFill>
                  <a:srgbClr val="9C5FA4"/>
                </a:solidFill>
                <a:latin typeface="Montserrat" pitchFamily="2" charset="77"/>
                <a:cs typeface="Arial"/>
              </a:rPr>
              <a:t>Be a Referral Partner</a:t>
            </a:r>
          </a:p>
          <a:p>
            <a:pPr marL="342900" indent="-342900" algn="l">
              <a:lnSpc>
                <a:spcPct val="150000"/>
              </a:lnSpc>
              <a:buFont typeface="Arial" panose="020B0604020202020204" pitchFamily="34" charset="0"/>
              <a:buChar char="•"/>
            </a:pPr>
            <a:r>
              <a:rPr lang="en-GB" sz="4900" dirty="0">
                <a:solidFill>
                  <a:srgbClr val="000000"/>
                </a:solidFill>
                <a:latin typeface="Montserrat" pitchFamily="2" charset="77"/>
                <a:cs typeface="Arial"/>
              </a:rPr>
              <a:t>Refer your clients who need digital support with online justice forms to WAD.</a:t>
            </a:r>
          </a:p>
          <a:p>
            <a:pPr marL="342900" indent="-342900" algn="l">
              <a:lnSpc>
                <a:spcPct val="150000"/>
              </a:lnSpc>
              <a:buFont typeface="Arial" panose="020B0604020202020204" pitchFamily="34" charset="0"/>
              <a:buChar char="•"/>
            </a:pPr>
            <a:r>
              <a:rPr lang="en-GB" sz="4900" dirty="0">
                <a:solidFill>
                  <a:srgbClr val="000000"/>
                </a:solidFill>
                <a:latin typeface="Montserrat" pitchFamily="2" charset="77"/>
                <a:cs typeface="Arial"/>
              </a:rPr>
              <a:t>You or your clients can phone 03300 160 051 and WAD will triage and direct them to a Partner for support.</a:t>
            </a:r>
          </a:p>
          <a:p>
            <a:pPr marL="342900" indent="-342900" algn="l">
              <a:lnSpc>
                <a:spcPct val="150000"/>
              </a:lnSpc>
              <a:buFont typeface="Arial" panose="020B0604020202020204" pitchFamily="34" charset="0"/>
              <a:buChar char="•"/>
            </a:pPr>
            <a:endParaRPr lang="en-GB" sz="4500" dirty="0">
              <a:solidFill>
                <a:srgbClr val="000000"/>
              </a:solidFill>
              <a:cs typeface="Arial"/>
            </a:endParaRPr>
          </a:p>
          <a:p>
            <a:endParaRPr lang="en-US" dirty="0"/>
          </a:p>
        </p:txBody>
      </p:sp>
      <p:sp>
        <p:nvSpPr>
          <p:cNvPr id="9" name="Content Placeholder 8">
            <a:extLst>
              <a:ext uri="{FF2B5EF4-FFF2-40B4-BE49-F238E27FC236}">
                <a16:creationId xmlns:a16="http://schemas.microsoft.com/office/drawing/2014/main" id="{B497FDF6-C192-913E-2F39-AEB232DF854A}"/>
              </a:ext>
            </a:extLst>
          </p:cNvPr>
          <p:cNvSpPr>
            <a:spLocks noGrp="1"/>
          </p:cNvSpPr>
          <p:nvPr>
            <p:ph sz="half" idx="2"/>
          </p:nvPr>
        </p:nvSpPr>
        <p:spPr>
          <a:xfrm>
            <a:off x="6172200" y="1781021"/>
            <a:ext cx="5181600" cy="4351338"/>
          </a:xfrm>
        </p:spPr>
        <p:txBody>
          <a:bodyPr>
            <a:normAutofit fontScale="32500" lnSpcReduction="20000"/>
          </a:bodyPr>
          <a:lstStyle/>
          <a:p>
            <a:pPr marL="0" indent="0">
              <a:lnSpc>
                <a:spcPct val="150000"/>
              </a:lnSpc>
              <a:buNone/>
            </a:pPr>
            <a:r>
              <a:rPr lang="en-GB" sz="5500" b="1" dirty="0">
                <a:solidFill>
                  <a:srgbClr val="000000"/>
                </a:solidFill>
                <a:latin typeface="Montserrat" pitchFamily="2" charset="77"/>
                <a:cs typeface="Arial"/>
              </a:rPr>
              <a:t>Delivery Partners</a:t>
            </a:r>
          </a:p>
          <a:p>
            <a:pPr marL="342900" indent="-342900">
              <a:lnSpc>
                <a:spcPct val="150000"/>
              </a:lnSpc>
            </a:pPr>
            <a:r>
              <a:rPr lang="en-GB" sz="4900" dirty="0">
                <a:solidFill>
                  <a:srgbClr val="000000"/>
                </a:solidFill>
                <a:latin typeface="Montserrat" pitchFamily="2" charset="77"/>
                <a:cs typeface="Arial"/>
              </a:rPr>
              <a:t>Includes Advice Centres such as CAB’s, Law Clinics, Local Councils, Community Groups, Charities, Libraries. </a:t>
            </a:r>
          </a:p>
          <a:p>
            <a:pPr marL="0" indent="0">
              <a:lnSpc>
                <a:spcPct val="150000"/>
              </a:lnSpc>
              <a:buNone/>
            </a:pPr>
            <a:r>
              <a:rPr lang="en-GB" sz="4900" b="1" dirty="0">
                <a:solidFill>
                  <a:srgbClr val="9C5FA4"/>
                </a:solidFill>
                <a:latin typeface="Montserrat" pitchFamily="2" charset="77"/>
                <a:cs typeface="Arial"/>
              </a:rPr>
              <a:t>Be a Delivery Partner</a:t>
            </a:r>
          </a:p>
          <a:p>
            <a:pPr marL="342900" indent="-342900" algn="l">
              <a:lnSpc>
                <a:spcPct val="150000"/>
              </a:lnSpc>
              <a:buFont typeface="Arial" panose="020B0604020202020204" pitchFamily="34" charset="0"/>
              <a:buChar char="•"/>
            </a:pPr>
            <a:r>
              <a:rPr lang="en-GB" sz="4900" dirty="0">
                <a:solidFill>
                  <a:srgbClr val="000000"/>
                </a:solidFill>
                <a:latin typeface="Montserrat" pitchFamily="2" charset="77"/>
                <a:cs typeface="Arial"/>
              </a:rPr>
              <a:t>You can deliver the digital support for HMCTS online forms. It could be work that you are already doing and can get paid for it.</a:t>
            </a:r>
          </a:p>
          <a:p>
            <a:pPr marL="342900" indent="-342900" algn="l">
              <a:lnSpc>
                <a:spcPct val="150000"/>
              </a:lnSpc>
              <a:buFont typeface="Arial" panose="020B0604020202020204" pitchFamily="34" charset="0"/>
              <a:buChar char="•"/>
            </a:pPr>
            <a:r>
              <a:rPr lang="en-GB" sz="4900" dirty="0">
                <a:solidFill>
                  <a:srgbClr val="000000"/>
                </a:solidFill>
                <a:latin typeface="Montserrat" pitchFamily="2" charset="77"/>
                <a:cs typeface="Arial"/>
              </a:rPr>
              <a:t>It is non-advisory and can be incorporated within your existing service.</a:t>
            </a:r>
          </a:p>
          <a:p>
            <a:endParaRPr lang="en-US" dirty="0"/>
          </a:p>
        </p:txBody>
      </p:sp>
      <p:pic>
        <p:nvPicPr>
          <p:cNvPr id="18" name="Picture 17">
            <a:extLst>
              <a:ext uri="{FF2B5EF4-FFF2-40B4-BE49-F238E27FC236}">
                <a16:creationId xmlns:a16="http://schemas.microsoft.com/office/drawing/2014/main" id="{4C59F838-B8CB-81EE-B3D0-45C8F5DFC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6" name="Group 5">
            <a:extLst>
              <a:ext uri="{FF2B5EF4-FFF2-40B4-BE49-F238E27FC236}">
                <a16:creationId xmlns:a16="http://schemas.microsoft.com/office/drawing/2014/main" id="{622DAA6F-09FD-A922-42F0-54EA91138B99}"/>
              </a:ext>
            </a:extLst>
          </p:cNvPr>
          <p:cNvGrpSpPr/>
          <p:nvPr/>
        </p:nvGrpSpPr>
        <p:grpSpPr>
          <a:xfrm>
            <a:off x="338932" y="6438105"/>
            <a:ext cx="11660957" cy="276999"/>
            <a:chOff x="386986" y="6104328"/>
            <a:chExt cx="11660957" cy="276999"/>
          </a:xfrm>
        </p:grpSpPr>
        <p:sp>
          <p:nvSpPr>
            <p:cNvPr id="10" name="TextBox 9">
              <a:extLst>
                <a:ext uri="{FF2B5EF4-FFF2-40B4-BE49-F238E27FC236}">
                  <a16:creationId xmlns:a16="http://schemas.microsoft.com/office/drawing/2014/main" id="{991D937C-56CC-5DD7-DB16-01F33298D8EC}"/>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4">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5"/>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11" name="Picture 10">
              <a:extLst>
                <a:ext uri="{FF2B5EF4-FFF2-40B4-BE49-F238E27FC236}">
                  <a16:creationId xmlns:a16="http://schemas.microsoft.com/office/drawing/2014/main" id="{62EC14CD-C1B6-56E9-37AF-F241E5207B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12" name="Picture 11">
              <a:extLst>
                <a:ext uri="{FF2B5EF4-FFF2-40B4-BE49-F238E27FC236}">
                  <a16:creationId xmlns:a16="http://schemas.microsoft.com/office/drawing/2014/main" id="{AD9557CA-3BC9-4ADE-6BD6-507119038F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20" name="Picture 19" descr="Icon&#10;&#10;Description automatically generated">
              <a:extLst>
                <a:ext uri="{FF2B5EF4-FFF2-40B4-BE49-F238E27FC236}">
                  <a16:creationId xmlns:a16="http://schemas.microsoft.com/office/drawing/2014/main" id="{E66B6025-D10E-CDD2-0D3C-CD5BEB6A75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21" name="Picture 20" descr="Icon&#10;&#10;Description automatically generated">
              <a:extLst>
                <a:ext uri="{FF2B5EF4-FFF2-40B4-BE49-F238E27FC236}">
                  <a16:creationId xmlns:a16="http://schemas.microsoft.com/office/drawing/2014/main" id="{F55AF580-A8D5-AF57-D101-B5B327C254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22" name="Slide Number Placeholder 21">
            <a:extLst>
              <a:ext uri="{FF2B5EF4-FFF2-40B4-BE49-F238E27FC236}">
                <a16:creationId xmlns:a16="http://schemas.microsoft.com/office/drawing/2014/main" id="{27EE80E9-BB91-2B3E-F492-92710656FF7A}"/>
              </a:ext>
            </a:extLst>
          </p:cNvPr>
          <p:cNvSpPr>
            <a:spLocks noGrp="1"/>
          </p:cNvSpPr>
          <p:nvPr>
            <p:ph type="sldNum" sz="quarter" idx="12"/>
          </p:nvPr>
        </p:nvSpPr>
        <p:spPr/>
        <p:txBody>
          <a:bodyPr/>
          <a:lstStyle/>
          <a:p>
            <a:fld id="{03A8A517-C0D3-48CD-A686-BD05ED361330}" type="slidenum">
              <a:rPr lang="en-GB" smtClean="0"/>
              <a:t>8</a:t>
            </a:fld>
            <a:endParaRPr lang="en-GB" dirty="0"/>
          </a:p>
        </p:txBody>
      </p:sp>
    </p:spTree>
    <p:extLst>
      <p:ext uri="{BB962C8B-B14F-4D97-AF65-F5344CB8AC3E}">
        <p14:creationId xmlns:p14="http://schemas.microsoft.com/office/powerpoint/2010/main" val="3929678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8585FE2-EE81-9719-1EB5-95A841D6164C}"/>
              </a:ext>
            </a:extLst>
          </p:cNvPr>
          <p:cNvGrpSpPr/>
          <p:nvPr/>
        </p:nvGrpSpPr>
        <p:grpSpPr>
          <a:xfrm>
            <a:off x="-8" y="-12"/>
            <a:ext cx="11999897" cy="816153"/>
            <a:chOff x="-8" y="-12"/>
            <a:chExt cx="11999897" cy="816153"/>
          </a:xfrm>
        </p:grpSpPr>
        <p:sp>
          <p:nvSpPr>
            <p:cNvPr id="14" name="Rectangle 13">
              <a:extLst>
                <a:ext uri="{FF2B5EF4-FFF2-40B4-BE49-F238E27FC236}">
                  <a16:creationId xmlns:a16="http://schemas.microsoft.com/office/drawing/2014/main" id="{BAD6D693-7975-4E5F-B541-0662C9FD4656}"/>
                </a:ext>
              </a:extLst>
            </p:cNvPr>
            <p:cNvSpPr/>
            <p:nvPr/>
          </p:nvSpPr>
          <p:spPr>
            <a:xfrm rot="10800000">
              <a:off x="-8" y="-12"/>
              <a:ext cx="5062662" cy="816153"/>
            </a:xfrm>
            <a:prstGeom prst="rect">
              <a:avLst/>
            </a:prstGeom>
            <a:gradFill>
              <a:gsLst>
                <a:gs pos="0">
                  <a:srgbClr val="41284D">
                    <a:alpha val="95294"/>
                  </a:srgbClr>
                </a:gs>
                <a:gs pos="100000">
                  <a:srgbClr val="9C5FA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60" descr="Logo&#10;&#10;Description automatically generated">
              <a:extLst>
                <a:ext uri="{FF2B5EF4-FFF2-40B4-BE49-F238E27FC236}">
                  <a16:creationId xmlns:a16="http://schemas.microsoft.com/office/drawing/2014/main" id="{48DD860E-AA1C-4465-AB7F-8F1936EB7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882" y="151442"/>
              <a:ext cx="2328007" cy="636235"/>
            </a:xfrm>
            <a:prstGeom prst="rect">
              <a:avLst/>
            </a:prstGeom>
          </p:spPr>
        </p:pic>
        <p:sp>
          <p:nvSpPr>
            <p:cNvPr id="3" name="TextBox 2">
              <a:extLst>
                <a:ext uri="{FF2B5EF4-FFF2-40B4-BE49-F238E27FC236}">
                  <a16:creationId xmlns:a16="http://schemas.microsoft.com/office/drawing/2014/main" id="{D460EB76-1CA1-1B2B-31F6-FC6303ED87BB}"/>
                </a:ext>
              </a:extLst>
            </p:cNvPr>
            <p:cNvSpPr txBox="1"/>
            <p:nvPr/>
          </p:nvSpPr>
          <p:spPr>
            <a:xfrm>
              <a:off x="69904" y="132523"/>
              <a:ext cx="6102296" cy="461665"/>
            </a:xfrm>
            <a:prstGeom prst="rect">
              <a:avLst/>
            </a:prstGeom>
            <a:noFill/>
          </p:spPr>
          <p:txBody>
            <a:bodyPr wrap="square">
              <a:spAutoFit/>
            </a:bodyPr>
            <a:lstStyle/>
            <a:p>
              <a:r>
                <a:rPr lang="en-GB" sz="2400" b="1" dirty="0">
                  <a:solidFill>
                    <a:schemeClr val="bg1"/>
                  </a:solidFill>
                  <a:latin typeface="Montserrat" pitchFamily="2" charset="77"/>
                </a:rPr>
                <a:t>Support for Partners</a:t>
              </a:r>
            </a:p>
          </p:txBody>
        </p:sp>
      </p:grpSp>
      <p:sp>
        <p:nvSpPr>
          <p:cNvPr id="2" name="Text Placeholder 2">
            <a:extLst>
              <a:ext uri="{FF2B5EF4-FFF2-40B4-BE49-F238E27FC236}">
                <a16:creationId xmlns:a16="http://schemas.microsoft.com/office/drawing/2014/main" id="{1D48FDE2-A0EB-9313-0AFA-4EE8724F6DAB}"/>
              </a:ext>
            </a:extLst>
          </p:cNvPr>
          <p:cNvSpPr txBox="1">
            <a:spLocks/>
          </p:cNvSpPr>
          <p:nvPr/>
        </p:nvSpPr>
        <p:spPr>
          <a:xfrm>
            <a:off x="867274" y="1385559"/>
            <a:ext cx="10023475" cy="4472697"/>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GB" dirty="0">
              <a:solidFill>
                <a:srgbClr val="40284E"/>
              </a:solidFill>
            </a:endParaRPr>
          </a:p>
        </p:txBody>
      </p:sp>
      <p:sp>
        <p:nvSpPr>
          <p:cNvPr id="7" name="Content Placeholder 6">
            <a:extLst>
              <a:ext uri="{FF2B5EF4-FFF2-40B4-BE49-F238E27FC236}">
                <a16:creationId xmlns:a16="http://schemas.microsoft.com/office/drawing/2014/main" id="{F3358B88-0CA8-9F42-9B75-BCBEB986A98D}"/>
              </a:ext>
            </a:extLst>
          </p:cNvPr>
          <p:cNvSpPr>
            <a:spLocks noGrp="1"/>
          </p:cNvSpPr>
          <p:nvPr>
            <p:ph sz="half" idx="1"/>
          </p:nvPr>
        </p:nvSpPr>
        <p:spPr/>
        <p:txBody>
          <a:bodyPr>
            <a:normAutofit fontScale="32500" lnSpcReduction="20000"/>
          </a:bodyPr>
          <a:lstStyle/>
          <a:p>
            <a:pPr marL="0" indent="0" algn="l">
              <a:lnSpc>
                <a:spcPct val="150000"/>
              </a:lnSpc>
              <a:buNone/>
            </a:pPr>
            <a:r>
              <a:rPr lang="en-GB" sz="5500" b="1" dirty="0">
                <a:solidFill>
                  <a:srgbClr val="000000"/>
                </a:solidFill>
                <a:latin typeface="Montserrat" pitchFamily="2" charset="77"/>
                <a:cs typeface="Arial"/>
              </a:rPr>
              <a:t>Training for Partners</a:t>
            </a:r>
          </a:p>
          <a:p>
            <a:pPr marL="342900" indent="-342900" algn="l">
              <a:lnSpc>
                <a:spcPct val="150000"/>
              </a:lnSpc>
              <a:buFont typeface="Arial" panose="020B0604020202020204" pitchFamily="34" charset="0"/>
              <a:buChar char="•"/>
            </a:pPr>
            <a:r>
              <a:rPr lang="en-GB" sz="4900" dirty="0">
                <a:solidFill>
                  <a:srgbClr val="40284E"/>
                </a:solidFill>
                <a:latin typeface="Montserrat" pitchFamily="2" charset="77"/>
                <a:cs typeface="Arial"/>
              </a:rPr>
              <a:t>On the 6 Online Forms.</a:t>
            </a:r>
          </a:p>
          <a:p>
            <a:pPr marL="342900" indent="-342900" algn="l">
              <a:lnSpc>
                <a:spcPct val="150000"/>
              </a:lnSpc>
              <a:buFont typeface="Arial" panose="020B0604020202020204" pitchFamily="34" charset="0"/>
              <a:buChar char="•"/>
            </a:pPr>
            <a:r>
              <a:rPr lang="en-GB" sz="4900" dirty="0">
                <a:solidFill>
                  <a:srgbClr val="40284E"/>
                </a:solidFill>
                <a:latin typeface="Montserrat" pitchFamily="2" charset="77"/>
                <a:cs typeface="Arial"/>
              </a:rPr>
              <a:t>On the WAD Appointment Booking system</a:t>
            </a:r>
          </a:p>
          <a:p>
            <a:pPr marL="0" indent="0" algn="l">
              <a:lnSpc>
                <a:spcPct val="150000"/>
              </a:lnSpc>
              <a:buNone/>
            </a:pPr>
            <a:r>
              <a:rPr lang="en-GB" sz="5500" b="1" dirty="0">
                <a:solidFill>
                  <a:srgbClr val="000000"/>
                </a:solidFill>
                <a:latin typeface="Montserrat" pitchFamily="2" charset="77"/>
                <a:cs typeface="Arial"/>
              </a:rPr>
              <a:t>Triage Users </a:t>
            </a:r>
          </a:p>
          <a:p>
            <a:pPr marL="342900" indent="-342900" algn="l">
              <a:lnSpc>
                <a:spcPct val="150000"/>
              </a:lnSpc>
              <a:buFont typeface="Arial" panose="020B0604020202020204" pitchFamily="34" charset="0"/>
              <a:buChar char="•"/>
            </a:pPr>
            <a:r>
              <a:rPr lang="en-GB" sz="4900" dirty="0">
                <a:solidFill>
                  <a:srgbClr val="000000"/>
                </a:solidFill>
                <a:latin typeface="Montserrat" pitchFamily="2" charset="77"/>
                <a:cs typeface="Arial"/>
              </a:rPr>
              <a:t>WAD will triage eligible users, assess their needs and book them appointments with Partners.</a:t>
            </a:r>
          </a:p>
          <a:p>
            <a:pPr marL="342900" indent="-342900" algn="l">
              <a:lnSpc>
                <a:spcPct val="150000"/>
              </a:lnSpc>
              <a:buFont typeface="Arial" panose="020B0604020202020204" pitchFamily="34" charset="0"/>
              <a:buChar char="•"/>
            </a:pPr>
            <a:r>
              <a:rPr lang="en-GB" sz="4900" dirty="0">
                <a:solidFill>
                  <a:srgbClr val="000000"/>
                </a:solidFill>
                <a:latin typeface="Montserrat" pitchFamily="2" charset="77"/>
                <a:cs typeface="Arial"/>
              </a:rPr>
              <a:t>If users comes directly to your Centre, you can still be paid – Call  03300 160 051,  ‘refer’ them to us and we book them an appointment with you. </a:t>
            </a:r>
          </a:p>
          <a:p>
            <a:pPr marL="342900" indent="-342900" algn="l">
              <a:lnSpc>
                <a:spcPct val="150000"/>
              </a:lnSpc>
              <a:buFont typeface="Arial" panose="020B0604020202020204" pitchFamily="34" charset="0"/>
              <a:buChar char="•"/>
            </a:pPr>
            <a:endParaRPr lang="en-GB" sz="4900" dirty="0">
              <a:solidFill>
                <a:srgbClr val="000000"/>
              </a:solidFill>
              <a:latin typeface="Montserrat" pitchFamily="2" charset="77"/>
              <a:cs typeface="Arial"/>
            </a:endParaRPr>
          </a:p>
          <a:p>
            <a:pPr marL="342900" indent="-342900" algn="l">
              <a:lnSpc>
                <a:spcPct val="150000"/>
              </a:lnSpc>
              <a:buFont typeface="Arial" panose="020B0604020202020204" pitchFamily="34" charset="0"/>
              <a:buChar char="•"/>
            </a:pPr>
            <a:endParaRPr lang="en-GB" sz="4500" dirty="0">
              <a:solidFill>
                <a:srgbClr val="000000"/>
              </a:solidFill>
              <a:latin typeface="Montserrat" pitchFamily="2" charset="77"/>
              <a:cs typeface="Arial"/>
            </a:endParaRPr>
          </a:p>
          <a:p>
            <a:pPr marL="342900" indent="-342900" algn="l">
              <a:lnSpc>
                <a:spcPct val="150000"/>
              </a:lnSpc>
              <a:buFont typeface="Arial" panose="020B0604020202020204" pitchFamily="34" charset="0"/>
              <a:buChar char="•"/>
            </a:pPr>
            <a:endParaRPr lang="en-GB" sz="4500" dirty="0">
              <a:solidFill>
                <a:srgbClr val="000000"/>
              </a:solidFill>
              <a:cs typeface="Arial"/>
            </a:endParaRPr>
          </a:p>
          <a:p>
            <a:endParaRPr lang="en-US" dirty="0"/>
          </a:p>
        </p:txBody>
      </p:sp>
      <p:sp>
        <p:nvSpPr>
          <p:cNvPr id="9" name="Content Placeholder 8">
            <a:extLst>
              <a:ext uri="{FF2B5EF4-FFF2-40B4-BE49-F238E27FC236}">
                <a16:creationId xmlns:a16="http://schemas.microsoft.com/office/drawing/2014/main" id="{B497FDF6-C192-913E-2F39-AEB232DF854A}"/>
              </a:ext>
            </a:extLst>
          </p:cNvPr>
          <p:cNvSpPr>
            <a:spLocks noGrp="1"/>
          </p:cNvSpPr>
          <p:nvPr>
            <p:ph sz="half" idx="2"/>
          </p:nvPr>
        </p:nvSpPr>
        <p:spPr>
          <a:xfrm>
            <a:off x="6172200" y="1781021"/>
            <a:ext cx="5181600" cy="4351338"/>
          </a:xfrm>
        </p:spPr>
        <p:txBody>
          <a:bodyPr>
            <a:normAutofit fontScale="32500" lnSpcReduction="20000"/>
          </a:bodyPr>
          <a:lstStyle/>
          <a:p>
            <a:pPr marL="0" indent="0">
              <a:lnSpc>
                <a:spcPct val="150000"/>
              </a:lnSpc>
              <a:buNone/>
            </a:pPr>
            <a:r>
              <a:rPr lang="en-GB" sz="5500" b="1" dirty="0">
                <a:solidFill>
                  <a:srgbClr val="000000"/>
                </a:solidFill>
                <a:latin typeface="Montserrat" pitchFamily="2" charset="77"/>
                <a:cs typeface="Arial"/>
              </a:rPr>
              <a:t>Payments to Partners</a:t>
            </a:r>
          </a:p>
          <a:p>
            <a:pPr marL="342900" indent="-342900">
              <a:lnSpc>
                <a:spcPct val="150000"/>
              </a:lnSpc>
            </a:pPr>
            <a:r>
              <a:rPr lang="en-GB" sz="4900" dirty="0">
                <a:solidFill>
                  <a:srgbClr val="000000"/>
                </a:solidFill>
                <a:latin typeface="Montserrat" pitchFamily="2" charset="77"/>
                <a:cs typeface="Arial"/>
              </a:rPr>
              <a:t>WAD will register both the user (applicant) and your Centre on the system to ensure that outcomes are registered, and the fee payment can be processed.</a:t>
            </a:r>
          </a:p>
          <a:p>
            <a:pPr marL="0" indent="0">
              <a:lnSpc>
                <a:spcPct val="150000"/>
              </a:lnSpc>
              <a:buNone/>
            </a:pPr>
            <a:r>
              <a:rPr lang="en-GB" sz="5500" b="1" dirty="0">
                <a:solidFill>
                  <a:srgbClr val="9C5FA4"/>
                </a:solidFill>
                <a:latin typeface="Montserrat" pitchFamily="2" charset="77"/>
                <a:cs typeface="Arial"/>
              </a:rPr>
              <a:t>Marketing Materials for All Partners</a:t>
            </a:r>
          </a:p>
          <a:p>
            <a:pPr marL="342900" indent="-342900" algn="l">
              <a:lnSpc>
                <a:spcPct val="150000"/>
              </a:lnSpc>
              <a:buFont typeface="Arial" panose="020B0604020202020204" pitchFamily="34" charset="0"/>
              <a:buChar char="•"/>
            </a:pPr>
            <a:r>
              <a:rPr lang="en-GB" sz="4900" dirty="0">
                <a:solidFill>
                  <a:srgbClr val="000000"/>
                </a:solidFill>
                <a:latin typeface="Montserrat" pitchFamily="2" charset="77"/>
                <a:cs typeface="Arial"/>
              </a:rPr>
              <a:t>Promotional materials such as leaflets, posters and a website landing page – to let people know about the service. </a:t>
            </a:r>
          </a:p>
        </p:txBody>
      </p:sp>
      <p:sp>
        <p:nvSpPr>
          <p:cNvPr id="8" name="TextBox 7">
            <a:extLst>
              <a:ext uri="{FF2B5EF4-FFF2-40B4-BE49-F238E27FC236}">
                <a16:creationId xmlns:a16="http://schemas.microsoft.com/office/drawing/2014/main" id="{507E555E-E283-0974-2851-B222675BB7A3}"/>
              </a:ext>
            </a:extLst>
          </p:cNvPr>
          <p:cNvSpPr txBox="1"/>
          <p:nvPr/>
        </p:nvSpPr>
        <p:spPr>
          <a:xfrm>
            <a:off x="255492" y="1090860"/>
            <a:ext cx="10739609" cy="461665"/>
          </a:xfrm>
          <a:prstGeom prst="rect">
            <a:avLst/>
          </a:prstGeom>
          <a:noFill/>
        </p:spPr>
        <p:txBody>
          <a:bodyPr wrap="square">
            <a:spAutoFit/>
          </a:bodyPr>
          <a:lstStyle/>
          <a:p>
            <a:pPr algn="l"/>
            <a:r>
              <a:rPr lang="en-GB" sz="2400" b="1" dirty="0">
                <a:solidFill>
                  <a:srgbClr val="9C5FA4"/>
                </a:solidFill>
                <a:latin typeface="Montserrat" pitchFamily="2" charset="77"/>
                <a:cs typeface="Arial" panose="020B0604020202020204" pitchFamily="34" charset="0"/>
              </a:rPr>
              <a:t>Help for Partners with the Digital Support Service:</a:t>
            </a:r>
          </a:p>
        </p:txBody>
      </p:sp>
      <p:pic>
        <p:nvPicPr>
          <p:cNvPr id="19" name="Picture 18">
            <a:extLst>
              <a:ext uri="{FF2B5EF4-FFF2-40B4-BE49-F238E27FC236}">
                <a16:creationId xmlns:a16="http://schemas.microsoft.com/office/drawing/2014/main" id="{62C80377-BCF6-4202-03F7-1804518516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5381" y="787677"/>
            <a:ext cx="1381125" cy="639184"/>
          </a:xfrm>
          <a:prstGeom prst="rect">
            <a:avLst/>
          </a:prstGeom>
        </p:spPr>
      </p:pic>
      <p:grpSp>
        <p:nvGrpSpPr>
          <p:cNvPr id="6" name="Group 5">
            <a:extLst>
              <a:ext uri="{FF2B5EF4-FFF2-40B4-BE49-F238E27FC236}">
                <a16:creationId xmlns:a16="http://schemas.microsoft.com/office/drawing/2014/main" id="{AB45FDEA-1805-B506-42CD-C05BE67C8B90}"/>
              </a:ext>
            </a:extLst>
          </p:cNvPr>
          <p:cNvGrpSpPr/>
          <p:nvPr/>
        </p:nvGrpSpPr>
        <p:grpSpPr>
          <a:xfrm>
            <a:off x="338932" y="6438105"/>
            <a:ext cx="11660957" cy="276999"/>
            <a:chOff x="386986" y="6104328"/>
            <a:chExt cx="11660957" cy="276999"/>
          </a:xfrm>
        </p:grpSpPr>
        <p:sp>
          <p:nvSpPr>
            <p:cNvPr id="10" name="TextBox 9">
              <a:extLst>
                <a:ext uri="{FF2B5EF4-FFF2-40B4-BE49-F238E27FC236}">
                  <a16:creationId xmlns:a16="http://schemas.microsoft.com/office/drawing/2014/main" id="{9B35C24F-4597-3D02-9155-625A26104002}"/>
                </a:ext>
              </a:extLst>
            </p:cNvPr>
            <p:cNvSpPr txBox="1"/>
            <p:nvPr/>
          </p:nvSpPr>
          <p:spPr>
            <a:xfrm>
              <a:off x="386986" y="6104328"/>
              <a:ext cx="11660957" cy="276999"/>
            </a:xfrm>
            <a:prstGeom prst="rect">
              <a:avLst/>
            </a:prstGeom>
            <a:noFill/>
          </p:spPr>
          <p:txBody>
            <a:bodyPr wrap="square">
              <a:spAutoFit/>
            </a:bodyPr>
            <a:lstStyle/>
            <a:p>
              <a:pPr fontAlgn="base"/>
              <a:r>
                <a:rPr lang="en-GB" sz="12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rPr>
                <a:t>03300 16 00 51 – to refer                          </a:t>
              </a:r>
              <a:r>
                <a:rPr lang="en-GB" sz="1000" u="sng" dirty="0">
                  <a:latin typeface="Montserrat" panose="00000500000000000000" pitchFamily="2" charset="0"/>
                  <a:ea typeface="Calibri" panose="020F0502020204030204" pitchFamily="34" charset="0"/>
                </a:rPr>
                <a:t>partners</a:t>
              </a:r>
              <a:r>
                <a:rPr lang="en-GB" sz="1000" u="sng" dirty="0">
                  <a:latin typeface="Montserrat" panose="00000500000000000000" pitchFamily="2" charset="0"/>
                  <a:ea typeface="Calibri" panose="020F0502020204030204" pitchFamily="34" charset="0"/>
                  <a:hlinkClick r:id="rId4">
                    <a:extLst>
                      <a:ext uri="{A12FA001-AC4F-418D-AE19-62706E023703}">
                        <ahyp:hlinkClr xmlns:ahyp="http://schemas.microsoft.com/office/drawing/2018/hyperlinkcolor" val="tx"/>
                      </a:ext>
                    </a:extLst>
                  </a:hlinkClick>
                </a:rPr>
                <a:t>@we-are-digital.co.uk</a:t>
              </a:r>
              <a:r>
                <a:rPr lang="en-GB" sz="1000" dirty="0">
                  <a:latin typeface="Montserrat" panose="00000500000000000000" pitchFamily="2" charset="0"/>
                  <a:ea typeface="Calibri" panose="020F0502020204030204" pitchFamily="34" charset="0"/>
                </a:rPr>
                <a:t>	                           </a:t>
              </a:r>
              <a:r>
                <a:rPr lang="en-GB" sz="1000" dirty="0">
                  <a:latin typeface="Montserrat" panose="00000500000000000000" pitchFamily="2" charset="0"/>
                  <a:ea typeface="Calibri" panose="020F0502020204030204" pitchFamily="34" charset="0"/>
                  <a:hlinkClick r:id="rId5"/>
                </a:rPr>
                <a:t>www.linkedin.com/company/wearedigitaltraining</a:t>
              </a:r>
              <a:r>
                <a:rPr lang="en-GB" sz="1000" dirty="0">
                  <a:latin typeface="Montserrat" panose="00000500000000000000" pitchFamily="2" charset="0"/>
                  <a:ea typeface="Calibri" panose="020F0502020204030204" pitchFamily="34" charset="0"/>
                </a:rPr>
                <a:t>	     @we_aredigital</a:t>
              </a:r>
              <a:endParaRPr lang="en-GB" sz="1000" dirty="0">
                <a:latin typeface="Montserrat" panose="00000500000000000000" pitchFamily="2" charset="0"/>
              </a:endParaRPr>
            </a:p>
          </p:txBody>
        </p:sp>
        <p:pic>
          <p:nvPicPr>
            <p:cNvPr id="11" name="Picture 10">
              <a:extLst>
                <a:ext uri="{FF2B5EF4-FFF2-40B4-BE49-F238E27FC236}">
                  <a16:creationId xmlns:a16="http://schemas.microsoft.com/office/drawing/2014/main" id="{035A2C3B-DFB2-D3EF-C784-10FB6D9A07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4651" y="6157562"/>
              <a:ext cx="208661" cy="188976"/>
            </a:xfrm>
            <a:prstGeom prst="rect">
              <a:avLst/>
            </a:prstGeom>
          </p:spPr>
        </p:pic>
        <p:pic>
          <p:nvPicPr>
            <p:cNvPr id="12" name="Picture 11">
              <a:extLst>
                <a:ext uri="{FF2B5EF4-FFF2-40B4-BE49-F238E27FC236}">
                  <a16:creationId xmlns:a16="http://schemas.microsoft.com/office/drawing/2014/main" id="{AB755238-9C72-8B0F-9CAB-72CEEE8B27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79360" y="6169099"/>
              <a:ext cx="212598" cy="188976"/>
            </a:xfrm>
            <a:prstGeom prst="rect">
              <a:avLst/>
            </a:prstGeom>
          </p:spPr>
        </p:pic>
        <p:pic>
          <p:nvPicPr>
            <p:cNvPr id="21" name="Picture 20" descr="Icon&#10;&#10;Description automatically generated">
              <a:extLst>
                <a:ext uri="{FF2B5EF4-FFF2-40B4-BE49-F238E27FC236}">
                  <a16:creationId xmlns:a16="http://schemas.microsoft.com/office/drawing/2014/main" id="{70E26CF9-CC59-7D45-9CEB-C9F47138C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756" y="6136846"/>
              <a:ext cx="141732" cy="208788"/>
            </a:xfrm>
            <a:prstGeom prst="rect">
              <a:avLst/>
            </a:prstGeom>
          </p:spPr>
        </p:pic>
        <p:pic>
          <p:nvPicPr>
            <p:cNvPr id="22" name="Picture 21" descr="Icon&#10;&#10;Description automatically generated">
              <a:extLst>
                <a:ext uri="{FF2B5EF4-FFF2-40B4-BE49-F238E27FC236}">
                  <a16:creationId xmlns:a16="http://schemas.microsoft.com/office/drawing/2014/main" id="{469610FA-B294-8162-53A7-7803BFC9890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8288" y="6166880"/>
              <a:ext cx="231648" cy="191516"/>
            </a:xfrm>
            <a:prstGeom prst="rect">
              <a:avLst/>
            </a:prstGeom>
          </p:spPr>
        </p:pic>
      </p:grpSp>
      <p:sp>
        <p:nvSpPr>
          <p:cNvPr id="23" name="Slide Number Placeholder 22">
            <a:extLst>
              <a:ext uri="{FF2B5EF4-FFF2-40B4-BE49-F238E27FC236}">
                <a16:creationId xmlns:a16="http://schemas.microsoft.com/office/drawing/2014/main" id="{A924F041-64BB-C891-30ED-95EFCA7F787C}"/>
              </a:ext>
            </a:extLst>
          </p:cNvPr>
          <p:cNvSpPr>
            <a:spLocks noGrp="1"/>
          </p:cNvSpPr>
          <p:nvPr>
            <p:ph type="sldNum" sz="quarter" idx="12"/>
          </p:nvPr>
        </p:nvSpPr>
        <p:spPr/>
        <p:txBody>
          <a:bodyPr/>
          <a:lstStyle/>
          <a:p>
            <a:fld id="{03A8A517-C0D3-48CD-A686-BD05ED361330}" type="slidenum">
              <a:rPr lang="en-GB" smtClean="0"/>
              <a:t>9</a:t>
            </a:fld>
            <a:endParaRPr lang="en-GB" dirty="0"/>
          </a:p>
        </p:txBody>
      </p:sp>
    </p:spTree>
    <p:extLst>
      <p:ext uri="{BB962C8B-B14F-4D97-AF65-F5344CB8AC3E}">
        <p14:creationId xmlns:p14="http://schemas.microsoft.com/office/powerpoint/2010/main" val="3056821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4f8d196-3025-43d4-af6e-d867561f4f9b">
      <Terms xmlns="http://schemas.microsoft.com/office/infopath/2007/PartnerControls"/>
    </lcf76f155ced4ddcb4097134ff3c332f>
    <TaxCatchAll xmlns="3a12c76c-1cc9-4d11-9959-b0c08bcc939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04F90BB111B44EB69747456AFEBAA5" ma:contentTypeVersion="16" ma:contentTypeDescription="Create a new document." ma:contentTypeScope="" ma:versionID="3e27fe5a5ce10e8fb4f36219bc9e8f77">
  <xsd:schema xmlns:xsd="http://www.w3.org/2001/XMLSchema" xmlns:xs="http://www.w3.org/2001/XMLSchema" xmlns:p="http://schemas.microsoft.com/office/2006/metadata/properties" xmlns:ns2="14f8d196-3025-43d4-af6e-d867561f4f9b" xmlns:ns3="3a12c76c-1cc9-4d11-9959-b0c08bcc9398" targetNamespace="http://schemas.microsoft.com/office/2006/metadata/properties" ma:root="true" ma:fieldsID="4528d569e61a01aa17f3304093f68660" ns2:_="" ns3:_="">
    <xsd:import namespace="14f8d196-3025-43d4-af6e-d867561f4f9b"/>
    <xsd:import namespace="3a12c76c-1cc9-4d11-9959-b0c08bcc9398"/>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f8d196-3025-43d4-af6e-d867561f4f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9c7b76-87c3-48a9-9dd9-961e8f825d0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a12c76c-1cc9-4d11-9959-b0c08bcc939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14e5685-eff8-4dc5-a4ac-21acef24e445}" ma:internalName="TaxCatchAll" ma:showField="CatchAllData" ma:web="3a12c76c-1cc9-4d11-9959-b0c08bcc9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E5DD6F-1ED0-428A-BC1D-E502019C2178}">
  <ds:schemaRefs>
    <ds:schemaRef ds:uri="http://schemas.microsoft.com/sharepoint/v3/contenttype/forms"/>
  </ds:schemaRefs>
</ds:datastoreItem>
</file>

<file path=customXml/itemProps2.xml><?xml version="1.0" encoding="utf-8"?>
<ds:datastoreItem xmlns:ds="http://schemas.openxmlformats.org/officeDocument/2006/customXml" ds:itemID="{6966D9B2-B680-4AA5-B91C-FC26CD2CF526}">
  <ds:schemaRefs>
    <ds:schemaRef ds:uri="http://schemas.microsoft.com/office/2006/metadata/properties"/>
    <ds:schemaRef ds:uri="http://schemas.microsoft.com/office/infopath/2007/PartnerControls"/>
    <ds:schemaRef ds:uri="b7a1d5cd-93d4-4ac8-bc34-73e6b67695d3"/>
    <ds:schemaRef ds:uri="e73afd1d-0942-4577-95fb-8012146a1dab"/>
  </ds:schemaRefs>
</ds:datastoreItem>
</file>

<file path=customXml/itemProps3.xml><?xml version="1.0" encoding="utf-8"?>
<ds:datastoreItem xmlns:ds="http://schemas.openxmlformats.org/officeDocument/2006/customXml" ds:itemID="{823D3BDC-0553-47DC-8759-66848A6BF3F3}"/>
</file>

<file path=docProps/app.xml><?xml version="1.0" encoding="utf-8"?>
<Properties xmlns="http://schemas.openxmlformats.org/officeDocument/2006/extended-properties" xmlns:vt="http://schemas.openxmlformats.org/officeDocument/2006/docPropsVTypes">
  <TotalTime>3</TotalTime>
  <Words>1881</Words>
  <Application>Microsoft Macintosh PowerPoint</Application>
  <PresentationFormat>Widescreen</PresentationFormat>
  <Paragraphs>199</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Montserrat</vt:lpstr>
      <vt:lpstr>Montserrat Medium</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Seema Rathod</dc:creator>
  <cp:lastModifiedBy>Salena Worrall</cp:lastModifiedBy>
  <cp:revision>60</cp:revision>
  <cp:lastPrinted>2022-04-11T13:31:18Z</cp:lastPrinted>
  <dcterms:created xsi:type="dcterms:W3CDTF">2022-04-09T17:29:49Z</dcterms:created>
  <dcterms:modified xsi:type="dcterms:W3CDTF">2022-10-03T12:20:08Z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0x010100046A05984A73E24DBAE093DDD7C76F91</vt:lpwstr>
  </property>
  <property fmtid="{D5CDD505-2E9C-101B-9397-08002B2CF9AE}" pid="3" name="MediaServiceImageTags">
    <vt:lpwstr/>
  </property>
</Properties>
</file>