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2.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97" r:id="rId2"/>
    <p:sldId id="298" r:id="rId3"/>
    <p:sldId id="300" r:id="rId4"/>
    <p:sldId id="306" r:id="rId5"/>
    <p:sldId id="318" r:id="rId6"/>
    <p:sldId id="320" r:id="rId7"/>
    <p:sldId id="321" r:id="rId8"/>
    <p:sldId id="301" r:id="rId9"/>
    <p:sldId id="322" r:id="rId10"/>
    <p:sldId id="309" r:id="rId11"/>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3799"/>
    <a:srgbClr val="00A48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80909" autoAdjust="0"/>
  </p:normalViewPr>
  <p:slideViewPr>
    <p:cSldViewPr snapToGrid="0">
      <p:cViewPr varScale="1">
        <p:scale>
          <a:sx n="91" d="100"/>
          <a:sy n="91" d="100"/>
        </p:scale>
        <p:origin x="534" y="84"/>
      </p:cViewPr>
      <p:guideLst/>
    </p:cSldViewPr>
  </p:slideViewPr>
  <p:notesTextViewPr>
    <p:cViewPr>
      <p:scale>
        <a:sx n="1" d="1"/>
        <a:sy n="1" d="1"/>
      </p:scale>
      <p:origin x="0" y="0"/>
    </p:cViewPr>
  </p:notesTextViewPr>
  <p:notesViewPr>
    <p:cSldViewPr snapToGrid="0">
      <p:cViewPr varScale="1">
        <p:scale>
          <a:sx n="63" d="100"/>
          <a:sy n="63" d="100"/>
        </p:scale>
        <p:origin x="3396"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sz="quarter" idx="1"/>
          </p:nvPr>
        </p:nvSpPr>
        <p:spPr>
          <a:xfrm>
            <a:off x="3901698" y="0"/>
            <a:ext cx="2984871" cy="502755"/>
          </a:xfrm>
          <a:prstGeom prst="rect">
            <a:avLst/>
          </a:prstGeom>
        </p:spPr>
        <p:txBody>
          <a:bodyPr vert="horz" lIns="96616" tIns="48308" rIns="96616" bIns="48308" rtlCol="0"/>
          <a:lstStyle>
            <a:lvl1pPr algn="r">
              <a:defRPr sz="1300"/>
            </a:lvl1pPr>
          </a:lstStyle>
          <a:p>
            <a:fld id="{608A5284-AA19-4540-8E33-A89FC5483B23}" type="datetimeFigureOut">
              <a:rPr lang="en-GB" smtClean="0"/>
              <a:t>01/10/2022</a:t>
            </a:fld>
            <a:endParaRPr lang="en-GB"/>
          </a:p>
        </p:txBody>
      </p:sp>
      <p:sp>
        <p:nvSpPr>
          <p:cNvPr id="4" name="Footer Placeholder 3"/>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5" name="Slide Number Placeholder 4"/>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fld id="{0E414051-BA3A-42BE-95EA-37DD86EE5868}" type="slidenum">
              <a:rPr lang="en-GB" smtClean="0"/>
              <a:t>‹#›</a:t>
            </a:fld>
            <a:endParaRPr lang="en-GB"/>
          </a:p>
        </p:txBody>
      </p:sp>
    </p:spTree>
    <p:extLst>
      <p:ext uri="{BB962C8B-B14F-4D97-AF65-F5344CB8AC3E}">
        <p14:creationId xmlns:p14="http://schemas.microsoft.com/office/powerpoint/2010/main" val="24901329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EAB6BC4D-B78E-4612-B25B-D76B9FC4578B}" type="datetimeFigureOut">
              <a:rPr lang="en-GB" smtClean="0"/>
              <a:t>01/10/2022</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AEECB878-564C-4BB4-B7B0-0ADDEB39E887}" type="slidenum">
              <a:rPr lang="en-GB" smtClean="0"/>
              <a:t>‹#›</a:t>
            </a:fld>
            <a:endParaRPr lang="en-GB"/>
          </a:p>
        </p:txBody>
      </p:sp>
    </p:spTree>
    <p:extLst>
      <p:ext uri="{BB962C8B-B14F-4D97-AF65-F5344CB8AC3E}">
        <p14:creationId xmlns:p14="http://schemas.microsoft.com/office/powerpoint/2010/main" val="274644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5001" indent="-301923">
              <a:defRPr sz="2500">
                <a:solidFill>
                  <a:schemeClr val="tx1"/>
                </a:solidFill>
                <a:latin typeface="Arial" panose="020B0604020202020204" pitchFamily="34" charset="0"/>
                <a:ea typeface="ＭＳ Ｐゴシック" panose="020B0600070205080204" pitchFamily="34" charset="-128"/>
              </a:defRPr>
            </a:lvl2pPr>
            <a:lvl3pPr marL="1207694" indent="-241539">
              <a:defRPr sz="2500">
                <a:solidFill>
                  <a:schemeClr val="tx1"/>
                </a:solidFill>
                <a:latin typeface="Arial" panose="020B0604020202020204" pitchFamily="34" charset="0"/>
                <a:ea typeface="ＭＳ Ｐゴシック" panose="020B0600070205080204" pitchFamily="34" charset="-128"/>
              </a:defRPr>
            </a:lvl3pPr>
            <a:lvl4pPr marL="1690771" indent="-241539">
              <a:defRPr sz="2500">
                <a:solidFill>
                  <a:schemeClr val="tx1"/>
                </a:solidFill>
                <a:latin typeface="Arial" panose="020B0604020202020204" pitchFamily="34" charset="0"/>
                <a:ea typeface="ＭＳ Ｐゴシック" panose="020B0600070205080204" pitchFamily="34" charset="-128"/>
              </a:defRPr>
            </a:lvl4pPr>
            <a:lvl5pPr marL="2173849" indent="-241539">
              <a:defRPr sz="2500">
                <a:solidFill>
                  <a:schemeClr val="tx1"/>
                </a:solidFill>
                <a:latin typeface="Arial" panose="020B0604020202020204" pitchFamily="34" charset="0"/>
                <a:ea typeface="ＭＳ Ｐゴシック" panose="020B0600070205080204" pitchFamily="34" charset="-128"/>
              </a:defRPr>
            </a:lvl5pPr>
            <a:lvl6pPr marL="2656926" indent="-241539"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40004" indent="-241539"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23081" indent="-241539"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06159" indent="-241539"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fld id="{B6E2EA49-5E52-4B48-88D2-A5D374E48337}" type="slidenum">
              <a:rPr lang="en-US" altLang="en-US" sz="1300"/>
              <a:pPr/>
              <a:t>1</a:t>
            </a:fld>
            <a:endParaRPr lang="en-US" altLang="en-US" sz="13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85071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latin typeface="Arial" panose="020B0604020202020204" pitchFamily="34" charset="0"/>
                <a:ea typeface="ＭＳ Ｐゴシック" panose="020B0600070205080204" pitchFamily="34" charset="-128"/>
              </a:rPr>
              <a:t>Advice NI is a membership organisation that exists to provide leadership, representation and support for independent advice organisations in Northern Ireland. </a:t>
            </a:r>
          </a:p>
          <a:p>
            <a:r>
              <a:rPr lang="en-GB" altLang="en-US" smtClean="0">
                <a:latin typeface="Arial" panose="020B0604020202020204" pitchFamily="34" charset="0"/>
                <a:ea typeface="ＭＳ Ｐゴシック" panose="020B0600070205080204" pitchFamily="34" charset="-128"/>
              </a:rPr>
              <a:t> </a:t>
            </a:r>
          </a:p>
          <a:p>
            <a:r>
              <a:rPr lang="en-GB" altLang="en-US" smtClean="0">
                <a:latin typeface="Arial" panose="020B0604020202020204" pitchFamily="34" charset="0"/>
                <a:ea typeface="ＭＳ Ｐゴシック" panose="020B0600070205080204" pitchFamily="34" charset="-128"/>
              </a:rPr>
              <a:t>We have 63 member organisations operating throughout Northern Ireland who provided advice, information and advocacy services to 263,325 people in the last year, on an extensive range of matters including social security, housing, debt, consumer and employment issues. </a:t>
            </a:r>
          </a:p>
          <a:p>
            <a:endParaRPr lang="en-GB" altLang="en-US" smtClean="0">
              <a:latin typeface="Arial" panose="020B0604020202020204" pitchFamily="34" charset="0"/>
              <a:ea typeface="ＭＳ Ｐゴシック" panose="020B0600070205080204" pitchFamily="34" charset="-128"/>
            </a:endParaRPr>
          </a:p>
        </p:txBody>
      </p:sp>
      <p:sp>
        <p:nvSpPr>
          <p:cNvPr id="7172" name="Header Placeholder 4"/>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5001" indent="-301923">
              <a:defRPr sz="2500">
                <a:solidFill>
                  <a:schemeClr val="tx1"/>
                </a:solidFill>
                <a:latin typeface="Arial" panose="020B0604020202020204" pitchFamily="34" charset="0"/>
                <a:ea typeface="ＭＳ Ｐゴシック" panose="020B0600070205080204" pitchFamily="34" charset="-128"/>
              </a:defRPr>
            </a:lvl2pPr>
            <a:lvl3pPr marL="1207694" indent="-241539">
              <a:defRPr sz="2500">
                <a:solidFill>
                  <a:schemeClr val="tx1"/>
                </a:solidFill>
                <a:latin typeface="Arial" panose="020B0604020202020204" pitchFamily="34" charset="0"/>
                <a:ea typeface="ＭＳ Ｐゴシック" panose="020B0600070205080204" pitchFamily="34" charset="-128"/>
              </a:defRPr>
            </a:lvl3pPr>
            <a:lvl4pPr marL="1690771" indent="-241539">
              <a:defRPr sz="2500">
                <a:solidFill>
                  <a:schemeClr val="tx1"/>
                </a:solidFill>
                <a:latin typeface="Arial" panose="020B0604020202020204" pitchFamily="34" charset="0"/>
                <a:ea typeface="ＭＳ Ｐゴシック" panose="020B0600070205080204" pitchFamily="34" charset="-128"/>
              </a:defRPr>
            </a:lvl4pPr>
            <a:lvl5pPr marL="2173849" indent="-241539">
              <a:defRPr sz="2500">
                <a:solidFill>
                  <a:schemeClr val="tx1"/>
                </a:solidFill>
                <a:latin typeface="Arial" panose="020B0604020202020204" pitchFamily="34" charset="0"/>
                <a:ea typeface="ＭＳ Ｐゴシック" panose="020B0600070205080204" pitchFamily="34" charset="-128"/>
              </a:defRPr>
            </a:lvl5pPr>
            <a:lvl6pPr marL="2656926" indent="-241539"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40004" indent="-241539"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23081" indent="-241539"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06159" indent="-241539"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endParaRPr lang="en-GB" altLang="en-US" sz="1300"/>
          </a:p>
        </p:txBody>
      </p:sp>
    </p:spTree>
    <p:extLst>
      <p:ext uri="{BB962C8B-B14F-4D97-AF65-F5344CB8AC3E}">
        <p14:creationId xmlns:p14="http://schemas.microsoft.com/office/powerpoint/2010/main" val="917475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ECB878-564C-4BB4-B7B0-0ADDEB39E887}" type="slidenum">
              <a:rPr lang="en-GB" smtClean="0"/>
              <a:t>5</a:t>
            </a:fld>
            <a:endParaRPr lang="en-GB"/>
          </a:p>
        </p:txBody>
      </p:sp>
    </p:spTree>
    <p:extLst>
      <p:ext uri="{BB962C8B-B14F-4D97-AF65-F5344CB8AC3E}">
        <p14:creationId xmlns:p14="http://schemas.microsoft.com/office/powerpoint/2010/main" val="3253749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AEECB878-564C-4BB4-B7B0-0ADDEB39E887}" type="slidenum">
              <a:rPr lang="en-GB" smtClean="0"/>
              <a:t>6</a:t>
            </a:fld>
            <a:endParaRPr lang="en-GB"/>
          </a:p>
        </p:txBody>
      </p:sp>
    </p:spTree>
    <p:extLst>
      <p:ext uri="{BB962C8B-B14F-4D97-AF65-F5344CB8AC3E}">
        <p14:creationId xmlns:p14="http://schemas.microsoft.com/office/powerpoint/2010/main" val="1397611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ECB878-564C-4BB4-B7B0-0ADDEB39E887}" type="slidenum">
              <a:rPr lang="en-GB" smtClean="0"/>
              <a:t>7</a:t>
            </a:fld>
            <a:endParaRPr lang="en-GB"/>
          </a:p>
        </p:txBody>
      </p:sp>
    </p:spTree>
    <p:extLst>
      <p:ext uri="{BB962C8B-B14F-4D97-AF65-F5344CB8AC3E}">
        <p14:creationId xmlns:p14="http://schemas.microsoft.com/office/powerpoint/2010/main" val="3130288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ECB878-564C-4BB4-B7B0-0ADDEB39E887}" type="slidenum">
              <a:rPr lang="en-GB" smtClean="0"/>
              <a:t>8</a:t>
            </a:fld>
            <a:endParaRPr lang="en-GB"/>
          </a:p>
        </p:txBody>
      </p:sp>
    </p:spTree>
    <p:extLst>
      <p:ext uri="{BB962C8B-B14F-4D97-AF65-F5344CB8AC3E}">
        <p14:creationId xmlns:p14="http://schemas.microsoft.com/office/powerpoint/2010/main" val="1521001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ECB878-564C-4BB4-B7B0-0ADDEB39E887}" type="slidenum">
              <a:rPr lang="en-GB" smtClean="0"/>
              <a:t>9</a:t>
            </a:fld>
            <a:endParaRPr lang="en-GB"/>
          </a:p>
        </p:txBody>
      </p:sp>
    </p:spTree>
    <p:extLst>
      <p:ext uri="{BB962C8B-B14F-4D97-AF65-F5344CB8AC3E}">
        <p14:creationId xmlns:p14="http://schemas.microsoft.com/office/powerpoint/2010/main" val="811776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ECB878-564C-4BB4-B7B0-0ADDEB39E887}" type="slidenum">
              <a:rPr lang="en-GB" smtClean="0"/>
              <a:t>10</a:t>
            </a:fld>
            <a:endParaRPr lang="en-GB"/>
          </a:p>
        </p:txBody>
      </p:sp>
    </p:spTree>
    <p:extLst>
      <p:ext uri="{BB962C8B-B14F-4D97-AF65-F5344CB8AC3E}">
        <p14:creationId xmlns:p14="http://schemas.microsoft.com/office/powerpoint/2010/main" val="3363378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CE8A4534-98A8-40AC-9682-D86C5019BFE6}" type="datetime1">
              <a:rPr lang="en-GB" smtClean="0"/>
              <a:t>01/10/2022</a:t>
            </a:fld>
            <a:endParaRPr lang="en-GB"/>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1927968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7C66D60-02B5-431F-A963-3D6115E2AA9E}" type="datetime1">
              <a:rPr lang="en-GB" smtClean="0"/>
              <a:t>01/10/2022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390900123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27C66D60-02B5-431F-A963-3D6115E2AA9E}" type="datetime1">
              <a:rPr lang="en-GB" smtClean="0"/>
              <a:t>01/10/2022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79964887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27C66D60-02B5-431F-A963-3D6115E2AA9E}" type="datetime1">
              <a:rPr lang="en-GB" smtClean="0"/>
              <a:t>01/10/2022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177824518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7C66D60-02B5-431F-A963-3D6115E2AA9E}" type="datetime1">
              <a:rPr lang="en-GB" smtClean="0"/>
              <a:t>01/10/2022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301395660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7C66D60-02B5-431F-A963-3D6115E2AA9E}" type="datetime1">
              <a:rPr lang="en-GB" smtClean="0"/>
              <a:t>01/10/2022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282357061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7C66D60-02B5-431F-A963-3D6115E2AA9E}" type="datetime1">
              <a:rPr lang="en-GB" smtClean="0"/>
              <a:t>01/10/2022</a:t>
            </a:fld>
            <a:endParaRPr lang="en-GB"/>
          </a:p>
        </p:txBody>
      </p:sp>
      <p:sp>
        <p:nvSpPr>
          <p:cNvPr id="8" name="Footer Placeholder 7"/>
          <p:cNvSpPr>
            <a:spLocks noGrp="1"/>
          </p:cNvSpPr>
          <p:nvPr>
            <p:ph type="ftr" sz="quarter" idx="11"/>
          </p:nvPr>
        </p:nvSpPr>
        <p:spPr>
          <a:xfrm>
            <a:off x="561111" y="6391838"/>
            <a:ext cx="3644282" cy="304801"/>
          </a:xfrm>
        </p:spPr>
        <p:txBody>
          <a:bodyPr/>
          <a:lstStyle/>
          <a:p>
            <a:endParaRPr lang="en-GB"/>
          </a:p>
        </p:txBody>
      </p:sp>
      <p:sp>
        <p:nvSpPr>
          <p:cNvPr id="9" name="Slide Number Placeholder 8"/>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140553903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155F699-F71B-4ADA-BB35-488F9FF2E32A}" type="datetime1">
              <a:rPr lang="en-GB" smtClean="0"/>
              <a:t>01/10/2022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1414134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25208E4E-EE11-4B35-8A3E-E6B3BD454985}" type="datetime1">
              <a:rPr lang="en-GB" smtClean="0"/>
              <a:t>01/10/2022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210652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68D71FB-A437-4821-A271-F9A0611F3853}" type="datetime1">
              <a:rPr lang="en-GB" smtClean="0"/>
              <a:t>01/10/2022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3632966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5283D7-D99C-40B8-816D-DD2D339884E1}" type="datetime1">
              <a:rPr lang="en-GB" smtClean="0"/>
              <a:t>01/10/2022</a:t>
            </a:fld>
            <a:endParaRPr lang="en-GB"/>
          </a:p>
        </p:txBody>
      </p:sp>
      <p:sp>
        <p:nvSpPr>
          <p:cNvPr id="5" name="Footer Placeholder 4"/>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20302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A45E13-8BE7-4AE3-A9A1-C331E1702505}" type="datetime1">
              <a:rPr lang="en-GB" smtClean="0"/>
              <a:t>01/10/2022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1890399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EE21EAE-0853-4ADF-AB47-AF24D87C28F8}" type="datetime1">
              <a:rPr lang="en-GB" smtClean="0"/>
              <a:t>01/10/2022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228730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0949EA-0991-46E1-BB22-1F85EC762BB4}" type="datetime1">
              <a:rPr lang="en-GB" smtClean="0"/>
              <a:t>01/10/2022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1721277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272A94-3B04-4BCA-A2D9-6C7FC80DA40B}" type="datetime1">
              <a:rPr lang="en-GB" smtClean="0"/>
              <a:t>01/10/2022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1433244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33A51CE-D4C2-4AA0-ABA5-47AFAF5AC10A}" type="datetime1">
              <a:rPr lang="en-GB" smtClean="0"/>
              <a:t>01/10/2022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3499984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A07F961-13D1-4066-8DA1-D0AAD0FE36DF}" type="datetime1">
              <a:rPr lang="en-GB" smtClean="0"/>
              <a:t>01/10/2022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70DA45-75B9-4719-BA41-5A868B627CB2}" type="slidenum">
              <a:rPr lang="en-GB" smtClean="0"/>
              <a:t>‹#›</a:t>
            </a:fld>
            <a:endParaRPr lang="en-GB"/>
          </a:p>
        </p:txBody>
      </p:sp>
    </p:spTree>
    <p:extLst>
      <p:ext uri="{BB962C8B-B14F-4D97-AF65-F5344CB8AC3E}">
        <p14:creationId xmlns:p14="http://schemas.microsoft.com/office/powerpoint/2010/main" val="1870632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48D"/>
        </a:solidFill>
        <a:effectLst/>
      </p:bgPr>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7C66D60-02B5-431F-A963-3D6115E2AA9E}" type="datetime1">
              <a:rPr lang="en-GB" smtClean="0"/>
              <a:t>01/10/2022</a:t>
            </a:fld>
            <a:endParaRPr lang="en-GB"/>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D70DA45-75B9-4719-BA41-5A868B627CB2}" type="slidenum">
              <a:rPr lang="en-GB" smtClean="0"/>
              <a:t>‹#›</a:t>
            </a:fld>
            <a:endParaRPr lang="en-GB"/>
          </a:p>
        </p:txBody>
      </p:sp>
    </p:spTree>
    <p:extLst>
      <p:ext uri="{BB962C8B-B14F-4D97-AF65-F5344CB8AC3E}">
        <p14:creationId xmlns:p14="http://schemas.microsoft.com/office/powerpoint/2010/main" val="2842109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0" y="5223496"/>
            <a:ext cx="12192000" cy="17491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99" name="TextBox 3"/>
          <p:cNvSpPr txBox="1">
            <a:spLocks noChangeArrowheads="1"/>
          </p:cNvSpPr>
          <p:nvPr/>
        </p:nvSpPr>
        <p:spPr bwMode="auto">
          <a:xfrm>
            <a:off x="1524000" y="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GB" altLang="en-US" sz="2400"/>
          </a:p>
        </p:txBody>
      </p:sp>
      <p:sp>
        <p:nvSpPr>
          <p:cNvPr id="4102" name="Footer Placeholder 2"/>
          <p:cNvSpPr>
            <a:spLocks noGrp="1"/>
          </p:cNvSpPr>
          <p:nvPr>
            <p:ph type="ftr" sz="quarter" idx="11"/>
          </p:nvPr>
        </p:nvSpPr>
        <p:spPr>
          <a:xfrm>
            <a:off x="10048796" y="6302630"/>
            <a:ext cx="1787033" cy="45058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dirty="0" smtClean="0"/>
              <a:t>@</a:t>
            </a:r>
            <a:r>
              <a:rPr lang="en-US" altLang="en-US" sz="2400" b="1" dirty="0" err="1" smtClean="0"/>
              <a:t>AdviceNI</a:t>
            </a:r>
            <a:r>
              <a:rPr lang="en-US" altLang="en-US" sz="2400" b="1" dirty="0" smtClean="0"/>
              <a:t> </a:t>
            </a:r>
          </a:p>
        </p:txBody>
      </p:sp>
      <p:pic>
        <p:nvPicPr>
          <p:cNvPr id="410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88821" y="5715255"/>
            <a:ext cx="630238"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1" descr="Image result for facebook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34773" y="5719827"/>
            <a:ext cx="60166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1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97197" y="5952581"/>
            <a:ext cx="2888438" cy="47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6810" y="5324584"/>
            <a:ext cx="1281844" cy="1526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971925" y="835695"/>
            <a:ext cx="6696075" cy="4524315"/>
          </a:xfrm>
          <a:prstGeom prst="rect">
            <a:avLst/>
          </a:prstGeom>
          <a:noFill/>
        </p:spPr>
        <p:txBody>
          <a:bodyPr wrap="square" rtlCol="0">
            <a:spAutoFit/>
          </a:bodyPr>
          <a:lstStyle/>
          <a:p>
            <a:pPr algn="ctr"/>
            <a:r>
              <a:rPr lang="en-GB" sz="4800" dirty="0" smtClean="0">
                <a:solidFill>
                  <a:schemeClr val="bg1"/>
                </a:solidFill>
                <a:latin typeface="Arial Rounded MT Bold" panose="020F0704030504030204" pitchFamily="34" charset="0"/>
              </a:rPr>
              <a:t>Sinéad Campbell</a:t>
            </a:r>
          </a:p>
          <a:p>
            <a:pPr algn="ctr"/>
            <a:r>
              <a:rPr lang="en-GB" sz="4000" dirty="0" smtClean="0">
                <a:solidFill>
                  <a:schemeClr val="bg1"/>
                </a:solidFill>
                <a:latin typeface="Arial Rounded MT Bold" panose="020F0704030504030204" pitchFamily="34" charset="0"/>
              </a:rPr>
              <a:t>Advice NI</a:t>
            </a:r>
          </a:p>
          <a:p>
            <a:pPr algn="ctr"/>
            <a:endParaRPr lang="en-GB" sz="4000" dirty="0" smtClean="0">
              <a:solidFill>
                <a:schemeClr val="bg1"/>
              </a:solidFill>
              <a:latin typeface="Arial Rounded MT Bold" panose="020F0704030504030204" pitchFamily="34" charset="0"/>
            </a:endParaRPr>
          </a:p>
          <a:p>
            <a:pPr algn="ctr"/>
            <a:r>
              <a:rPr lang="en-GB" sz="4000" dirty="0" smtClean="0">
                <a:solidFill>
                  <a:schemeClr val="bg1"/>
                </a:solidFill>
                <a:latin typeface="Arial Rounded MT Bold" panose="020F0704030504030204" pitchFamily="34" charset="0"/>
              </a:rPr>
              <a:t>sinead@adviceni.net </a:t>
            </a:r>
            <a:endParaRPr lang="en-GB" sz="4000" dirty="0" smtClean="0">
              <a:solidFill>
                <a:schemeClr val="bg1"/>
              </a:solidFill>
              <a:latin typeface="Arial Rounded MT Bold" panose="020F0704030504030204" pitchFamily="34" charset="0"/>
            </a:endParaRPr>
          </a:p>
          <a:p>
            <a:pPr algn="ctr"/>
            <a:endParaRPr lang="en-GB" sz="4000" dirty="0" smtClean="0">
              <a:solidFill>
                <a:schemeClr val="bg1"/>
              </a:solidFill>
              <a:latin typeface="Arial Rounded MT Bold" panose="020F0704030504030204" pitchFamily="34" charset="0"/>
            </a:endParaRPr>
          </a:p>
          <a:p>
            <a:pPr algn="ctr"/>
            <a:r>
              <a:rPr lang="en-GB" sz="4000" dirty="0" smtClean="0">
                <a:solidFill>
                  <a:schemeClr val="bg1"/>
                </a:solidFill>
                <a:latin typeface="Arial Rounded MT Bold" panose="020F0704030504030204" pitchFamily="34" charset="0"/>
              </a:rPr>
              <a:t>Head of Money Debt and Quality</a:t>
            </a:r>
            <a:endParaRPr lang="en-GB" sz="4000" dirty="0">
              <a:solidFill>
                <a:schemeClr val="bg1"/>
              </a:solidFill>
              <a:latin typeface="Arial Rounded MT Bold" panose="020F0704030504030204" pitchFamily="34" charset="0"/>
            </a:endParaRPr>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34178" y="5781472"/>
            <a:ext cx="2683085" cy="800630"/>
          </a:xfrm>
          <a:prstGeom prst="rect">
            <a:avLst/>
          </a:prstGeom>
        </p:spPr>
      </p:pic>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235" y="-55081"/>
            <a:ext cx="4424382" cy="4343341"/>
          </a:xfrm>
          <a:prstGeom prst="rect">
            <a:avLst/>
          </a:prstGeom>
        </p:spPr>
      </p:pic>
    </p:spTree>
    <p:extLst>
      <p:ext uri="{BB962C8B-B14F-4D97-AF65-F5344CB8AC3E}">
        <p14:creationId xmlns:p14="http://schemas.microsoft.com/office/powerpoint/2010/main" val="98776382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p:cNvSpPr>
            <a:spLocks noGrp="1"/>
          </p:cNvSpPr>
          <p:nvPr>
            <p:ph type="title"/>
          </p:nvPr>
        </p:nvSpPr>
        <p:spPr>
          <a:xfrm>
            <a:off x="3127200" y="953694"/>
            <a:ext cx="8761413" cy="706964"/>
          </a:xfrm>
        </p:spPr>
        <p:txBody>
          <a:bodyPr/>
          <a:lstStyle/>
          <a:p>
            <a:r>
              <a:rPr lang="en-GB" altLang="en-US" sz="4000" b="1" dirty="0" smtClean="0">
                <a:solidFill>
                  <a:schemeClr val="bg1"/>
                </a:solidFill>
                <a:latin typeface="Arial Rounded MT Bold" panose="020F0704030504030204" pitchFamily="34" charset="0"/>
                <a:cs typeface="Arial" panose="020B0604020202020204" pitchFamily="34" charset="0"/>
              </a:rPr>
              <a:t>Advice NI</a:t>
            </a:r>
            <a:endParaRPr lang="en-GB" altLang="en-US" sz="4000" dirty="0">
              <a:solidFill>
                <a:schemeClr val="bg1"/>
              </a:solidFill>
              <a:latin typeface="Arial Rounded MT Bold" panose="020F0704030504030204" pitchFamily="34" charset="0"/>
            </a:endParaRPr>
          </a:p>
        </p:txBody>
      </p:sp>
      <p:pic>
        <p:nvPicPr>
          <p:cNvPr id="6"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5637" y="5103002"/>
            <a:ext cx="720797" cy="719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descr="Image result for facebook lik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5637" y="5946225"/>
            <a:ext cx="725487"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4"/>
          <p:cNvSpPr txBox="1">
            <a:spLocks noChangeArrowheads="1"/>
          </p:cNvSpPr>
          <p:nvPr/>
        </p:nvSpPr>
        <p:spPr bwMode="auto">
          <a:xfrm>
            <a:off x="2972555" y="2145810"/>
            <a:ext cx="8588332"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2400" dirty="0" smtClean="0">
                <a:solidFill>
                  <a:schemeClr val="bg1"/>
                </a:solidFill>
                <a:latin typeface="Arial Rounded MT Bold" panose="020F0704030504030204" pitchFamily="34" charset="0"/>
              </a:rPr>
              <a:t>Website: </a:t>
            </a:r>
            <a:r>
              <a:rPr lang="en-GB" altLang="en-US" sz="2400" dirty="0" smtClean="0">
                <a:solidFill>
                  <a:schemeClr val="bg1"/>
                </a:solidFill>
                <a:latin typeface="Arial Rounded MT Bold" panose="020F0704030504030204" pitchFamily="34" charset="0"/>
              </a:rPr>
              <a:t>www.adviceni.net</a:t>
            </a:r>
          </a:p>
          <a:p>
            <a:pPr>
              <a:spcBef>
                <a:spcPct val="0"/>
              </a:spcBef>
              <a:buFontTx/>
              <a:buNone/>
            </a:pPr>
            <a:endParaRPr lang="en-GB" altLang="en-US" sz="2400" dirty="0" smtClean="0">
              <a:solidFill>
                <a:schemeClr val="bg1"/>
              </a:solidFill>
              <a:latin typeface="Arial Rounded MT Bold" panose="020F0704030504030204" pitchFamily="34" charset="0"/>
            </a:endParaRPr>
          </a:p>
          <a:p>
            <a:pPr>
              <a:spcBef>
                <a:spcPct val="0"/>
              </a:spcBef>
              <a:buFontTx/>
              <a:buNone/>
            </a:pPr>
            <a:r>
              <a:rPr lang="en-GB" altLang="en-US" sz="2400" dirty="0" smtClean="0">
                <a:solidFill>
                  <a:schemeClr val="bg1"/>
                </a:solidFill>
                <a:latin typeface="Arial Rounded MT Bold" panose="020F0704030504030204" pitchFamily="34" charset="0"/>
              </a:rPr>
              <a:t>Helpline: 0800 915 </a:t>
            </a:r>
            <a:r>
              <a:rPr lang="en-GB" altLang="en-US" sz="2400" dirty="0" smtClean="0">
                <a:solidFill>
                  <a:schemeClr val="bg1"/>
                </a:solidFill>
                <a:latin typeface="Arial Rounded MT Bold" panose="020F0704030504030204" pitchFamily="34" charset="0"/>
              </a:rPr>
              <a:t>4604</a:t>
            </a:r>
          </a:p>
          <a:p>
            <a:pPr>
              <a:spcBef>
                <a:spcPct val="0"/>
              </a:spcBef>
              <a:buFontTx/>
              <a:buNone/>
            </a:pPr>
            <a:endParaRPr lang="en-GB" altLang="en-US" sz="2400" dirty="0" smtClean="0">
              <a:solidFill>
                <a:schemeClr val="bg1"/>
              </a:solidFill>
              <a:latin typeface="Arial Rounded MT Bold" panose="020F0704030504030204" pitchFamily="34" charset="0"/>
            </a:endParaRPr>
          </a:p>
          <a:p>
            <a:pPr>
              <a:spcBef>
                <a:spcPct val="0"/>
              </a:spcBef>
              <a:buFontTx/>
              <a:buNone/>
            </a:pPr>
            <a:r>
              <a:rPr lang="en-GB" altLang="en-US" sz="2400" dirty="0" smtClean="0">
                <a:solidFill>
                  <a:schemeClr val="bg1"/>
                </a:solidFill>
                <a:latin typeface="Arial Rounded MT Bold" panose="020F0704030504030204" pitchFamily="34" charset="0"/>
              </a:rPr>
              <a:t>Email: advice@adviceni.net</a:t>
            </a:r>
          </a:p>
          <a:p>
            <a:pPr>
              <a:spcBef>
                <a:spcPct val="0"/>
              </a:spcBef>
              <a:buFontTx/>
              <a:buNone/>
            </a:pPr>
            <a:endParaRPr lang="en-GB" altLang="en-US" sz="2400" dirty="0">
              <a:solidFill>
                <a:schemeClr val="bg1"/>
              </a:solidFill>
            </a:endParaRPr>
          </a:p>
          <a:p>
            <a:pPr>
              <a:spcBef>
                <a:spcPct val="0"/>
              </a:spcBef>
              <a:buFontTx/>
              <a:buNone/>
            </a:pPr>
            <a:endParaRPr lang="en-GB" altLang="en-US" sz="2400" dirty="0" smtClean="0">
              <a:solidFill>
                <a:schemeClr val="bg1"/>
              </a:solidFill>
            </a:endParaRPr>
          </a:p>
          <a:p>
            <a:pPr>
              <a:spcBef>
                <a:spcPct val="0"/>
              </a:spcBef>
              <a:buFontTx/>
              <a:buNone/>
            </a:pPr>
            <a:endParaRPr lang="en-GB" altLang="en-US" sz="2400" dirty="0">
              <a:solidFill>
                <a:schemeClr val="bg1"/>
              </a:solidFill>
            </a:endParaRPr>
          </a:p>
          <a:p>
            <a:pPr>
              <a:spcBef>
                <a:spcPct val="0"/>
              </a:spcBef>
              <a:buFontTx/>
              <a:buNone/>
            </a:pPr>
            <a:r>
              <a:rPr lang="en-GB" altLang="en-US" sz="2400" dirty="0" smtClean="0">
                <a:solidFill>
                  <a:schemeClr val="bg1"/>
                </a:solidFill>
                <a:latin typeface="Arial Rounded MT Bold" panose="020F0704030504030204" pitchFamily="34" charset="0"/>
              </a:rPr>
              <a:t>Follow </a:t>
            </a:r>
            <a:r>
              <a:rPr lang="en-GB" altLang="en-US" sz="2400" dirty="0">
                <a:solidFill>
                  <a:schemeClr val="bg1"/>
                </a:solidFill>
                <a:latin typeface="Arial Rounded MT Bold" panose="020F0704030504030204" pitchFamily="34" charset="0"/>
              </a:rPr>
              <a:t>us on Twitter @</a:t>
            </a:r>
            <a:r>
              <a:rPr lang="en-GB" altLang="en-US" sz="2400" dirty="0" err="1">
                <a:solidFill>
                  <a:schemeClr val="bg1"/>
                </a:solidFill>
                <a:latin typeface="Arial Rounded MT Bold" panose="020F0704030504030204" pitchFamily="34" charset="0"/>
              </a:rPr>
              <a:t>AdviceNI</a:t>
            </a:r>
            <a:endParaRPr lang="en-GB" altLang="en-US" sz="2400" dirty="0">
              <a:solidFill>
                <a:schemeClr val="bg1"/>
              </a:solidFill>
              <a:latin typeface="Arial Rounded MT Bold" panose="020F0704030504030204" pitchFamily="34" charset="0"/>
            </a:endParaRPr>
          </a:p>
          <a:p>
            <a:pPr>
              <a:spcBef>
                <a:spcPct val="0"/>
              </a:spcBef>
              <a:buFontTx/>
              <a:buNone/>
            </a:pPr>
            <a:endParaRPr lang="en-GB" altLang="en-US" sz="2400" dirty="0" smtClean="0">
              <a:solidFill>
                <a:schemeClr val="bg1"/>
              </a:solidFill>
              <a:latin typeface="Arial Rounded MT Bold" panose="020F0704030504030204" pitchFamily="34" charset="0"/>
            </a:endParaRPr>
          </a:p>
          <a:p>
            <a:pPr>
              <a:spcBef>
                <a:spcPct val="0"/>
              </a:spcBef>
              <a:buFontTx/>
              <a:buNone/>
            </a:pPr>
            <a:r>
              <a:rPr lang="en-GB" altLang="en-US" sz="2400" dirty="0" smtClean="0">
                <a:solidFill>
                  <a:schemeClr val="bg1"/>
                </a:solidFill>
                <a:latin typeface="Arial Rounded MT Bold" panose="020F0704030504030204" pitchFamily="34" charset="0"/>
              </a:rPr>
              <a:t>Like </a:t>
            </a:r>
            <a:r>
              <a:rPr lang="en-GB" altLang="en-US" sz="2400" dirty="0">
                <a:solidFill>
                  <a:schemeClr val="bg1"/>
                </a:solidFill>
                <a:latin typeface="Arial Rounded MT Bold" panose="020F0704030504030204" pitchFamily="34" charset="0"/>
              </a:rPr>
              <a:t>us on Facebook </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2698027" cy="2648607"/>
          </a:xfrm>
          <a:prstGeom prst="rect">
            <a:avLst/>
          </a:prstGeom>
        </p:spPr>
      </p:pic>
    </p:spTree>
    <p:extLst>
      <p:ext uri="{BB962C8B-B14F-4D97-AF65-F5344CB8AC3E}">
        <p14:creationId xmlns:p14="http://schemas.microsoft.com/office/powerpoint/2010/main" val="8488152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8" name="TextBox 8"/>
          <p:cNvSpPr txBox="1">
            <a:spLocks noChangeArrowheads="1"/>
          </p:cNvSpPr>
          <p:nvPr/>
        </p:nvSpPr>
        <p:spPr bwMode="auto">
          <a:xfrm>
            <a:off x="510688" y="2970010"/>
            <a:ext cx="11364064" cy="6038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buNone/>
            </a:pPr>
            <a:r>
              <a:rPr lang="en-GB" sz="2800" dirty="0" smtClean="0">
                <a:solidFill>
                  <a:schemeClr val="bg1"/>
                </a:solidFill>
                <a:latin typeface="Arial Rounded MT Bold" panose="020F0704030504030204" pitchFamily="34" charset="0"/>
                <a:cs typeface="Arial" panose="020B0604020202020204" pitchFamily="34" charset="0"/>
              </a:rPr>
              <a:t>Membership organisation and service provider</a:t>
            </a:r>
          </a:p>
          <a:p>
            <a:pPr>
              <a:buNone/>
            </a:pPr>
            <a:endParaRPr lang="en-GB" sz="2800" dirty="0" smtClean="0">
              <a:solidFill>
                <a:schemeClr val="bg1"/>
              </a:solidFill>
              <a:latin typeface="Arial Rounded MT Bold" panose="020F0704030504030204" pitchFamily="34" charset="0"/>
              <a:cs typeface="Arial" panose="020B0604020202020204" pitchFamily="34" charset="0"/>
            </a:endParaRPr>
          </a:p>
          <a:p>
            <a:pPr>
              <a:buNone/>
            </a:pPr>
            <a:r>
              <a:rPr lang="en-GB" sz="2800" dirty="0" smtClean="0">
                <a:solidFill>
                  <a:schemeClr val="bg1"/>
                </a:solidFill>
                <a:latin typeface="Arial Rounded MT Bold" panose="020F0704030504030204" pitchFamily="34" charset="0"/>
                <a:cs typeface="Arial" panose="020B0604020202020204" pitchFamily="34" charset="0"/>
              </a:rPr>
              <a:t>Leadership</a:t>
            </a:r>
            <a:r>
              <a:rPr lang="en-GB" sz="2800" dirty="0">
                <a:solidFill>
                  <a:schemeClr val="bg1"/>
                </a:solidFill>
                <a:latin typeface="Arial Rounded MT Bold" panose="020F0704030504030204" pitchFamily="34" charset="0"/>
                <a:cs typeface="Arial" panose="020B0604020202020204" pitchFamily="34" charset="0"/>
              </a:rPr>
              <a:t>, </a:t>
            </a:r>
            <a:r>
              <a:rPr lang="en-GB" sz="2800" dirty="0" smtClean="0">
                <a:solidFill>
                  <a:schemeClr val="bg1"/>
                </a:solidFill>
                <a:latin typeface="Arial Rounded MT Bold" panose="020F0704030504030204" pitchFamily="34" charset="0"/>
                <a:cs typeface="Arial" panose="020B0604020202020204" pitchFamily="34" charset="0"/>
              </a:rPr>
              <a:t>representation, support and services </a:t>
            </a:r>
            <a:r>
              <a:rPr lang="en-GB" sz="2800" dirty="0">
                <a:solidFill>
                  <a:schemeClr val="bg1"/>
                </a:solidFill>
                <a:latin typeface="Arial Rounded MT Bold" panose="020F0704030504030204" pitchFamily="34" charset="0"/>
                <a:cs typeface="Arial" panose="020B0604020202020204" pitchFamily="34" charset="0"/>
              </a:rPr>
              <a:t>for </a:t>
            </a:r>
            <a:r>
              <a:rPr lang="en-GB" sz="2800" dirty="0" smtClean="0">
                <a:solidFill>
                  <a:schemeClr val="bg1"/>
                </a:solidFill>
                <a:latin typeface="Arial Rounded MT Bold" panose="020F0704030504030204" pitchFamily="34" charset="0"/>
                <a:cs typeface="Arial" panose="020B0604020202020204" pitchFamily="34" charset="0"/>
              </a:rPr>
              <a:t>the Independent </a:t>
            </a:r>
            <a:r>
              <a:rPr lang="en-GB" sz="2800" dirty="0">
                <a:solidFill>
                  <a:schemeClr val="bg1"/>
                </a:solidFill>
                <a:latin typeface="Arial Rounded MT Bold" panose="020F0704030504030204" pitchFamily="34" charset="0"/>
                <a:cs typeface="Arial" panose="020B0604020202020204" pitchFamily="34" charset="0"/>
              </a:rPr>
              <a:t>A</a:t>
            </a:r>
            <a:r>
              <a:rPr lang="en-GB" sz="2800" dirty="0" smtClean="0">
                <a:solidFill>
                  <a:schemeClr val="bg1"/>
                </a:solidFill>
                <a:latin typeface="Arial Rounded MT Bold" panose="020F0704030504030204" pitchFamily="34" charset="0"/>
                <a:cs typeface="Arial" panose="020B0604020202020204" pitchFamily="34" charset="0"/>
              </a:rPr>
              <a:t>dvice Network and people in </a:t>
            </a:r>
            <a:r>
              <a:rPr lang="en-GB" sz="2800" dirty="0">
                <a:solidFill>
                  <a:schemeClr val="bg1"/>
                </a:solidFill>
                <a:latin typeface="Arial Rounded MT Bold" panose="020F0704030504030204" pitchFamily="34" charset="0"/>
                <a:cs typeface="Arial" panose="020B0604020202020204" pitchFamily="34" charset="0"/>
              </a:rPr>
              <a:t>Northern Ireland. </a:t>
            </a:r>
            <a:r>
              <a:rPr lang="en-GB" sz="2800" dirty="0" smtClean="0">
                <a:solidFill>
                  <a:schemeClr val="bg1"/>
                </a:solidFill>
                <a:latin typeface="Arial Rounded MT Bold" panose="020F0704030504030204" pitchFamily="34" charset="0"/>
                <a:cs typeface="Arial" panose="020B0604020202020204" pitchFamily="34" charset="0"/>
              </a:rPr>
              <a:t> </a:t>
            </a:r>
          </a:p>
          <a:p>
            <a:pPr>
              <a:buNone/>
            </a:pPr>
            <a:endParaRPr lang="en-GB" sz="2800" dirty="0" smtClean="0">
              <a:solidFill>
                <a:schemeClr val="bg1"/>
              </a:solidFill>
              <a:latin typeface="Arial Rounded MT Bold" panose="020F0704030504030204" pitchFamily="34" charset="0"/>
              <a:cs typeface="Arial" panose="020B0604020202020204" pitchFamily="34" charset="0"/>
            </a:endParaRPr>
          </a:p>
          <a:p>
            <a:pPr>
              <a:buNone/>
            </a:pPr>
            <a:r>
              <a:rPr lang="en-GB" sz="2800" dirty="0" smtClean="0">
                <a:solidFill>
                  <a:schemeClr val="bg1"/>
                </a:solidFill>
                <a:latin typeface="Arial Rounded MT Bold" panose="020F0704030504030204" pitchFamily="34" charset="0"/>
                <a:cs typeface="Arial" panose="020B0604020202020204" pitchFamily="34" charset="0"/>
              </a:rPr>
              <a:t>We support over 60 members across NI, who providing advice on benefits, debt, housing, employment and consumer related issues.</a:t>
            </a:r>
          </a:p>
          <a:p>
            <a:pPr marL="342900" indent="-342900"/>
            <a:endParaRPr lang="en-GB" sz="2000" b="1" dirty="0" smtClean="0">
              <a:solidFill>
                <a:schemeClr val="bg1"/>
              </a:solidFill>
              <a:latin typeface="Arial Rounded MT Bold" panose="020F0704030504030204" pitchFamily="34" charset="0"/>
              <a:cs typeface="Arial" panose="020B0604020202020204" pitchFamily="34" charset="0"/>
            </a:endParaRPr>
          </a:p>
          <a:p>
            <a:pPr>
              <a:buNone/>
            </a:pPr>
            <a:endParaRPr lang="en-GB" sz="2000" b="1" dirty="0" smtClean="0">
              <a:solidFill>
                <a:schemeClr val="bg1"/>
              </a:solidFill>
              <a:latin typeface="Arial Rounded MT Bold" panose="020F0704030504030204" pitchFamily="34" charset="0"/>
            </a:endParaRPr>
          </a:p>
          <a:p>
            <a:pPr>
              <a:buNone/>
            </a:pPr>
            <a:endParaRPr lang="en-GB" sz="2000" b="1" dirty="0">
              <a:solidFill>
                <a:schemeClr val="bg1"/>
              </a:solidFill>
              <a:latin typeface="Arial Rounded MT Bold" panose="020F0704030504030204" pitchFamily="34" charset="0"/>
            </a:endParaRPr>
          </a:p>
          <a:p>
            <a:pPr>
              <a:buNone/>
            </a:pPr>
            <a:endParaRPr lang="en-GB" sz="2000" dirty="0">
              <a:solidFill>
                <a:schemeClr val="bg1"/>
              </a:solidFill>
              <a:latin typeface="Arial Rounded MT Bold" panose="020F0704030504030204" pitchFamily="34" charset="0"/>
            </a:endParaRPr>
          </a:p>
          <a:p>
            <a:pPr marL="342900" indent="-342900">
              <a:spcBef>
                <a:spcPct val="0"/>
              </a:spcBef>
            </a:pPr>
            <a:endParaRPr lang="en-GB" altLang="en-US" sz="2200" b="1" dirty="0">
              <a:solidFill>
                <a:schemeClr val="bg1"/>
              </a:solidFill>
              <a:latin typeface="Arial Rounded MT Bold" panose="020F0704030504030204" pitchFamily="34" charset="0"/>
              <a:cs typeface="Arial" panose="020B0604020202020204" pitchFamily="34" charset="0"/>
            </a:endParaRPr>
          </a:p>
          <a:p>
            <a:pPr marL="342900" indent="-342900">
              <a:spcBef>
                <a:spcPct val="0"/>
              </a:spcBef>
            </a:pPr>
            <a:endParaRPr lang="en-GB" altLang="en-US" sz="2200" b="1" dirty="0">
              <a:solidFill>
                <a:schemeClr val="bg1"/>
              </a:solidFill>
              <a:latin typeface="Arial Rounded MT Bold" panose="020F0704030504030204" pitchFamily="34" charset="0"/>
              <a:cs typeface="Arial" panose="020B0604020202020204" pitchFamily="34" charset="0"/>
            </a:endParaRPr>
          </a:p>
        </p:txBody>
      </p:sp>
      <p:sp>
        <p:nvSpPr>
          <p:cNvPr id="4" name="TextBox 3"/>
          <p:cNvSpPr txBox="1"/>
          <p:nvPr/>
        </p:nvSpPr>
        <p:spPr>
          <a:xfrm>
            <a:off x="3328827" y="230295"/>
            <a:ext cx="8545925" cy="1661993"/>
          </a:xfrm>
          <a:prstGeom prst="rect">
            <a:avLst/>
          </a:prstGeom>
          <a:noFill/>
        </p:spPr>
        <p:txBody>
          <a:bodyPr wrap="square" rtlCol="0">
            <a:spAutoFit/>
          </a:bodyPr>
          <a:lstStyle/>
          <a:p>
            <a:r>
              <a:rPr lang="en-GB" sz="3400" dirty="0" smtClean="0">
                <a:solidFill>
                  <a:schemeClr val="bg1"/>
                </a:solidFill>
                <a:latin typeface="Arial Rounded MT Bold" panose="020F0704030504030204" pitchFamily="34" charset="0"/>
              </a:rPr>
              <a:t>The Independent Advice Network, providing advice to those who need it </a:t>
            </a:r>
            <a:r>
              <a:rPr lang="en-GB" sz="3400" dirty="0" smtClean="0">
                <a:solidFill>
                  <a:schemeClr val="bg1"/>
                </a:solidFill>
                <a:latin typeface="Arial Rounded MT Bold" panose="020F0704030504030204" pitchFamily="34" charset="0"/>
              </a:rPr>
              <a:t>most</a:t>
            </a:r>
            <a:endParaRPr lang="en-GB" sz="2400" dirty="0">
              <a:latin typeface="Arial Rounded MT Bold" panose="020F070403050403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3470906" cy="3407330"/>
          </a:xfrm>
          <a:prstGeom prst="rect">
            <a:avLst/>
          </a:prstGeom>
        </p:spPr>
      </p:pic>
    </p:spTree>
    <p:extLst>
      <p:ext uri="{BB962C8B-B14F-4D97-AF65-F5344CB8AC3E}">
        <p14:creationId xmlns:p14="http://schemas.microsoft.com/office/powerpoint/2010/main" val="1331827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Title 1"/>
          <p:cNvSpPr>
            <a:spLocks noGrp="1"/>
          </p:cNvSpPr>
          <p:nvPr>
            <p:ph type="title"/>
          </p:nvPr>
        </p:nvSpPr>
        <p:spPr>
          <a:xfrm>
            <a:off x="3868137" y="1222066"/>
            <a:ext cx="5267739" cy="668337"/>
          </a:xfrm>
        </p:spPr>
        <p:txBody>
          <a:bodyPr/>
          <a:lstStyle/>
          <a:p>
            <a:pPr algn="l"/>
            <a:r>
              <a:rPr lang="en-GB" altLang="en-US" sz="4000" b="1" dirty="0" smtClean="0">
                <a:solidFill>
                  <a:schemeClr val="bg1"/>
                </a:solidFill>
                <a:latin typeface="Arial Rounded MT Bold" panose="020F0704030504030204" pitchFamily="34" charset="0"/>
                <a:cs typeface="Arial" panose="020B0604020202020204" pitchFamily="34" charset="0"/>
              </a:rPr>
              <a:t>Advice &amp; Services </a:t>
            </a:r>
            <a:r>
              <a:rPr lang="en-GB" altLang="en-US" dirty="0" smtClean="0">
                <a:solidFill>
                  <a:srgbClr val="7030A0"/>
                </a:solidFill>
                <a:cs typeface="Arial" panose="020B0604020202020204" pitchFamily="34" charset="0"/>
              </a:rPr>
              <a:t>				</a:t>
            </a:r>
          </a:p>
        </p:txBody>
      </p:sp>
      <p:sp>
        <p:nvSpPr>
          <p:cNvPr id="3" name="Content Placeholder 2"/>
          <p:cNvSpPr>
            <a:spLocks noGrp="1"/>
          </p:cNvSpPr>
          <p:nvPr>
            <p:ph sz="half" idx="1"/>
          </p:nvPr>
        </p:nvSpPr>
        <p:spPr>
          <a:xfrm>
            <a:off x="2006606" y="3183023"/>
            <a:ext cx="4140973" cy="3014493"/>
          </a:xfrm>
        </p:spPr>
        <p:txBody>
          <a:bodyPr>
            <a:normAutofit fontScale="55000" lnSpcReduction="20000"/>
          </a:bodyPr>
          <a:lstStyle/>
          <a:p>
            <a:pPr>
              <a:buClr>
                <a:schemeClr val="bg1"/>
              </a:buClr>
              <a:buFont typeface="Wingdings" panose="05000000000000000000" pitchFamily="2" charset="2"/>
              <a:buChar char="Ø"/>
              <a:defRPr/>
            </a:pPr>
            <a:r>
              <a:rPr lang="en-US" sz="4400" dirty="0" smtClean="0">
                <a:solidFill>
                  <a:schemeClr val="bg1"/>
                </a:solidFill>
                <a:latin typeface="Arial Rounded MT Bold" panose="020F0704030504030204" pitchFamily="34" charset="0"/>
                <a:cs typeface="Arial" panose="020B0604020202020204" pitchFamily="34" charset="0"/>
              </a:rPr>
              <a:t>Welfare Reform/Benefits</a:t>
            </a:r>
            <a:endParaRPr lang="en-US" sz="4400" dirty="0">
              <a:solidFill>
                <a:schemeClr val="bg1"/>
              </a:solidFill>
              <a:latin typeface="Arial Rounded MT Bold" panose="020F0704030504030204" pitchFamily="34" charset="0"/>
              <a:cs typeface="Arial" panose="020B0604020202020204" pitchFamily="34" charset="0"/>
            </a:endParaRPr>
          </a:p>
          <a:p>
            <a:pPr>
              <a:buClr>
                <a:schemeClr val="bg1"/>
              </a:buClr>
              <a:buFont typeface="Wingdings" panose="05000000000000000000" pitchFamily="2" charset="2"/>
              <a:buChar char="Ø"/>
              <a:defRPr/>
            </a:pPr>
            <a:r>
              <a:rPr lang="en-US" sz="4400" dirty="0" smtClean="0">
                <a:solidFill>
                  <a:schemeClr val="bg1"/>
                </a:solidFill>
                <a:latin typeface="Arial Rounded MT Bold" panose="020F0704030504030204" pitchFamily="34" charset="0"/>
                <a:cs typeface="Arial" panose="020B0604020202020204" pitchFamily="34" charset="0"/>
              </a:rPr>
              <a:t>Personal Debt </a:t>
            </a:r>
          </a:p>
          <a:p>
            <a:pPr>
              <a:buClr>
                <a:schemeClr val="bg1"/>
              </a:buClr>
              <a:buFont typeface="Wingdings" panose="05000000000000000000" pitchFamily="2" charset="2"/>
              <a:buChar char="Ø"/>
              <a:defRPr/>
            </a:pPr>
            <a:r>
              <a:rPr lang="en-US" sz="4400" dirty="0" smtClean="0">
                <a:solidFill>
                  <a:schemeClr val="bg1"/>
                </a:solidFill>
                <a:latin typeface="Arial Rounded MT Bold" panose="020F0704030504030204" pitchFamily="34" charset="0"/>
                <a:cs typeface="Arial" panose="020B0604020202020204" pitchFamily="34" charset="0"/>
              </a:rPr>
              <a:t>Business Debt</a:t>
            </a:r>
          </a:p>
          <a:p>
            <a:pPr>
              <a:buClr>
                <a:schemeClr val="bg1"/>
              </a:buClr>
              <a:buFont typeface="Wingdings" panose="05000000000000000000" pitchFamily="2" charset="2"/>
              <a:buChar char="Ø"/>
              <a:defRPr/>
            </a:pPr>
            <a:r>
              <a:rPr lang="en-GB" sz="4400" dirty="0" smtClean="0">
                <a:solidFill>
                  <a:schemeClr val="bg1"/>
                </a:solidFill>
                <a:latin typeface="Arial Rounded MT Bold" panose="020F0704030504030204" pitchFamily="34" charset="0"/>
                <a:cs typeface="Arial" panose="020B0604020202020204" pitchFamily="34" charset="0"/>
              </a:rPr>
              <a:t>HMRC Tax and </a:t>
            </a:r>
            <a:r>
              <a:rPr lang="en-GB" sz="4400" dirty="0" smtClean="0">
                <a:solidFill>
                  <a:schemeClr val="bg1"/>
                </a:solidFill>
                <a:latin typeface="Arial Rounded MT Bold" panose="020F0704030504030204" pitchFamily="34" charset="0"/>
                <a:cs typeface="Arial" panose="020B0604020202020204" pitchFamily="34" charset="0"/>
              </a:rPr>
              <a:t>Benefits</a:t>
            </a:r>
          </a:p>
          <a:p>
            <a:pPr>
              <a:buClr>
                <a:schemeClr val="bg1"/>
              </a:buClr>
              <a:buFont typeface="Wingdings" panose="05000000000000000000" pitchFamily="2" charset="2"/>
              <a:buChar char="Ø"/>
              <a:defRPr/>
            </a:pPr>
            <a:r>
              <a:rPr lang="en-GB" sz="4400" dirty="0" smtClean="0">
                <a:solidFill>
                  <a:schemeClr val="bg1"/>
                </a:solidFill>
                <a:latin typeface="Arial Rounded MT Bold" panose="020F0704030504030204" pitchFamily="34" charset="0"/>
                <a:cs typeface="Arial" panose="020B0604020202020204" pitchFamily="34" charset="0"/>
              </a:rPr>
              <a:t>EUSS </a:t>
            </a:r>
            <a:r>
              <a:rPr lang="en-US" sz="4400" dirty="0" smtClean="0">
                <a:solidFill>
                  <a:schemeClr val="bg1"/>
                </a:solidFill>
                <a:latin typeface="Arial Rounded MT Bold" panose="020F0704030504030204" pitchFamily="34" charset="0"/>
                <a:cs typeface="Arial" panose="020B0604020202020204" pitchFamily="34" charset="0"/>
              </a:rPr>
              <a:t>Immigration (OISC L3)</a:t>
            </a:r>
            <a:endParaRPr lang="en-US" sz="4400" dirty="0" smtClean="0">
              <a:solidFill>
                <a:schemeClr val="bg1"/>
              </a:solidFill>
              <a:latin typeface="Arial Rounded MT Bold" panose="020F0704030504030204" pitchFamily="34" charset="0"/>
              <a:cs typeface="Arial" panose="020B0604020202020204" pitchFamily="34" charset="0"/>
            </a:endParaRPr>
          </a:p>
          <a:p>
            <a:pPr>
              <a:buClr>
                <a:schemeClr val="bg1"/>
              </a:buClr>
              <a:buFont typeface="Wingdings" panose="05000000000000000000" pitchFamily="2" charset="2"/>
              <a:buChar char="Ø"/>
              <a:defRPr/>
            </a:pPr>
            <a:r>
              <a:rPr lang="en-US" sz="4400" dirty="0" smtClean="0">
                <a:solidFill>
                  <a:schemeClr val="bg1"/>
                </a:solidFill>
                <a:latin typeface="Arial Rounded MT Bold" panose="020F0704030504030204" pitchFamily="34" charset="0"/>
                <a:cs typeface="Arial" panose="020B0604020202020204" pitchFamily="34" charset="0"/>
              </a:rPr>
              <a:t>Specialist Support</a:t>
            </a:r>
            <a:endParaRPr lang="en-US" sz="4400" dirty="0" smtClean="0">
              <a:solidFill>
                <a:schemeClr val="bg1"/>
              </a:solidFill>
              <a:latin typeface="Arial Rounded MT Bold" panose="020F0704030504030204" pitchFamily="34" charset="0"/>
              <a:cs typeface="Arial" panose="020B0604020202020204" pitchFamily="34" charset="0"/>
            </a:endParaRPr>
          </a:p>
          <a:p>
            <a:pPr marL="0" indent="0">
              <a:buFontTx/>
              <a:buNone/>
              <a:defRPr/>
            </a:pPr>
            <a:endParaRPr lang="en-GB" sz="4400" dirty="0">
              <a:solidFill>
                <a:srgbClr val="642E88"/>
              </a:solidFill>
              <a:latin typeface="Arial Rounded MT Bold" panose="020F0704030504030204" pitchFamily="34" charset="0"/>
              <a:cs typeface="Arial" pitchFamily="34" charset="0"/>
            </a:endParaRPr>
          </a:p>
          <a:p>
            <a:pPr>
              <a:defRPr/>
            </a:pPr>
            <a:endParaRPr lang="en-GB" sz="4000" dirty="0">
              <a:solidFill>
                <a:srgbClr val="642E88"/>
              </a:solidFill>
              <a:latin typeface="Arial Rounded MT Bold" panose="020F0704030504030204" pitchFamily="34" charset="0"/>
              <a:cs typeface="Arial" pitchFamily="34" charset="0"/>
            </a:endParaRPr>
          </a:p>
          <a:p>
            <a:pPr>
              <a:defRPr/>
            </a:pPr>
            <a:endParaRPr lang="en-US" sz="4000" dirty="0">
              <a:solidFill>
                <a:srgbClr val="642E88"/>
              </a:solidFill>
              <a:latin typeface="Arial Rounded MT Bold" panose="020F0704030504030204" pitchFamily="34" charset="0"/>
              <a:cs typeface="Arial" pitchFamily="34" charset="0"/>
            </a:endParaRPr>
          </a:p>
          <a:p>
            <a:pPr>
              <a:defRPr/>
            </a:pPr>
            <a:endParaRPr lang="en-US" sz="9000" dirty="0">
              <a:solidFill>
                <a:srgbClr val="642E88"/>
              </a:solidFill>
              <a:latin typeface="Arial Rounded MT Bold" panose="020F0704030504030204" pitchFamily="34" charset="0"/>
              <a:cs typeface="Arial" pitchFamily="34" charset="0"/>
            </a:endParaRPr>
          </a:p>
          <a:p>
            <a:pPr>
              <a:defRPr/>
            </a:pPr>
            <a:endParaRPr lang="en-GB" dirty="0">
              <a:solidFill>
                <a:srgbClr val="7030A0"/>
              </a:solidFill>
              <a:latin typeface="Arial Rounded MT Bold" panose="020F0704030504030204" pitchFamily="34" charset="0"/>
            </a:endParaRPr>
          </a:p>
        </p:txBody>
      </p:sp>
      <p:sp>
        <p:nvSpPr>
          <p:cNvPr id="5" name="TextBox 4"/>
          <p:cNvSpPr txBox="1"/>
          <p:nvPr/>
        </p:nvSpPr>
        <p:spPr>
          <a:xfrm>
            <a:off x="1741965" y="2536692"/>
            <a:ext cx="3594970" cy="646331"/>
          </a:xfrm>
          <a:prstGeom prst="rect">
            <a:avLst/>
          </a:prstGeom>
          <a:noFill/>
        </p:spPr>
        <p:txBody>
          <a:bodyPr wrap="square" rtlCol="0">
            <a:spAutoFit/>
          </a:bodyPr>
          <a:lstStyle/>
          <a:p>
            <a:pPr algn="ctr"/>
            <a:r>
              <a:rPr lang="en-GB" sz="3600" b="1" dirty="0" smtClean="0">
                <a:solidFill>
                  <a:schemeClr val="bg1"/>
                </a:solidFill>
                <a:latin typeface="Arial Rounded MT Bold" panose="020F0704030504030204" pitchFamily="34" charset="0"/>
              </a:rPr>
              <a:t>Advice</a:t>
            </a:r>
            <a:r>
              <a:rPr lang="en-GB" b="1" dirty="0" smtClean="0">
                <a:solidFill>
                  <a:srgbClr val="7030A0"/>
                </a:solidFill>
                <a:latin typeface="Arial Rounded MT Bold" panose="020F0704030504030204" pitchFamily="34" charset="0"/>
              </a:rPr>
              <a:t> </a:t>
            </a:r>
            <a:endParaRPr lang="en-GB" b="1" dirty="0">
              <a:solidFill>
                <a:srgbClr val="7030A0"/>
              </a:solidFill>
              <a:latin typeface="Arial Rounded MT Bold" panose="020F0704030504030204" pitchFamily="34" charset="0"/>
            </a:endParaRPr>
          </a:p>
        </p:txBody>
      </p:sp>
      <p:sp>
        <p:nvSpPr>
          <p:cNvPr id="6" name="TextBox 5"/>
          <p:cNvSpPr txBox="1"/>
          <p:nvPr/>
        </p:nvSpPr>
        <p:spPr>
          <a:xfrm>
            <a:off x="7501230" y="2536692"/>
            <a:ext cx="3269293" cy="646331"/>
          </a:xfrm>
          <a:prstGeom prst="rect">
            <a:avLst/>
          </a:prstGeom>
          <a:noFill/>
        </p:spPr>
        <p:txBody>
          <a:bodyPr wrap="square" rtlCol="0">
            <a:spAutoFit/>
          </a:bodyPr>
          <a:lstStyle/>
          <a:p>
            <a:pPr algn="ctr"/>
            <a:r>
              <a:rPr lang="en-GB" sz="3600" dirty="0" smtClean="0">
                <a:solidFill>
                  <a:schemeClr val="bg1"/>
                </a:solidFill>
                <a:latin typeface="Arial Rounded MT Bold" panose="020F0704030504030204" pitchFamily="34" charset="0"/>
                <a:cs typeface="Arial" panose="020B0604020202020204" pitchFamily="34" charset="0"/>
              </a:rPr>
              <a:t>Services</a:t>
            </a:r>
            <a:r>
              <a:rPr lang="en-GB" sz="3600" dirty="0" smtClean="0">
                <a:solidFill>
                  <a:schemeClr val="bg1"/>
                </a:solidFill>
                <a:latin typeface="Arial" panose="020B0604020202020204" pitchFamily="34" charset="0"/>
                <a:cs typeface="Arial" panose="020B0604020202020204" pitchFamily="34" charset="0"/>
              </a:rPr>
              <a:t> </a:t>
            </a:r>
            <a:endParaRPr lang="en-GB" sz="360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3414271" cy="3351732"/>
          </a:xfrm>
          <a:prstGeom prst="rect">
            <a:avLst/>
          </a:prstGeom>
        </p:spPr>
      </p:pic>
      <p:sp>
        <p:nvSpPr>
          <p:cNvPr id="8" name="TextBox 7"/>
          <p:cNvSpPr txBox="1"/>
          <p:nvPr/>
        </p:nvSpPr>
        <p:spPr>
          <a:xfrm>
            <a:off x="7641021" y="3160934"/>
            <a:ext cx="3647089" cy="2677656"/>
          </a:xfrm>
          <a:prstGeom prst="rect">
            <a:avLst/>
          </a:prstGeom>
          <a:noFill/>
        </p:spPr>
        <p:txBody>
          <a:bodyPr wrap="square" rtlCol="0">
            <a:spAutoFit/>
          </a:bodyPr>
          <a:lstStyle/>
          <a:p>
            <a:pPr marL="342900" indent="-342900">
              <a:buClr>
                <a:schemeClr val="bg1"/>
              </a:buClr>
              <a:buFont typeface="Wingdings" panose="05000000000000000000" pitchFamily="2" charset="2"/>
              <a:buChar char="Ø"/>
            </a:pPr>
            <a:r>
              <a:rPr lang="en-GB" sz="2500" dirty="0">
                <a:solidFill>
                  <a:schemeClr val="bg1"/>
                </a:solidFill>
                <a:latin typeface="Arial Rounded MT Bold" panose="020F0704030504030204" pitchFamily="34" charset="0"/>
                <a:cs typeface="Arial" panose="020B0604020202020204" pitchFamily="34" charset="0"/>
              </a:rPr>
              <a:t>Training</a:t>
            </a:r>
          </a:p>
          <a:p>
            <a:pPr marL="342900" indent="-342900">
              <a:buClr>
                <a:schemeClr val="bg1"/>
              </a:buClr>
              <a:buFont typeface="Wingdings" panose="05000000000000000000" pitchFamily="2" charset="2"/>
              <a:buChar char="Ø"/>
            </a:pPr>
            <a:r>
              <a:rPr lang="en-GB" sz="2500" dirty="0">
                <a:solidFill>
                  <a:schemeClr val="bg1"/>
                </a:solidFill>
                <a:latin typeface="Arial Rounded MT Bold" panose="020F0704030504030204" pitchFamily="34" charset="0"/>
                <a:cs typeface="Arial" panose="020B0604020202020204" pitchFamily="34" charset="0"/>
              </a:rPr>
              <a:t>Membership</a:t>
            </a:r>
          </a:p>
          <a:p>
            <a:pPr marL="342900" indent="-342900">
              <a:buClr>
                <a:schemeClr val="bg1"/>
              </a:buClr>
              <a:buFont typeface="Wingdings" panose="05000000000000000000" pitchFamily="2" charset="2"/>
              <a:buChar char="Ø"/>
            </a:pPr>
            <a:r>
              <a:rPr lang="en-GB" sz="2500" dirty="0">
                <a:solidFill>
                  <a:schemeClr val="bg1"/>
                </a:solidFill>
                <a:latin typeface="Arial Rounded MT Bold" panose="020F0704030504030204" pitchFamily="34" charset="0"/>
                <a:cs typeface="Arial" panose="020B0604020202020204" pitchFamily="34" charset="0"/>
              </a:rPr>
              <a:t>Quality</a:t>
            </a:r>
          </a:p>
          <a:p>
            <a:pPr marL="342900" indent="-342900">
              <a:buClr>
                <a:schemeClr val="bg1"/>
              </a:buClr>
              <a:buFont typeface="Wingdings" panose="05000000000000000000" pitchFamily="2" charset="2"/>
              <a:buChar char="Ø"/>
            </a:pPr>
            <a:r>
              <a:rPr lang="en-GB" sz="2500" dirty="0">
                <a:solidFill>
                  <a:schemeClr val="bg1"/>
                </a:solidFill>
                <a:latin typeface="Arial Rounded MT Bold" panose="020F0704030504030204" pitchFamily="34" charset="0"/>
                <a:cs typeface="Arial" panose="020B0604020202020204" pitchFamily="34" charset="0"/>
              </a:rPr>
              <a:t>Volunteering</a:t>
            </a:r>
          </a:p>
          <a:p>
            <a:pPr marL="342900" indent="-342900">
              <a:buClr>
                <a:schemeClr val="bg1"/>
              </a:buClr>
              <a:buFont typeface="Wingdings" panose="05000000000000000000" pitchFamily="2" charset="2"/>
              <a:buChar char="Ø"/>
            </a:pPr>
            <a:r>
              <a:rPr lang="en-GB" sz="2500" dirty="0" smtClean="0">
                <a:solidFill>
                  <a:schemeClr val="bg1"/>
                </a:solidFill>
                <a:latin typeface="Arial Rounded MT Bold" panose="020F0704030504030204" pitchFamily="34" charset="0"/>
                <a:cs typeface="Arial" panose="020B0604020202020204" pitchFamily="34" charset="0"/>
              </a:rPr>
              <a:t>Policy &amp; </a:t>
            </a:r>
            <a:r>
              <a:rPr lang="en-GB" sz="2500" dirty="0" smtClean="0">
                <a:solidFill>
                  <a:schemeClr val="bg1"/>
                </a:solidFill>
                <a:latin typeface="Arial Rounded MT Bold" panose="020F0704030504030204" pitchFamily="34" charset="0"/>
                <a:cs typeface="Arial" panose="020B0604020202020204" pitchFamily="34" charset="0"/>
              </a:rPr>
              <a:t>Information</a:t>
            </a:r>
            <a:endParaRPr lang="en-GB" sz="2500" dirty="0" smtClean="0">
              <a:solidFill>
                <a:schemeClr val="bg1"/>
              </a:solidFill>
              <a:latin typeface="Arial Rounded MT Bold" panose="020F0704030504030204" pitchFamily="34" charset="0"/>
              <a:cs typeface="Arial" panose="020B0604020202020204" pitchFamily="34" charset="0"/>
            </a:endParaRPr>
          </a:p>
          <a:p>
            <a:pPr marL="342900" indent="-342900">
              <a:buClr>
                <a:schemeClr val="bg1"/>
              </a:buClr>
              <a:buFont typeface="Wingdings" panose="05000000000000000000" pitchFamily="2" charset="2"/>
              <a:buChar char="Ø"/>
            </a:pPr>
            <a:r>
              <a:rPr lang="en-GB" sz="2500" dirty="0" smtClean="0">
                <a:solidFill>
                  <a:schemeClr val="bg1"/>
                </a:solidFill>
                <a:latin typeface="Arial Rounded MT Bold" panose="020F0704030504030204" pitchFamily="34" charset="0"/>
                <a:cs typeface="Arial" panose="020B0604020202020204" pitchFamily="34" charset="0"/>
              </a:rPr>
              <a:t>ICT</a:t>
            </a:r>
            <a:endParaRPr lang="en-GB" sz="2500" dirty="0">
              <a:solidFill>
                <a:schemeClr val="bg1"/>
              </a:solidFill>
              <a:latin typeface="Arial Rounded MT Bold" panose="020F07040305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542732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p:cNvSpPr>
            <a:spLocks noGrp="1"/>
          </p:cNvSpPr>
          <p:nvPr>
            <p:ph type="title"/>
          </p:nvPr>
        </p:nvSpPr>
        <p:spPr>
          <a:xfrm>
            <a:off x="3319247" y="37023"/>
            <a:ext cx="6595316" cy="1278448"/>
          </a:xfrm>
        </p:spPr>
        <p:txBody>
          <a:bodyPr/>
          <a:lstStyle/>
          <a:p>
            <a:r>
              <a:rPr lang="en-GB" altLang="en-US" sz="4000" b="1" dirty="0" smtClean="0">
                <a:solidFill>
                  <a:schemeClr val="bg1"/>
                </a:solidFill>
                <a:latin typeface="Arial Rounded MT Bold" panose="020F0704030504030204" pitchFamily="34" charset="0"/>
              </a:rPr>
              <a:t>Impact</a:t>
            </a:r>
            <a:endParaRPr lang="en-US" altLang="en-US" sz="4000" b="1" dirty="0" smtClean="0">
              <a:solidFill>
                <a:schemeClr val="bg1"/>
              </a:solidFill>
              <a:latin typeface="Arial Rounded MT Bold" panose="020F0704030504030204" pitchFamily="34" charset="0"/>
            </a:endParaRPr>
          </a:p>
        </p:txBody>
      </p:sp>
      <p:sp>
        <p:nvSpPr>
          <p:cNvPr id="11267" name="Content Placeholder 2"/>
          <p:cNvSpPr>
            <a:spLocks noGrp="1"/>
          </p:cNvSpPr>
          <p:nvPr>
            <p:ph sz="half" idx="1"/>
          </p:nvPr>
        </p:nvSpPr>
        <p:spPr>
          <a:xfrm>
            <a:off x="113016" y="4029075"/>
            <a:ext cx="11938571" cy="2386744"/>
          </a:xfrm>
        </p:spPr>
        <p:txBody>
          <a:bodyPr>
            <a:normAutofit/>
          </a:bodyPr>
          <a:lstStyle/>
          <a:p>
            <a:endParaRPr lang="en-GB" altLang="en-US" dirty="0" smtClean="0"/>
          </a:p>
          <a:p>
            <a:pPr marL="0" indent="0" algn="ctr">
              <a:buNone/>
              <a:defRPr/>
            </a:pPr>
            <a:r>
              <a:rPr lang="en-GB" sz="3600" b="1" dirty="0" smtClean="0">
                <a:solidFill>
                  <a:schemeClr val="bg1"/>
                </a:solidFill>
                <a:latin typeface="Arial Rounded MT Bold" panose="020F0704030504030204" pitchFamily="34" charset="0"/>
                <a:cs typeface="Arial" panose="020B0604020202020204" pitchFamily="34" charset="0"/>
              </a:rPr>
              <a:t>This was impacted by Covid-19 and our emergency response via the Covid-19 Community Helpline.</a:t>
            </a:r>
          </a:p>
          <a:p>
            <a:pPr marL="0" indent="0">
              <a:buNone/>
              <a:defRPr/>
            </a:pPr>
            <a:endParaRPr lang="en-GB" sz="3600" b="1" dirty="0">
              <a:solidFill>
                <a:srgbClr val="7030A0"/>
              </a:solidFill>
            </a:endParaRPr>
          </a:p>
          <a:p>
            <a:pPr>
              <a:defRPr/>
            </a:pPr>
            <a:endParaRPr lang="en-GB" sz="3600" b="1" dirty="0">
              <a:solidFill>
                <a:srgbClr val="7030A0"/>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98" y="1"/>
            <a:ext cx="3222643" cy="3163614"/>
          </a:xfrm>
          <a:prstGeom prst="rect">
            <a:avLst/>
          </a:prstGeom>
        </p:spPr>
      </p:pic>
      <p:pic>
        <p:nvPicPr>
          <p:cNvPr id="2" name="Picture 1"/>
          <p:cNvPicPr>
            <a:picLocks noChangeAspect="1"/>
          </p:cNvPicPr>
          <p:nvPr/>
        </p:nvPicPr>
        <p:blipFill>
          <a:blip r:embed="rId3"/>
          <a:stretch>
            <a:fillRect/>
          </a:stretch>
        </p:blipFill>
        <p:spPr>
          <a:xfrm>
            <a:off x="1663905" y="2261385"/>
            <a:ext cx="9906000" cy="1200150"/>
          </a:xfrm>
          <a:prstGeom prst="rect">
            <a:avLst/>
          </a:prstGeom>
        </p:spPr>
      </p:pic>
    </p:spTree>
    <p:extLst>
      <p:ext uri="{BB962C8B-B14F-4D97-AF65-F5344CB8AC3E}">
        <p14:creationId xmlns:p14="http://schemas.microsoft.com/office/powerpoint/2010/main" val="22974177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p:cNvSpPr>
            <a:spLocks noGrp="1"/>
          </p:cNvSpPr>
          <p:nvPr>
            <p:ph type="title"/>
          </p:nvPr>
        </p:nvSpPr>
        <p:spPr>
          <a:xfrm>
            <a:off x="3023511" y="655616"/>
            <a:ext cx="8761413" cy="706964"/>
          </a:xfrm>
        </p:spPr>
        <p:txBody>
          <a:bodyPr/>
          <a:lstStyle/>
          <a:p>
            <a:r>
              <a:rPr lang="en-GB" altLang="en-US" dirty="0" smtClean="0">
                <a:latin typeface="Arial" panose="020B0604020202020204" pitchFamily="34" charset="0"/>
                <a:cs typeface="Arial" panose="020B0604020202020204" pitchFamily="34" charset="0"/>
              </a:rPr>
              <a:t>				</a:t>
            </a:r>
            <a:r>
              <a:rPr lang="en-GB" altLang="en-US" dirty="0" smtClean="0">
                <a:solidFill>
                  <a:schemeClr val="bg1"/>
                </a:solidFill>
                <a:latin typeface="Arial Rounded MT Bold" panose="020F0704030504030204" pitchFamily="34" charset="0"/>
                <a:cs typeface="Arial" panose="020B0604020202020204" pitchFamily="34" charset="0"/>
              </a:rPr>
              <a:t>Cost of Living Crisis</a:t>
            </a:r>
            <a:endParaRPr lang="en-US" altLang="en-US" dirty="0" smtClean="0">
              <a:solidFill>
                <a:schemeClr val="bg1"/>
              </a:solidFill>
              <a:latin typeface="Arial Rounded MT Bold" panose="020F0704030504030204" pitchFamily="34" charset="0"/>
              <a:cs typeface="Arial" panose="020B0604020202020204" pitchFamily="34" charset="0"/>
            </a:endParaRPr>
          </a:p>
        </p:txBody>
      </p:sp>
      <p:sp>
        <p:nvSpPr>
          <p:cNvPr id="11267" name="Content Placeholder 2"/>
          <p:cNvSpPr>
            <a:spLocks noGrp="1"/>
          </p:cNvSpPr>
          <p:nvPr>
            <p:ph sz="half" idx="1"/>
          </p:nvPr>
        </p:nvSpPr>
        <p:spPr>
          <a:xfrm>
            <a:off x="2128838" y="1583297"/>
            <a:ext cx="9656086" cy="4586275"/>
          </a:xfrm>
        </p:spPr>
        <p:txBody>
          <a:bodyPr>
            <a:normAutofit/>
          </a:bodyPr>
          <a:lstStyle/>
          <a:p>
            <a:pPr lvl="2">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Decade </a:t>
            </a:r>
            <a:r>
              <a:rPr lang="en-GB" altLang="en-US" sz="2400" b="1" dirty="0" smtClean="0">
                <a:solidFill>
                  <a:schemeClr val="bg1"/>
                </a:solidFill>
                <a:latin typeface="Arial Rounded MT Bold" panose="020F0704030504030204" pitchFamily="34" charset="0"/>
                <a:cs typeface="Arial" panose="020B0604020202020204" pitchFamily="34" charset="0"/>
              </a:rPr>
              <a:t>of </a:t>
            </a:r>
            <a:r>
              <a:rPr lang="en-GB" altLang="en-US" sz="2400" b="1" dirty="0" smtClean="0">
                <a:solidFill>
                  <a:schemeClr val="bg1"/>
                </a:solidFill>
                <a:latin typeface="Arial Rounded MT Bold" panose="020F0704030504030204" pitchFamily="34" charset="0"/>
                <a:cs typeface="Arial" panose="020B0604020202020204" pitchFamily="34" charset="0"/>
              </a:rPr>
              <a:t>austerity</a:t>
            </a:r>
            <a:endParaRPr lang="en-GB" altLang="en-US" sz="2400" b="1" dirty="0" smtClean="0">
              <a:solidFill>
                <a:schemeClr val="bg1"/>
              </a:solidFill>
              <a:latin typeface="Arial Rounded MT Bold" panose="020F0704030504030204" pitchFamily="34" charset="0"/>
              <a:cs typeface="Arial" panose="020B0604020202020204" pitchFamily="34" charset="0"/>
            </a:endParaRPr>
          </a:p>
          <a:p>
            <a:pPr lvl="2">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Income </a:t>
            </a:r>
            <a:r>
              <a:rPr lang="en-GB" altLang="en-US" sz="2400" b="1" dirty="0">
                <a:solidFill>
                  <a:schemeClr val="bg1"/>
                </a:solidFill>
                <a:latin typeface="Arial Rounded MT Bold" panose="020F0704030504030204" pitchFamily="34" charset="0"/>
                <a:cs typeface="Arial" panose="020B0604020202020204" pitchFamily="34" charset="0"/>
              </a:rPr>
              <a:t>i</a:t>
            </a:r>
            <a:r>
              <a:rPr lang="en-GB" altLang="en-US" sz="2400" b="1" dirty="0" smtClean="0">
                <a:solidFill>
                  <a:schemeClr val="bg1"/>
                </a:solidFill>
                <a:latin typeface="Arial Rounded MT Bold" panose="020F0704030504030204" pitchFamily="34" charset="0"/>
                <a:cs typeface="Arial" panose="020B0604020202020204" pitchFamily="34" charset="0"/>
              </a:rPr>
              <a:t>nadequacy</a:t>
            </a:r>
            <a:endParaRPr lang="en-GB" altLang="en-US" sz="2400" b="1" dirty="0" smtClean="0">
              <a:solidFill>
                <a:schemeClr val="bg1"/>
              </a:solidFill>
              <a:latin typeface="Arial Rounded MT Bold" panose="020F0704030504030204" pitchFamily="34" charset="0"/>
              <a:cs typeface="Arial" panose="020B0604020202020204" pitchFamily="34" charset="0"/>
            </a:endParaRPr>
          </a:p>
          <a:p>
            <a:pPr lvl="2">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Welfare reform</a:t>
            </a:r>
            <a:endParaRPr lang="en-GB" altLang="en-US" sz="2400" b="1" dirty="0" smtClean="0">
              <a:solidFill>
                <a:schemeClr val="bg1"/>
              </a:solidFill>
              <a:latin typeface="Arial Rounded MT Bold" panose="020F0704030504030204" pitchFamily="34" charset="0"/>
              <a:cs typeface="Arial" panose="020B0604020202020204" pitchFamily="34" charset="0"/>
            </a:endParaRPr>
          </a:p>
          <a:p>
            <a:pPr lvl="2">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Rising inflation - energy costs/essential food</a:t>
            </a:r>
          </a:p>
          <a:p>
            <a:pPr lvl="2">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Increasing interest rates </a:t>
            </a:r>
          </a:p>
          <a:p>
            <a:pPr lvl="2">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Wealth divide</a:t>
            </a:r>
          </a:p>
          <a:p>
            <a:pPr lvl="2">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Poor continues to be the hardest hit</a:t>
            </a:r>
          </a:p>
          <a:p>
            <a:pPr lvl="2">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Looming r</a:t>
            </a:r>
            <a:r>
              <a:rPr lang="en-GB" altLang="en-US" sz="2400" b="1" dirty="0" smtClean="0">
                <a:solidFill>
                  <a:schemeClr val="bg1"/>
                </a:solidFill>
                <a:latin typeface="Arial Rounded MT Bold" panose="020F0704030504030204" pitchFamily="34" charset="0"/>
                <a:cs typeface="Arial" panose="020B0604020202020204" pitchFamily="34" charset="0"/>
              </a:rPr>
              <a:t>ecession</a:t>
            </a:r>
            <a:endParaRPr lang="en-GB" altLang="en-US" sz="2400" b="1" dirty="0" smtClean="0">
              <a:solidFill>
                <a:schemeClr val="bg1"/>
              </a:solidFill>
              <a:latin typeface="Arial Rounded MT Bold" panose="020F070403050403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2997808" cy="2942897"/>
          </a:xfrm>
          <a:prstGeom prst="rect">
            <a:avLst/>
          </a:prstGeom>
        </p:spPr>
      </p:pic>
      <p:sp>
        <p:nvSpPr>
          <p:cNvPr id="4" name="AutoShape 2" descr="Contact Icons In Black Circles In Flat Style. Telephone, Mail,.. Royalty  Free Cliparts, Vectors, And Stock Illustration. Image 11496089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4" descr="Contact Icons In Black Circles In Flat Style. Telephone, Mail,.. Royalty  Free Cliparts, Vectors, And Stock Illustration. Image 114960897."/>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107825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3143" y="912507"/>
            <a:ext cx="4918001" cy="706964"/>
          </a:xfrm>
        </p:spPr>
        <p:txBody>
          <a:bodyPr/>
          <a:lstStyle/>
          <a:p>
            <a:r>
              <a:rPr lang="en-GB" dirty="0" smtClean="0">
                <a:solidFill>
                  <a:schemeClr val="bg1"/>
                </a:solidFill>
                <a:latin typeface="Arial Rounded MT Bold" panose="020F0704030504030204" pitchFamily="34" charset="0"/>
              </a:rPr>
              <a:t>NI Issues </a:t>
            </a:r>
            <a:endParaRPr lang="en-GB" dirty="0">
              <a:solidFill>
                <a:schemeClr val="bg1"/>
              </a:solidFill>
              <a:latin typeface="Arial Rounded MT Bold" panose="020F0704030504030204" pitchFamily="34" charset="0"/>
            </a:endParaRPr>
          </a:p>
        </p:txBody>
      </p:sp>
      <p:sp>
        <p:nvSpPr>
          <p:cNvPr id="3" name="Content Placeholder 2"/>
          <p:cNvSpPr>
            <a:spLocks noGrp="1"/>
          </p:cNvSpPr>
          <p:nvPr>
            <p:ph sz="half" idx="1"/>
          </p:nvPr>
        </p:nvSpPr>
        <p:spPr>
          <a:xfrm>
            <a:off x="1730122" y="2013462"/>
            <a:ext cx="4499611" cy="4296104"/>
          </a:xfrm>
          <a:noFill/>
        </p:spPr>
        <p:txBody>
          <a:bodyPr>
            <a:noAutofit/>
          </a:bodyPr>
          <a:lstStyle/>
          <a:p>
            <a:pPr>
              <a:buClr>
                <a:schemeClr val="bg1"/>
              </a:buClr>
              <a:buFont typeface="Wingdings" panose="05000000000000000000" pitchFamily="2" charset="2"/>
              <a:buChar char="Ø"/>
            </a:pPr>
            <a:r>
              <a:rPr lang="en-GB" sz="2400" dirty="0">
                <a:solidFill>
                  <a:schemeClr val="bg1"/>
                </a:solidFill>
                <a:latin typeface="Arial Rounded MT Bold" panose="020F0704030504030204" pitchFamily="34" charset="0"/>
              </a:rPr>
              <a:t>No </a:t>
            </a:r>
            <a:r>
              <a:rPr lang="en-GB" sz="2400" dirty="0" smtClean="0">
                <a:solidFill>
                  <a:schemeClr val="bg1"/>
                </a:solidFill>
                <a:latin typeface="Arial Rounded MT Bold" panose="020F0704030504030204" pitchFamily="34" charset="0"/>
              </a:rPr>
              <a:t>Stormont</a:t>
            </a:r>
          </a:p>
          <a:p>
            <a:pPr>
              <a:buClr>
                <a:schemeClr val="bg1"/>
              </a:buClr>
              <a:buFont typeface="Wingdings" panose="05000000000000000000" pitchFamily="2" charset="2"/>
              <a:buChar char="Ø"/>
            </a:pPr>
            <a:r>
              <a:rPr lang="en-GB" sz="2400" dirty="0" err="1" smtClean="0">
                <a:solidFill>
                  <a:schemeClr val="bg1"/>
                </a:solidFill>
                <a:latin typeface="Arial Rounded MT Bold" panose="020F0704030504030204" pitchFamily="34" charset="0"/>
              </a:rPr>
              <a:t>Brexit</a:t>
            </a:r>
            <a:endParaRPr lang="en-GB" sz="2400" dirty="0" smtClean="0">
              <a:solidFill>
                <a:schemeClr val="bg1"/>
              </a:solidFill>
              <a:latin typeface="Arial Rounded MT Bold" panose="020F0704030504030204" pitchFamily="34" charset="0"/>
            </a:endParaRP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NI economy</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Lower </a:t>
            </a:r>
            <a:r>
              <a:rPr lang="en-GB" sz="2400" dirty="0" smtClean="0">
                <a:solidFill>
                  <a:schemeClr val="bg1"/>
                </a:solidFill>
                <a:latin typeface="Arial Rounded MT Bold" panose="020F0704030504030204" pitchFamily="34" charset="0"/>
              </a:rPr>
              <a:t>financial resilience</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Lower wages </a:t>
            </a:r>
            <a:r>
              <a:rPr lang="en-GB" sz="2400" dirty="0" smtClean="0">
                <a:solidFill>
                  <a:schemeClr val="bg1"/>
                </a:solidFill>
                <a:latin typeface="Arial Rounded MT Bold" panose="020F0704030504030204" pitchFamily="34" charset="0"/>
              </a:rPr>
              <a:t> </a:t>
            </a:r>
            <a:endParaRPr lang="en-GB" sz="2400" dirty="0" smtClean="0">
              <a:solidFill>
                <a:schemeClr val="bg1"/>
              </a:solidFill>
              <a:latin typeface="Arial Rounded MT Bold" panose="020F0704030504030204" pitchFamily="34" charset="0"/>
            </a:endParaRP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Fuel </a:t>
            </a:r>
            <a:r>
              <a:rPr lang="en-GB" sz="2400" dirty="0" smtClean="0">
                <a:solidFill>
                  <a:schemeClr val="bg1"/>
                </a:solidFill>
                <a:latin typeface="Arial Rounded MT Bold" panose="020F0704030504030204" pitchFamily="34" charset="0"/>
              </a:rPr>
              <a:t>poverty </a:t>
            </a:r>
          </a:p>
          <a:p>
            <a:pPr>
              <a:buClr>
                <a:schemeClr val="bg1"/>
              </a:buClr>
              <a:buFont typeface="Wingdings" panose="05000000000000000000" pitchFamily="2" charset="2"/>
              <a:buChar char="Ø"/>
            </a:pPr>
            <a:r>
              <a:rPr lang="en-GB" sz="2400" dirty="0">
                <a:solidFill>
                  <a:schemeClr val="bg1"/>
                </a:solidFill>
                <a:latin typeface="Arial Rounded MT Bold" panose="020F0704030504030204" pitchFamily="34" charset="0"/>
              </a:rPr>
              <a:t>Over reliance on PPMs and oil</a:t>
            </a:r>
          </a:p>
          <a:p>
            <a:pPr>
              <a:buClr>
                <a:schemeClr val="bg1"/>
              </a:buClr>
              <a:buFont typeface="Wingdings" panose="05000000000000000000" pitchFamily="2" charset="2"/>
              <a:buChar char="Ø"/>
            </a:pPr>
            <a:endParaRPr lang="en-GB" sz="2400" dirty="0" smtClean="0">
              <a:solidFill>
                <a:schemeClr val="bg1"/>
              </a:solidFill>
              <a:latin typeface="Arial Rounded MT Bold" panose="020F0704030504030204" pitchFamily="34" charset="0"/>
            </a:endParaRPr>
          </a:p>
        </p:txBody>
      </p:sp>
      <p:sp>
        <p:nvSpPr>
          <p:cNvPr id="4" name="Content Placeholder 3"/>
          <p:cNvSpPr>
            <a:spLocks noGrp="1"/>
          </p:cNvSpPr>
          <p:nvPr>
            <p:ph sz="half" idx="2"/>
          </p:nvPr>
        </p:nvSpPr>
        <p:spPr>
          <a:xfrm>
            <a:off x="6229733" y="1986456"/>
            <a:ext cx="5342157" cy="3416300"/>
          </a:xfrm>
          <a:noFill/>
          <a:ln>
            <a:noFill/>
          </a:ln>
        </p:spPr>
        <p:txBody>
          <a:bodyPr>
            <a:noAutofit/>
          </a:bodyPr>
          <a:lstStyle/>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Digital </a:t>
            </a:r>
            <a:r>
              <a:rPr lang="en-GB" sz="2400" dirty="0">
                <a:solidFill>
                  <a:schemeClr val="bg1"/>
                </a:solidFill>
                <a:latin typeface="Arial Rounded MT Bold" panose="020F0704030504030204" pitchFamily="34" charset="0"/>
              </a:rPr>
              <a:t>poverty and exclusion</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Higher economic inactive people</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Housing crisis</a:t>
            </a:r>
            <a:endParaRPr lang="en-GB" sz="2400" dirty="0" smtClean="0">
              <a:solidFill>
                <a:schemeClr val="bg1"/>
              </a:solidFill>
              <a:latin typeface="Arial Rounded MT Bold" panose="020F0704030504030204" pitchFamily="34" charset="0"/>
            </a:endParaRP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Lack </a:t>
            </a:r>
            <a:r>
              <a:rPr lang="en-GB" sz="2400" dirty="0" smtClean="0">
                <a:solidFill>
                  <a:schemeClr val="bg1"/>
                </a:solidFill>
                <a:latin typeface="Arial Rounded MT Bold" panose="020F0704030504030204" pitchFamily="34" charset="0"/>
              </a:rPr>
              <a:t>of access to credit</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Fewer debt options</a:t>
            </a:r>
            <a:endParaRPr lang="en-GB" sz="2400" dirty="0" smtClean="0">
              <a:solidFill>
                <a:schemeClr val="bg1"/>
              </a:solidFill>
              <a:latin typeface="Arial Rounded MT Bold" panose="020F0704030504030204" pitchFamily="34" charset="0"/>
            </a:endParaRPr>
          </a:p>
        </p:txBody>
      </p:sp>
      <p:pic>
        <p:nvPicPr>
          <p:cNvPr id="5" name="Picture 4"/>
          <p:cNvPicPr>
            <a:picLocks noChangeAspect="1"/>
          </p:cNvPicPr>
          <p:nvPr/>
        </p:nvPicPr>
        <p:blipFill>
          <a:blip r:embed="rId3"/>
          <a:stretch>
            <a:fillRect/>
          </a:stretch>
        </p:blipFill>
        <p:spPr>
          <a:xfrm>
            <a:off x="0" y="0"/>
            <a:ext cx="3014239" cy="2963917"/>
          </a:xfrm>
          <a:prstGeom prst="rect">
            <a:avLst/>
          </a:prstGeom>
        </p:spPr>
      </p:pic>
    </p:spTree>
    <p:extLst>
      <p:ext uri="{BB962C8B-B14F-4D97-AF65-F5344CB8AC3E}">
        <p14:creationId xmlns:p14="http://schemas.microsoft.com/office/powerpoint/2010/main" val="307111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5589" y="853823"/>
            <a:ext cx="8761413" cy="706964"/>
          </a:xfrm>
        </p:spPr>
        <p:txBody>
          <a:bodyPr/>
          <a:lstStyle/>
          <a:p>
            <a:r>
              <a:rPr lang="en-GB" dirty="0" smtClean="0">
                <a:solidFill>
                  <a:schemeClr val="bg1"/>
                </a:solidFill>
                <a:latin typeface="Arial Rounded MT Bold" panose="020F0704030504030204" pitchFamily="34" charset="0"/>
              </a:rPr>
              <a:t>Role of Advice Services</a:t>
            </a:r>
            <a:endParaRPr lang="en-GB" dirty="0">
              <a:solidFill>
                <a:schemeClr val="bg1"/>
              </a:solidFill>
              <a:latin typeface="Arial Rounded MT Bold" panose="020F0704030504030204" pitchFamily="34" charset="0"/>
            </a:endParaRPr>
          </a:p>
        </p:txBody>
      </p:sp>
      <p:sp>
        <p:nvSpPr>
          <p:cNvPr id="3" name="Content Placeholder 2"/>
          <p:cNvSpPr>
            <a:spLocks noGrp="1"/>
          </p:cNvSpPr>
          <p:nvPr>
            <p:ph sz="half" idx="1"/>
          </p:nvPr>
        </p:nvSpPr>
        <p:spPr>
          <a:xfrm>
            <a:off x="2322786" y="1560787"/>
            <a:ext cx="8250621" cy="5029199"/>
          </a:xfrm>
        </p:spPr>
        <p:txBody>
          <a:bodyPr>
            <a:normAutofit fontScale="92500" lnSpcReduction="10000"/>
          </a:bodyPr>
          <a:lstStyle/>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Covid-19 first response</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Anti-poverty strategy</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Business referral development</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Cost of living (emergency leadership group) </a:t>
            </a:r>
          </a:p>
          <a:p>
            <a:pPr>
              <a:buClr>
                <a:schemeClr val="bg1"/>
              </a:buClr>
              <a:buFont typeface="Wingdings" panose="05000000000000000000" pitchFamily="2" charset="2"/>
              <a:buChar char="Ø"/>
            </a:pPr>
            <a:r>
              <a:rPr lang="en-GB" sz="2400" dirty="0">
                <a:solidFill>
                  <a:schemeClr val="bg1"/>
                </a:solidFill>
                <a:latin typeface="Arial Rounded MT Bold" panose="020F0704030504030204" pitchFamily="34" charset="0"/>
              </a:rPr>
              <a:t>Discretionary Support Independent Review Panel </a:t>
            </a:r>
            <a:endParaRPr lang="en-GB" sz="2400" dirty="0" smtClean="0">
              <a:solidFill>
                <a:schemeClr val="bg1"/>
              </a:solidFill>
              <a:latin typeface="Arial Rounded MT Bold" panose="020F0704030504030204" pitchFamily="34" charset="0"/>
            </a:endParaRP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NI welfare </a:t>
            </a:r>
            <a:r>
              <a:rPr lang="en-GB" sz="2400" dirty="0">
                <a:solidFill>
                  <a:schemeClr val="bg1"/>
                </a:solidFill>
                <a:latin typeface="Arial Rounded MT Bold" panose="020F0704030504030204" pitchFamily="34" charset="0"/>
              </a:rPr>
              <a:t>m</a:t>
            </a:r>
            <a:r>
              <a:rPr lang="en-GB" sz="2400" dirty="0" smtClean="0">
                <a:solidFill>
                  <a:schemeClr val="bg1"/>
                </a:solidFill>
                <a:latin typeface="Arial Rounded MT Bold" panose="020F0704030504030204" pitchFamily="34" charset="0"/>
              </a:rPr>
              <a:t>itigations </a:t>
            </a:r>
            <a:r>
              <a:rPr lang="en-GB" sz="2400" dirty="0">
                <a:solidFill>
                  <a:schemeClr val="bg1"/>
                </a:solidFill>
                <a:latin typeface="Arial Rounded MT Bold" panose="020F0704030504030204" pitchFamily="34" charset="0"/>
              </a:rPr>
              <a:t>p</a:t>
            </a:r>
            <a:r>
              <a:rPr lang="en-GB" sz="2400" dirty="0" smtClean="0">
                <a:solidFill>
                  <a:schemeClr val="bg1"/>
                </a:solidFill>
                <a:latin typeface="Arial Rounded MT Bold" panose="020F0704030504030204" pitchFamily="34" charset="0"/>
              </a:rPr>
              <a:t>anel</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Fuel poverty </a:t>
            </a:r>
            <a:r>
              <a:rPr lang="en-GB" sz="2400" dirty="0">
                <a:solidFill>
                  <a:schemeClr val="bg1"/>
                </a:solidFill>
                <a:latin typeface="Arial Rounded MT Bold" panose="020F0704030504030204" pitchFamily="34" charset="0"/>
              </a:rPr>
              <a:t>c</a:t>
            </a:r>
            <a:r>
              <a:rPr lang="en-GB" sz="2400" dirty="0" smtClean="0">
                <a:solidFill>
                  <a:schemeClr val="bg1"/>
                </a:solidFill>
                <a:latin typeface="Arial Rounded MT Bold" panose="020F0704030504030204" pitchFamily="34" charset="0"/>
              </a:rPr>
              <a:t>oalition</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Utility Regulator customer </a:t>
            </a:r>
            <a:r>
              <a:rPr lang="en-GB" sz="2400" dirty="0">
                <a:solidFill>
                  <a:schemeClr val="bg1"/>
                </a:solidFill>
                <a:latin typeface="Arial Rounded MT Bold" panose="020F0704030504030204" pitchFamily="34" charset="0"/>
              </a:rPr>
              <a:t>p</a:t>
            </a:r>
            <a:r>
              <a:rPr lang="en-GB" sz="2400" dirty="0" smtClean="0">
                <a:solidFill>
                  <a:schemeClr val="bg1"/>
                </a:solidFill>
                <a:latin typeface="Arial Rounded MT Bold" panose="020F0704030504030204" pitchFamily="34" charset="0"/>
              </a:rPr>
              <a:t>rotection </a:t>
            </a:r>
            <a:r>
              <a:rPr lang="en-GB" sz="2400" dirty="0">
                <a:solidFill>
                  <a:schemeClr val="bg1"/>
                </a:solidFill>
                <a:latin typeface="Arial Rounded MT Bold" panose="020F0704030504030204" pitchFamily="34" charset="0"/>
              </a:rPr>
              <a:t>a</a:t>
            </a:r>
            <a:r>
              <a:rPr lang="en-GB" sz="2400" dirty="0" smtClean="0">
                <a:solidFill>
                  <a:schemeClr val="bg1"/>
                </a:solidFill>
                <a:latin typeface="Arial Rounded MT Bold" panose="020F0704030504030204" pitchFamily="34" charset="0"/>
              </a:rPr>
              <a:t>dvisory panel</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MAPS NI financial wellbeing forum</a:t>
            </a:r>
          </a:p>
          <a:p>
            <a:pPr marL="0" indent="0">
              <a:buClr>
                <a:schemeClr val="bg1"/>
              </a:buClr>
              <a:buNone/>
            </a:pPr>
            <a:r>
              <a:rPr lang="en-GB" sz="2400" dirty="0" smtClean="0">
                <a:solidFill>
                  <a:schemeClr val="bg1"/>
                </a:solidFill>
                <a:latin typeface="Arial Rounded MT Bold" panose="020F0704030504030204" pitchFamily="34" charset="0"/>
              </a:rPr>
              <a:t>  </a:t>
            </a:r>
          </a:p>
          <a:p>
            <a:pPr marL="0" indent="0" algn="ctr">
              <a:buClr>
                <a:schemeClr val="bg1"/>
              </a:buClr>
              <a:buNone/>
            </a:pPr>
            <a:r>
              <a:rPr lang="en-GB" sz="2800" u="sng" dirty="0" smtClean="0">
                <a:solidFill>
                  <a:schemeClr val="bg1"/>
                </a:solidFill>
                <a:latin typeface="Arial Rounded MT Bold" panose="020F0704030504030204" pitchFamily="34" charset="0"/>
              </a:rPr>
              <a:t>Not a tick box for others</a:t>
            </a:r>
            <a:endParaRPr lang="en-GB" sz="2800" u="sng" dirty="0">
              <a:solidFill>
                <a:schemeClr val="bg1"/>
              </a:solidFill>
              <a:latin typeface="Arial Rounded MT Bold" panose="020F070403050403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3029927" cy="2974428"/>
          </a:xfrm>
          <a:prstGeom prst="rect">
            <a:avLst/>
          </a:prstGeom>
        </p:spPr>
      </p:pic>
    </p:spTree>
    <p:extLst>
      <p:ext uri="{BB962C8B-B14F-4D97-AF65-F5344CB8AC3E}">
        <p14:creationId xmlns:p14="http://schemas.microsoft.com/office/powerpoint/2010/main" val="3955979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p:cNvSpPr>
            <a:spLocks noGrp="1"/>
          </p:cNvSpPr>
          <p:nvPr>
            <p:ph type="title"/>
          </p:nvPr>
        </p:nvSpPr>
        <p:spPr>
          <a:xfrm>
            <a:off x="3023511" y="655616"/>
            <a:ext cx="8761413" cy="706964"/>
          </a:xfrm>
        </p:spPr>
        <p:txBody>
          <a:bodyPr/>
          <a:lstStyle/>
          <a:p>
            <a:pPr algn="ctr"/>
            <a:r>
              <a:rPr lang="en-GB" altLang="en-US" dirty="0" smtClean="0">
                <a:latin typeface="Arial" panose="020B0604020202020204" pitchFamily="34" charset="0"/>
                <a:cs typeface="Arial" panose="020B0604020202020204" pitchFamily="34" charset="0"/>
              </a:rPr>
              <a:t>	</a:t>
            </a:r>
            <a:r>
              <a:rPr lang="en-GB" altLang="en-US" dirty="0" smtClean="0">
                <a:solidFill>
                  <a:schemeClr val="bg1"/>
                </a:solidFill>
                <a:latin typeface="Arial Rounded MT Bold" panose="020F0704030504030204" pitchFamily="34" charset="0"/>
                <a:cs typeface="Arial" panose="020B0604020202020204" pitchFamily="34" charset="0"/>
              </a:rPr>
              <a:t>The </a:t>
            </a:r>
            <a:r>
              <a:rPr lang="en-GB" altLang="en-US" dirty="0">
                <a:solidFill>
                  <a:schemeClr val="bg1"/>
                </a:solidFill>
                <a:latin typeface="Arial Rounded MT Bold" panose="020F0704030504030204" pitchFamily="34" charset="0"/>
                <a:cs typeface="Arial" panose="020B0604020202020204" pitchFamily="34" charset="0"/>
              </a:rPr>
              <a:t>importance of </a:t>
            </a:r>
            <a:r>
              <a:rPr lang="en-GB" altLang="en-US" dirty="0" smtClean="0">
                <a:solidFill>
                  <a:schemeClr val="bg1"/>
                </a:solidFill>
                <a:latin typeface="Arial Rounded MT Bold" panose="020F0704030504030204" pitchFamily="34" charset="0"/>
                <a:cs typeface="Arial" panose="020B0604020202020204" pitchFamily="34" charset="0"/>
              </a:rPr>
              <a:t>independent advice 		</a:t>
            </a:r>
            <a:endParaRPr lang="en-US" altLang="en-US" dirty="0" smtClean="0">
              <a:solidFill>
                <a:schemeClr val="bg1"/>
              </a:solidFill>
              <a:latin typeface="Arial Rounded MT Bold" panose="020F0704030504030204" pitchFamily="34" charset="0"/>
              <a:cs typeface="Arial" panose="020B0604020202020204" pitchFamily="34" charset="0"/>
            </a:endParaRPr>
          </a:p>
        </p:txBody>
      </p:sp>
      <p:sp>
        <p:nvSpPr>
          <p:cNvPr id="11267" name="Content Placeholder 2"/>
          <p:cNvSpPr>
            <a:spLocks noGrp="1"/>
          </p:cNvSpPr>
          <p:nvPr>
            <p:ph sz="half" idx="1"/>
          </p:nvPr>
        </p:nvSpPr>
        <p:spPr>
          <a:xfrm>
            <a:off x="2023735" y="1616120"/>
            <a:ext cx="9656086" cy="4538179"/>
          </a:xfrm>
        </p:spPr>
        <p:txBody>
          <a:bodyPr>
            <a:normAutofit lnSpcReduction="10000"/>
          </a:bodyPr>
          <a:lstStyle/>
          <a:p>
            <a:endParaRPr lang="en-GB" altLang="en-US" dirty="0" smtClean="0">
              <a:solidFill>
                <a:schemeClr val="bg1"/>
              </a:solidFill>
              <a:latin typeface="Arial Rounded MT Bold" panose="020F0704030504030204" pitchFamily="34" charset="0"/>
            </a:endParaRPr>
          </a:p>
          <a:p>
            <a:pPr>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Free, confidential and impartial</a:t>
            </a:r>
          </a:p>
          <a:p>
            <a:pPr>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Trusted, known</a:t>
            </a:r>
          </a:p>
          <a:p>
            <a:pPr>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Quality and training </a:t>
            </a:r>
          </a:p>
          <a:p>
            <a:pPr>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Frontline, first response – easily accessible, in the heart of communities</a:t>
            </a:r>
          </a:p>
          <a:p>
            <a:pPr>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Challenge decisions and give a voice</a:t>
            </a:r>
          </a:p>
          <a:p>
            <a:pPr>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Relieve anxiety, help people take back control</a:t>
            </a:r>
          </a:p>
          <a:p>
            <a:pPr>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Ensure accessing all entitlements</a:t>
            </a:r>
          </a:p>
          <a:p>
            <a:pPr>
              <a:buClr>
                <a:schemeClr val="bg1"/>
              </a:buClr>
              <a:buFont typeface="Wingdings" panose="05000000000000000000" pitchFamily="2" charset="2"/>
              <a:buChar char="Ø"/>
            </a:pPr>
            <a:r>
              <a:rPr lang="en-GB" altLang="en-US" sz="2400" b="1" dirty="0" smtClean="0">
                <a:solidFill>
                  <a:schemeClr val="bg1"/>
                </a:solidFill>
                <a:latin typeface="Arial Rounded MT Bold" panose="020F0704030504030204" pitchFamily="34" charset="0"/>
                <a:cs typeface="Arial" panose="020B0604020202020204" pitchFamily="34" charset="0"/>
              </a:rPr>
              <a:t>Holistic approach</a:t>
            </a:r>
            <a:endParaRPr lang="en-GB" altLang="en-US" sz="2400" b="1" dirty="0" smtClean="0">
              <a:solidFill>
                <a:schemeClr val="bg1"/>
              </a:solidFill>
              <a:latin typeface="Arial Rounded MT Bold" panose="020F070403050403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3029927" cy="2974428"/>
          </a:xfrm>
          <a:prstGeom prst="rect">
            <a:avLst/>
          </a:prstGeom>
        </p:spPr>
      </p:pic>
      <p:sp>
        <p:nvSpPr>
          <p:cNvPr id="4" name="AutoShape 2" descr="Contact Icons In Black Circles In Flat Style. Telephone, Mail,.. Royalty  Free Cliparts, Vectors, And Stock Illustration. Image 11496089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4" descr="Contact Icons In Black Circles In Flat Style. Telephone, Mail,.. Royalty  Free Cliparts, Vectors, And Stock Illustration. Image 114960897."/>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281743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51011" y="580554"/>
            <a:ext cx="7106176" cy="706964"/>
          </a:xfrm>
        </p:spPr>
        <p:txBody>
          <a:bodyPr/>
          <a:lstStyle/>
          <a:p>
            <a:r>
              <a:rPr lang="en-GB" dirty="0" smtClean="0">
                <a:solidFill>
                  <a:schemeClr val="bg1"/>
                </a:solidFill>
                <a:latin typeface="Arial Rounded MT Bold" panose="020F0704030504030204" pitchFamily="34" charset="0"/>
              </a:rPr>
              <a:t>What is needed</a:t>
            </a:r>
            <a:endParaRPr lang="en-GB" dirty="0">
              <a:solidFill>
                <a:schemeClr val="bg1"/>
              </a:solidFill>
              <a:latin typeface="Arial Rounded MT Bold" panose="020F0704030504030204" pitchFamily="34" charset="0"/>
            </a:endParaRPr>
          </a:p>
        </p:txBody>
      </p:sp>
      <p:sp>
        <p:nvSpPr>
          <p:cNvPr id="3" name="Content Placeholder 2"/>
          <p:cNvSpPr>
            <a:spLocks noGrp="1"/>
          </p:cNvSpPr>
          <p:nvPr>
            <p:ph sz="half" idx="1"/>
          </p:nvPr>
        </p:nvSpPr>
        <p:spPr>
          <a:xfrm>
            <a:off x="2322786" y="1560787"/>
            <a:ext cx="8250621" cy="5029199"/>
          </a:xfrm>
        </p:spPr>
        <p:txBody>
          <a:bodyPr>
            <a:normAutofit fontScale="92500" lnSpcReduction="20000"/>
          </a:bodyPr>
          <a:lstStyle/>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Operational government – decision making and policy</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Pause on debt collection – government / utilities (6mths)</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Review welfare reform – increase benefit levels </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Review of debt solutions</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Support community wealth building</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Develop local fuel support schemes, including support from utilities</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Align skills gaps and training </a:t>
            </a:r>
          </a:p>
          <a:p>
            <a:pPr>
              <a:buClr>
                <a:schemeClr val="bg1"/>
              </a:buClr>
              <a:buFont typeface="Wingdings" panose="05000000000000000000" pitchFamily="2" charset="2"/>
              <a:buChar char="Ø"/>
            </a:pPr>
            <a:r>
              <a:rPr lang="en-GB" sz="2400" dirty="0" smtClean="0">
                <a:solidFill>
                  <a:schemeClr val="bg1"/>
                </a:solidFill>
                <a:latin typeface="Arial Rounded MT Bold" panose="020F0704030504030204" pitchFamily="34" charset="0"/>
              </a:rPr>
              <a:t>Support for small and medium businesses</a:t>
            </a:r>
          </a:p>
          <a:p>
            <a:pPr marL="0" indent="0">
              <a:buClr>
                <a:schemeClr val="bg1"/>
              </a:buClr>
              <a:buNone/>
            </a:pPr>
            <a:endParaRPr lang="en-GB" sz="2400" dirty="0">
              <a:solidFill>
                <a:schemeClr val="bg1"/>
              </a:solidFill>
              <a:latin typeface="Arial Rounded MT Bold" panose="020F0704030504030204" pitchFamily="34" charset="0"/>
            </a:endParaRPr>
          </a:p>
          <a:p>
            <a:pPr marL="0" indent="0">
              <a:buClr>
                <a:schemeClr val="bg1"/>
              </a:buClr>
              <a:buNone/>
            </a:pPr>
            <a:r>
              <a:rPr lang="en-GB" sz="2400" dirty="0" smtClean="0">
                <a:solidFill>
                  <a:schemeClr val="bg1"/>
                </a:solidFill>
                <a:latin typeface="Arial Rounded MT Bold" panose="020F0704030504030204" pitchFamily="34" charset="0"/>
              </a:rPr>
              <a:t>https</a:t>
            </a:r>
            <a:r>
              <a:rPr lang="en-GB" sz="2400" dirty="0">
                <a:solidFill>
                  <a:schemeClr val="bg1"/>
                </a:solidFill>
                <a:latin typeface="Arial Rounded MT Bold" panose="020F0704030504030204" pitchFamily="34" charset="0"/>
              </a:rPr>
              <a:t>://www.adviceni.net/policy/publications/advice-ni-manifesto</a:t>
            </a:r>
            <a:endParaRPr lang="en-GB" sz="2400" dirty="0" smtClean="0">
              <a:solidFill>
                <a:schemeClr val="bg1"/>
              </a:solidFill>
              <a:latin typeface="Arial Rounded MT Bold" panose="020F0704030504030204" pitchFamily="34" charset="0"/>
            </a:endParaRPr>
          </a:p>
          <a:p>
            <a:pPr marL="0" indent="0" algn="ctr">
              <a:buClr>
                <a:schemeClr val="bg1"/>
              </a:buClr>
              <a:buNone/>
            </a:pPr>
            <a:r>
              <a:rPr lang="en-GB" sz="2800" u="sng" dirty="0" smtClean="0">
                <a:solidFill>
                  <a:schemeClr val="bg1"/>
                </a:solidFill>
                <a:latin typeface="Arial Rounded MT Bold" panose="020F0704030504030204" pitchFamily="34" charset="0"/>
              </a:rPr>
              <a:t>Fund Advice Sector properly </a:t>
            </a:r>
            <a:endParaRPr lang="en-GB" sz="2800" u="sng" dirty="0">
              <a:solidFill>
                <a:schemeClr val="bg1"/>
              </a:solidFill>
              <a:latin typeface="Arial Rounded MT Bold" panose="020F070403050403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3029927" cy="2974428"/>
          </a:xfrm>
          <a:prstGeom prst="rect">
            <a:avLst/>
          </a:prstGeom>
        </p:spPr>
      </p:pic>
    </p:spTree>
    <p:extLst>
      <p:ext uri="{BB962C8B-B14F-4D97-AF65-F5344CB8AC3E}">
        <p14:creationId xmlns:p14="http://schemas.microsoft.com/office/powerpoint/2010/main" val="6998083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04F90BB111B44EB69747456AFEBAA5" ma:contentTypeVersion="16" ma:contentTypeDescription="Create a new document." ma:contentTypeScope="" ma:versionID="3e27fe5a5ce10e8fb4f36219bc9e8f77">
  <xsd:schema xmlns:xsd="http://www.w3.org/2001/XMLSchema" xmlns:xs="http://www.w3.org/2001/XMLSchema" xmlns:p="http://schemas.microsoft.com/office/2006/metadata/properties" xmlns:ns2="14f8d196-3025-43d4-af6e-d867561f4f9b" xmlns:ns3="3a12c76c-1cc9-4d11-9959-b0c08bcc9398" targetNamespace="http://schemas.microsoft.com/office/2006/metadata/properties" ma:root="true" ma:fieldsID="4528d569e61a01aa17f3304093f68660" ns2:_="" ns3:_="">
    <xsd:import namespace="14f8d196-3025-43d4-af6e-d867561f4f9b"/>
    <xsd:import namespace="3a12c76c-1cc9-4d11-9959-b0c08bcc9398"/>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f8d196-3025-43d4-af6e-d867561f4f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69c7b76-87c3-48a9-9dd9-961e8f825d0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a12c76c-1cc9-4d11-9959-b0c08bcc939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14e5685-eff8-4dc5-a4ac-21acef24e445}" ma:internalName="TaxCatchAll" ma:showField="CatchAllData" ma:web="3a12c76c-1cc9-4d11-9959-b0c08bcc93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41134C-27FD-4C90-978B-AB4EC5D6A481}"/>
</file>

<file path=customXml/itemProps2.xml><?xml version="1.0" encoding="utf-8"?>
<ds:datastoreItem xmlns:ds="http://schemas.openxmlformats.org/officeDocument/2006/customXml" ds:itemID="{B314A82F-AD42-40BA-877E-BB7733761549}"/>
</file>

<file path=docProps/app.xml><?xml version="1.0" encoding="utf-8"?>
<Properties xmlns="http://schemas.openxmlformats.org/officeDocument/2006/extended-properties" xmlns:vt="http://schemas.openxmlformats.org/officeDocument/2006/docPropsVTypes">
  <Template>Ion Boardroom</Template>
  <TotalTime>6298</TotalTime>
  <Words>461</Words>
  <Application>Microsoft Office PowerPoint</Application>
  <PresentationFormat>Widescreen</PresentationFormat>
  <Paragraphs>116</Paragraphs>
  <Slides>10</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ＭＳ Ｐゴシック</vt:lpstr>
      <vt:lpstr>Arial</vt:lpstr>
      <vt:lpstr>Arial Rounded MT Bold</vt:lpstr>
      <vt:lpstr>Calibri</vt:lpstr>
      <vt:lpstr>Century Gothic</vt:lpstr>
      <vt:lpstr>Wingdings</vt:lpstr>
      <vt:lpstr>Wingdings 3</vt:lpstr>
      <vt:lpstr>Ion Boardroom</vt:lpstr>
      <vt:lpstr>PowerPoint Presentation</vt:lpstr>
      <vt:lpstr>PowerPoint Presentation</vt:lpstr>
      <vt:lpstr>Advice &amp; Services     </vt:lpstr>
      <vt:lpstr>Impact</vt:lpstr>
      <vt:lpstr>    Cost of Living Crisis</vt:lpstr>
      <vt:lpstr>NI Issues </vt:lpstr>
      <vt:lpstr>Role of Advice Services</vt:lpstr>
      <vt:lpstr> The importance of independent advice   </vt:lpstr>
      <vt:lpstr>What is needed</vt:lpstr>
      <vt:lpstr>Advice 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Brexit - Protect Your Rights</dc:title>
  <dc:creator>Elkie Ritchie</dc:creator>
  <cp:lastModifiedBy>Sinead Campbell</cp:lastModifiedBy>
  <cp:revision>215</cp:revision>
  <cp:lastPrinted>2022-06-16T06:47:14Z</cp:lastPrinted>
  <dcterms:created xsi:type="dcterms:W3CDTF">2019-06-27T09:35:12Z</dcterms:created>
  <dcterms:modified xsi:type="dcterms:W3CDTF">2022-10-03T13:30:20Z</dcterms:modified>
</cp:coreProperties>
</file>