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20"/>
  </p:notesMasterIdLst>
  <p:sldIdLst>
    <p:sldId id="279" r:id="rId5"/>
    <p:sldId id="272" r:id="rId6"/>
    <p:sldId id="616" r:id="rId7"/>
    <p:sldId id="618" r:id="rId8"/>
    <p:sldId id="264" r:id="rId9"/>
    <p:sldId id="346" r:id="rId10"/>
    <p:sldId id="615" r:id="rId11"/>
    <p:sldId id="612" r:id="rId12"/>
    <p:sldId id="621" r:id="rId13"/>
    <p:sldId id="607" r:id="rId14"/>
    <p:sldId id="622" r:id="rId15"/>
    <p:sldId id="623" r:id="rId16"/>
    <p:sldId id="624" r:id="rId17"/>
    <p:sldId id="604" r:id="rId18"/>
    <p:sldId id="275"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Eveleth Clean Thin" panose="020B0604020202020204" charset="0"/>
      <p:regular r:id="rId27"/>
      <p:bold r:id="rId28"/>
    </p:embeddedFont>
    <p:embeddedFont>
      <p:font typeface="Eveleth Dot Light" panose="020B0604020202020204" charset="0"/>
      <p:regular r:id="rId29"/>
    </p:embeddedFont>
    <p:embeddedFont>
      <p:font typeface="Helvetica" panose="020B0604020202020204" pitchFamily="34" charset="0"/>
      <p:regular r:id="rId30"/>
      <p:bold r:id="rId31"/>
      <p:italic r:id="rId32"/>
      <p:boldItalic r:id="rId33"/>
    </p:embeddedFont>
    <p:embeddedFont>
      <p:font typeface="Source Sans Pro" panose="020B0503030403020204" pitchFamily="34" charset="0"/>
      <p:regular r:id="rId34"/>
      <p:bold r:id="rId35"/>
      <p:italic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436"/>
    <a:srgbClr val="2381D3"/>
    <a:srgbClr val="5BAC26"/>
    <a:srgbClr val="008751"/>
    <a:srgbClr val="424242"/>
    <a:srgbClr val="FF5C36"/>
    <a:srgbClr val="FF8636"/>
    <a:srgbClr val="00ADEF"/>
    <a:srgbClr val="3CB77B"/>
    <a:srgbClr val="DAEB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E8B843-C30A-1892-1DBA-D5F6A1C1CD7C}" v="13" dt="2022-10-03T14:37:49.304"/>
    <p1510:client id="{0EF1B3A5-14AB-4F91-8C6D-671194E1CFE7}" v="274" dt="2022-10-03T07:10:23.103"/>
    <p1510:client id="{126FDCAA-FF53-2AC4-1D9B-A057187A6382}" v="1" dt="2022-10-03T11:39:36.124"/>
    <p1510:client id="{3BBA50C0-5F21-3563-B295-21C8D5C3C543}" v="14" dt="2022-10-03T10:46:58.733"/>
    <p1510:client id="{4DF77646-40A3-1076-45AA-F684F2BBF7F2}" v="8" dt="2022-10-03T14:37:45.343"/>
    <p1510:client id="{DCB31324-8BD2-4626-8744-2680B0298C05}" v="762" dt="2022-10-03T15:47:15.4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924" y="28"/>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viewProps" Target="viewProps.xml"/><Relationship Id="rId21" Type="http://schemas.openxmlformats.org/officeDocument/2006/relationships/font" Target="fonts/font1.fntdata"/><Relationship Id="rId34" Type="http://schemas.openxmlformats.org/officeDocument/2006/relationships/font" Target="fonts/font14.fntdata"/><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Woodcock" userId="be9478f4-6fe2-4560-8f33-683e6bec22b5" providerId="ADAL" clId="{DCB31324-8BD2-4626-8744-2680B0298C05}"/>
    <pc:docChg chg="undo redo custSel addSld delSld modSld sldOrd">
      <pc:chgData name="Jo Woodcock" userId="be9478f4-6fe2-4560-8f33-683e6bec22b5" providerId="ADAL" clId="{DCB31324-8BD2-4626-8744-2680B0298C05}" dt="2022-10-03T17:14:22.527" v="5685" actId="20577"/>
      <pc:docMkLst>
        <pc:docMk/>
      </pc:docMkLst>
      <pc:sldChg chg="modTransition modNotesTx">
        <pc:chgData name="Jo Woodcock" userId="be9478f4-6fe2-4560-8f33-683e6bec22b5" providerId="ADAL" clId="{DCB31324-8BD2-4626-8744-2680B0298C05}" dt="2022-10-03T15:40:58.590" v="5461" actId="20577"/>
        <pc:sldMkLst>
          <pc:docMk/>
          <pc:sldMk cId="0" sldId="264"/>
        </pc:sldMkLst>
      </pc:sldChg>
      <pc:sldChg chg="modSp mod modTransition modNotesTx">
        <pc:chgData name="Jo Woodcock" userId="be9478f4-6fe2-4560-8f33-683e6bec22b5" providerId="ADAL" clId="{DCB31324-8BD2-4626-8744-2680B0298C05}" dt="2022-10-03T17:14:22.527" v="5685" actId="20577"/>
        <pc:sldMkLst>
          <pc:docMk/>
          <pc:sldMk cId="1319386616" sldId="272"/>
        </pc:sldMkLst>
        <pc:spChg chg="mod">
          <ac:chgData name="Jo Woodcock" userId="be9478f4-6fe2-4560-8f33-683e6bec22b5" providerId="ADAL" clId="{DCB31324-8BD2-4626-8744-2680B0298C05}" dt="2022-10-03T17:14:22.527" v="5685" actId="20577"/>
          <ac:spMkLst>
            <pc:docMk/>
            <pc:sldMk cId="1319386616" sldId="272"/>
            <ac:spMk id="2" creationId="{00000000-0000-0000-0000-000000000000}"/>
          </ac:spMkLst>
        </pc:spChg>
        <pc:spChg chg="mod">
          <ac:chgData name="Jo Woodcock" userId="be9478f4-6fe2-4560-8f33-683e6bec22b5" providerId="ADAL" clId="{DCB31324-8BD2-4626-8744-2680B0298C05}" dt="2022-10-03T15:29:41.509" v="5377" actId="20577"/>
          <ac:spMkLst>
            <pc:docMk/>
            <pc:sldMk cId="1319386616" sldId="272"/>
            <ac:spMk id="9" creationId="{2D27BF26-5CD1-F80F-1758-D7F6347B569B}"/>
          </ac:spMkLst>
        </pc:spChg>
      </pc:sldChg>
      <pc:sldChg chg="modSp mod modTransition modAnim modNotesTx">
        <pc:chgData name="Jo Woodcock" userId="be9478f4-6fe2-4560-8f33-683e6bec22b5" providerId="ADAL" clId="{DCB31324-8BD2-4626-8744-2680B0298C05}" dt="2022-10-03T15:29:25.376" v="5376" actId="20577"/>
        <pc:sldMkLst>
          <pc:docMk/>
          <pc:sldMk cId="545874979" sldId="279"/>
        </pc:sldMkLst>
        <pc:spChg chg="mod">
          <ac:chgData name="Jo Woodcock" userId="be9478f4-6fe2-4560-8f33-683e6bec22b5" providerId="ADAL" clId="{DCB31324-8BD2-4626-8744-2680B0298C05}" dt="2022-10-03T15:29:25.376" v="5376" actId="20577"/>
          <ac:spMkLst>
            <pc:docMk/>
            <pc:sldMk cId="545874979" sldId="279"/>
            <ac:spMk id="22" creationId="{ACABDE5F-D113-6149-87F9-36995D198D81}"/>
          </ac:spMkLst>
        </pc:spChg>
        <pc:spChg chg="mod">
          <ac:chgData name="Jo Woodcock" userId="be9478f4-6fe2-4560-8f33-683e6bec22b5" providerId="ADAL" clId="{DCB31324-8BD2-4626-8744-2680B0298C05}" dt="2022-10-03T15:29:01.501" v="5315" actId="20577"/>
          <ac:spMkLst>
            <pc:docMk/>
            <pc:sldMk cId="545874979" sldId="279"/>
            <ac:spMk id="23" creationId="{7AB65C39-1BD7-8E46-8AFD-61BA6738BC1B}"/>
          </ac:spMkLst>
        </pc:spChg>
      </pc:sldChg>
      <pc:sldChg chg="modSp mod modTransition modNotes modNotesTx">
        <pc:chgData name="Jo Woodcock" userId="be9478f4-6fe2-4560-8f33-683e6bec22b5" providerId="ADAL" clId="{DCB31324-8BD2-4626-8744-2680B0298C05}" dt="2022-10-03T15:42:58.654" v="5578" actId="20577"/>
        <pc:sldMkLst>
          <pc:docMk/>
          <pc:sldMk cId="934010690" sldId="346"/>
        </pc:sldMkLst>
        <pc:spChg chg="mod">
          <ac:chgData name="Jo Woodcock" userId="be9478f4-6fe2-4560-8f33-683e6bec22b5" providerId="ADAL" clId="{DCB31324-8BD2-4626-8744-2680B0298C05}" dt="2022-10-03T13:09:29.268" v="5262" actId="20577"/>
          <ac:spMkLst>
            <pc:docMk/>
            <pc:sldMk cId="934010690" sldId="346"/>
            <ac:spMk id="10" creationId="{0681A79F-E5A3-4163-8896-9A256F39931B}"/>
          </ac:spMkLst>
        </pc:spChg>
      </pc:sldChg>
      <pc:sldChg chg="del">
        <pc:chgData name="Jo Woodcock" userId="be9478f4-6fe2-4560-8f33-683e6bec22b5" providerId="ADAL" clId="{DCB31324-8BD2-4626-8744-2680B0298C05}" dt="2022-10-03T07:54:59.625" v="274" actId="2696"/>
        <pc:sldMkLst>
          <pc:docMk/>
          <pc:sldMk cId="1523835669" sldId="596"/>
        </pc:sldMkLst>
      </pc:sldChg>
      <pc:sldChg chg="del">
        <pc:chgData name="Jo Woodcock" userId="be9478f4-6fe2-4560-8f33-683e6bec22b5" providerId="ADAL" clId="{DCB31324-8BD2-4626-8744-2680B0298C05}" dt="2022-10-03T07:55:07.527" v="275" actId="2696"/>
        <pc:sldMkLst>
          <pc:docMk/>
          <pc:sldMk cId="3289165095" sldId="601"/>
        </pc:sldMkLst>
      </pc:sldChg>
      <pc:sldChg chg="modSp mod modTransition modAnim modNotesTx">
        <pc:chgData name="Jo Woodcock" userId="be9478f4-6fe2-4560-8f33-683e6bec22b5" providerId="ADAL" clId="{DCB31324-8BD2-4626-8744-2680B0298C05}" dt="2022-10-03T15:32:14.934" v="5397" actId="12"/>
        <pc:sldMkLst>
          <pc:docMk/>
          <pc:sldMk cId="2594724863" sldId="607"/>
        </pc:sldMkLst>
        <pc:spChg chg="mod">
          <ac:chgData name="Jo Woodcock" userId="be9478f4-6fe2-4560-8f33-683e6bec22b5" providerId="ADAL" clId="{DCB31324-8BD2-4626-8744-2680B0298C05}" dt="2022-10-03T08:09:54.305" v="732" actId="1076"/>
          <ac:spMkLst>
            <pc:docMk/>
            <pc:sldMk cId="2594724863" sldId="607"/>
            <ac:spMk id="2" creationId="{00000000-0000-0000-0000-000000000000}"/>
          </ac:spMkLst>
        </pc:spChg>
        <pc:spChg chg="mod">
          <ac:chgData name="Jo Woodcock" userId="be9478f4-6fe2-4560-8f33-683e6bec22b5" providerId="ADAL" clId="{DCB31324-8BD2-4626-8744-2680B0298C05}" dt="2022-10-03T15:32:14.934" v="5397" actId="12"/>
          <ac:spMkLst>
            <pc:docMk/>
            <pc:sldMk cId="2594724863" sldId="607"/>
            <ac:spMk id="7" creationId="{E314B0C5-CDA5-4D6C-924B-24FBC364AB1B}"/>
          </ac:spMkLst>
        </pc:spChg>
      </pc:sldChg>
      <pc:sldChg chg="modSp mod modTransition modNotesTx">
        <pc:chgData name="Jo Woodcock" userId="be9478f4-6fe2-4560-8f33-683e6bec22b5" providerId="ADAL" clId="{DCB31324-8BD2-4626-8744-2680B0298C05}" dt="2022-10-03T15:44:43.031" v="5608" actId="20577"/>
        <pc:sldMkLst>
          <pc:docMk/>
          <pc:sldMk cId="277581273" sldId="612"/>
        </pc:sldMkLst>
        <pc:spChg chg="mod">
          <ac:chgData name="Jo Woodcock" userId="be9478f4-6fe2-4560-8f33-683e6bec22b5" providerId="ADAL" clId="{DCB31324-8BD2-4626-8744-2680B0298C05}" dt="2022-10-03T10:02:39.731" v="3511" actId="20577"/>
          <ac:spMkLst>
            <pc:docMk/>
            <pc:sldMk cId="277581273" sldId="612"/>
            <ac:spMk id="7" creationId="{E314B0C5-CDA5-4D6C-924B-24FBC364AB1B}"/>
          </ac:spMkLst>
        </pc:spChg>
      </pc:sldChg>
      <pc:sldChg chg="modSp mod modTransition modNotes modNotesTx">
        <pc:chgData name="Jo Woodcock" userId="be9478f4-6fe2-4560-8f33-683e6bec22b5" providerId="ADAL" clId="{DCB31324-8BD2-4626-8744-2680B0298C05}" dt="2022-10-03T15:43:32.905" v="5582" actId="20577"/>
        <pc:sldMkLst>
          <pc:docMk/>
          <pc:sldMk cId="3348685378" sldId="615"/>
        </pc:sldMkLst>
        <pc:spChg chg="mod">
          <ac:chgData name="Jo Woodcock" userId="be9478f4-6fe2-4560-8f33-683e6bec22b5" providerId="ADAL" clId="{DCB31324-8BD2-4626-8744-2680B0298C05}" dt="2022-10-03T10:02:06.403" v="3504" actId="20577"/>
          <ac:spMkLst>
            <pc:docMk/>
            <pc:sldMk cId="3348685378" sldId="615"/>
            <ac:spMk id="7" creationId="{E314B0C5-CDA5-4D6C-924B-24FBC364AB1B}"/>
          </ac:spMkLst>
        </pc:spChg>
      </pc:sldChg>
      <pc:sldChg chg="modSp mod ord modTransition modNotesTx">
        <pc:chgData name="Jo Woodcock" userId="be9478f4-6fe2-4560-8f33-683e6bec22b5" providerId="ADAL" clId="{DCB31324-8BD2-4626-8744-2680B0298C05}" dt="2022-10-03T15:30:03.326" v="5378" actId="20577"/>
        <pc:sldMkLst>
          <pc:docMk/>
          <pc:sldMk cId="2016317108" sldId="616"/>
        </pc:sldMkLst>
        <pc:spChg chg="mod">
          <ac:chgData name="Jo Woodcock" userId="be9478f4-6fe2-4560-8f33-683e6bec22b5" providerId="ADAL" clId="{DCB31324-8BD2-4626-8744-2680B0298C05}" dt="2022-10-03T08:56:17.702" v="3050" actId="20577"/>
          <ac:spMkLst>
            <pc:docMk/>
            <pc:sldMk cId="2016317108" sldId="616"/>
            <ac:spMk id="3" creationId="{568751C5-8BE9-737D-AD42-6469C4762384}"/>
          </ac:spMkLst>
        </pc:spChg>
      </pc:sldChg>
      <pc:sldChg chg="modSp mod modTransition modNotesTx">
        <pc:chgData name="Jo Woodcock" userId="be9478f4-6fe2-4560-8f33-683e6bec22b5" providerId="ADAL" clId="{DCB31324-8BD2-4626-8744-2680B0298C05}" dt="2022-10-03T10:29:07.847" v="4129" actId="20577"/>
        <pc:sldMkLst>
          <pc:docMk/>
          <pc:sldMk cId="526054130" sldId="618"/>
        </pc:sldMkLst>
        <pc:spChg chg="mod">
          <ac:chgData name="Jo Woodcock" userId="be9478f4-6fe2-4560-8f33-683e6bec22b5" providerId="ADAL" clId="{DCB31324-8BD2-4626-8744-2680B0298C05}" dt="2022-10-03T10:01:26.346" v="3501" actId="20577"/>
          <ac:spMkLst>
            <pc:docMk/>
            <pc:sldMk cId="526054130" sldId="618"/>
            <ac:spMk id="3" creationId="{90C52AF1-B11F-633A-1969-48BD0E06AD73}"/>
          </ac:spMkLst>
        </pc:spChg>
      </pc:sldChg>
      <pc:sldChg chg="del">
        <pc:chgData name="Jo Woodcock" userId="be9478f4-6fe2-4560-8f33-683e6bec22b5" providerId="ADAL" clId="{DCB31324-8BD2-4626-8744-2680B0298C05}" dt="2022-10-03T08:45:20.465" v="2169" actId="2696"/>
        <pc:sldMkLst>
          <pc:docMk/>
          <pc:sldMk cId="2482616576" sldId="620"/>
        </pc:sldMkLst>
      </pc:sldChg>
      <pc:sldChg chg="addSp delSp modSp add del mod">
        <pc:chgData name="Jo Woodcock" userId="be9478f4-6fe2-4560-8f33-683e6bec22b5" providerId="ADAL" clId="{DCB31324-8BD2-4626-8744-2680B0298C05}" dt="2022-10-03T08:13:28.826" v="772" actId="2890"/>
        <pc:sldMkLst>
          <pc:docMk/>
          <pc:sldMk cId="16690753" sldId="621"/>
        </pc:sldMkLst>
        <pc:spChg chg="mod">
          <ac:chgData name="Jo Woodcock" userId="be9478f4-6fe2-4560-8f33-683e6bec22b5" providerId="ADAL" clId="{DCB31324-8BD2-4626-8744-2680B0298C05}" dt="2022-10-03T08:13:28.281" v="771" actId="20577"/>
          <ac:spMkLst>
            <pc:docMk/>
            <pc:sldMk cId="16690753" sldId="621"/>
            <ac:spMk id="2" creationId="{00000000-0000-0000-0000-000000000000}"/>
          </ac:spMkLst>
        </pc:spChg>
        <pc:spChg chg="add del mod">
          <ac:chgData name="Jo Woodcock" userId="be9478f4-6fe2-4560-8f33-683e6bec22b5" providerId="ADAL" clId="{DCB31324-8BD2-4626-8744-2680B0298C05}" dt="2022-10-03T08:13:27.811" v="770" actId="20577"/>
          <ac:spMkLst>
            <pc:docMk/>
            <pc:sldMk cId="16690753" sldId="621"/>
            <ac:spMk id="7" creationId="{E314B0C5-CDA5-4D6C-924B-24FBC364AB1B}"/>
          </ac:spMkLst>
        </pc:spChg>
      </pc:sldChg>
      <pc:sldChg chg="modSp add mod ord modTransition modNotesTx">
        <pc:chgData name="Jo Woodcock" userId="be9478f4-6fe2-4560-8f33-683e6bec22b5" providerId="ADAL" clId="{DCB31324-8BD2-4626-8744-2680B0298C05}" dt="2022-10-03T15:45:29.740" v="5610" actId="20577"/>
        <pc:sldMkLst>
          <pc:docMk/>
          <pc:sldMk cId="1287802738" sldId="621"/>
        </pc:sldMkLst>
        <pc:spChg chg="mod">
          <ac:chgData name="Jo Woodcock" userId="be9478f4-6fe2-4560-8f33-683e6bec22b5" providerId="ADAL" clId="{DCB31324-8BD2-4626-8744-2680B0298C05}" dt="2022-10-03T15:31:59.774" v="5395" actId="12"/>
          <ac:spMkLst>
            <pc:docMk/>
            <pc:sldMk cId="1287802738" sldId="621"/>
            <ac:spMk id="7" creationId="{E314B0C5-CDA5-4D6C-924B-24FBC364AB1B}"/>
          </ac:spMkLst>
        </pc:spChg>
      </pc:sldChg>
      <pc:sldChg chg="modSp add mod modTransition modNotesTx">
        <pc:chgData name="Jo Woodcock" userId="be9478f4-6fe2-4560-8f33-683e6bec22b5" providerId="ADAL" clId="{DCB31324-8BD2-4626-8744-2680B0298C05}" dt="2022-10-03T15:32:27.746" v="5401" actId="20577"/>
        <pc:sldMkLst>
          <pc:docMk/>
          <pc:sldMk cId="1739738365" sldId="622"/>
        </pc:sldMkLst>
        <pc:spChg chg="mod">
          <ac:chgData name="Jo Woodcock" userId="be9478f4-6fe2-4560-8f33-683e6bec22b5" providerId="ADAL" clId="{DCB31324-8BD2-4626-8744-2680B0298C05}" dt="2022-10-03T15:32:27.746" v="5401" actId="20577"/>
          <ac:spMkLst>
            <pc:docMk/>
            <pc:sldMk cId="1739738365" sldId="622"/>
            <ac:spMk id="7" creationId="{E314B0C5-CDA5-4D6C-924B-24FBC364AB1B}"/>
          </ac:spMkLst>
        </pc:spChg>
      </pc:sldChg>
      <pc:sldChg chg="modSp add mod modTransition modNotesTx">
        <pc:chgData name="Jo Woodcock" userId="be9478f4-6fe2-4560-8f33-683e6bec22b5" providerId="ADAL" clId="{DCB31324-8BD2-4626-8744-2680B0298C05}" dt="2022-10-03T15:46:43.720" v="5636" actId="20577"/>
        <pc:sldMkLst>
          <pc:docMk/>
          <pc:sldMk cId="587596416" sldId="623"/>
        </pc:sldMkLst>
        <pc:spChg chg="mod">
          <ac:chgData name="Jo Woodcock" userId="be9478f4-6fe2-4560-8f33-683e6bec22b5" providerId="ADAL" clId="{DCB31324-8BD2-4626-8744-2680B0298C05}" dt="2022-10-03T15:34:06.087" v="5424" actId="20577"/>
          <ac:spMkLst>
            <pc:docMk/>
            <pc:sldMk cId="587596416" sldId="623"/>
            <ac:spMk id="7" creationId="{E314B0C5-CDA5-4D6C-924B-24FBC364AB1B}"/>
          </ac:spMkLst>
        </pc:spChg>
      </pc:sldChg>
      <pc:sldChg chg="new del">
        <pc:chgData name="Jo Woodcock" userId="be9478f4-6fe2-4560-8f33-683e6bec22b5" providerId="ADAL" clId="{DCB31324-8BD2-4626-8744-2680B0298C05}" dt="2022-10-03T08:30:16.104" v="1409" actId="680"/>
        <pc:sldMkLst>
          <pc:docMk/>
          <pc:sldMk cId="930472533" sldId="623"/>
        </pc:sldMkLst>
      </pc:sldChg>
      <pc:sldChg chg="add del">
        <pc:chgData name="Jo Woodcock" userId="be9478f4-6fe2-4560-8f33-683e6bec22b5" providerId="ADAL" clId="{DCB31324-8BD2-4626-8744-2680B0298C05}" dt="2022-10-03T08:27:14.247" v="1282" actId="2890"/>
        <pc:sldMkLst>
          <pc:docMk/>
          <pc:sldMk cId="2918927778" sldId="623"/>
        </pc:sldMkLst>
      </pc:sldChg>
      <pc:sldChg chg="modSp add mod modTransition modNotesTx">
        <pc:chgData name="Jo Woodcock" userId="be9478f4-6fe2-4560-8f33-683e6bec22b5" providerId="ADAL" clId="{DCB31324-8BD2-4626-8744-2680B0298C05}" dt="2022-10-03T15:47:15.468" v="5681" actId="20577"/>
        <pc:sldMkLst>
          <pc:docMk/>
          <pc:sldMk cId="1287751399" sldId="624"/>
        </pc:sldMkLst>
        <pc:spChg chg="mod">
          <ac:chgData name="Jo Woodcock" userId="be9478f4-6fe2-4560-8f33-683e6bec22b5" providerId="ADAL" clId="{DCB31324-8BD2-4626-8744-2680B0298C05}" dt="2022-10-03T10:03:13.898" v="3513" actId="20577"/>
          <ac:spMkLst>
            <pc:docMk/>
            <pc:sldMk cId="1287751399" sldId="624"/>
            <ac:spMk id="7" creationId="{E314B0C5-CDA5-4D6C-924B-24FBC364AB1B}"/>
          </ac:spMkLst>
        </pc:spChg>
      </pc:sldChg>
    </pc:docChg>
  </pc:docChgLst>
  <pc:docChgLst>
    <pc:chgData name="Dan O'Brien" userId="S::danielo@trusselltrust.org::eadceec2-108d-4c89-a118-1c638b4b254e" providerId="AD" clId="Web-{09E8B843-C30A-1892-1DBA-D5F6A1C1CD7C}"/>
    <pc:docChg chg="modSld">
      <pc:chgData name="Dan O'Brien" userId="S::danielo@trusselltrust.org::eadceec2-108d-4c89-a118-1c638b4b254e" providerId="AD" clId="Web-{09E8B843-C30A-1892-1DBA-D5F6A1C1CD7C}" dt="2022-10-03T14:37:49.304" v="9" actId="20577"/>
      <pc:docMkLst>
        <pc:docMk/>
      </pc:docMkLst>
      <pc:sldChg chg="modSp">
        <pc:chgData name="Dan O'Brien" userId="S::danielo@trusselltrust.org::eadceec2-108d-4c89-a118-1c638b4b254e" providerId="AD" clId="Web-{09E8B843-C30A-1892-1DBA-D5F6A1C1CD7C}" dt="2022-10-03T14:36:22.178" v="6" actId="20577"/>
        <pc:sldMkLst>
          <pc:docMk/>
          <pc:sldMk cId="1319386616" sldId="272"/>
        </pc:sldMkLst>
        <pc:spChg chg="mod">
          <ac:chgData name="Dan O'Brien" userId="S::danielo@trusselltrust.org::eadceec2-108d-4c89-a118-1c638b4b254e" providerId="AD" clId="Web-{09E8B843-C30A-1892-1DBA-D5F6A1C1CD7C}" dt="2022-10-03T14:36:22.178" v="6" actId="20577"/>
          <ac:spMkLst>
            <pc:docMk/>
            <pc:sldMk cId="1319386616" sldId="272"/>
            <ac:spMk id="9" creationId="{2D27BF26-5CD1-F80F-1758-D7F6347B569B}"/>
          </ac:spMkLst>
        </pc:spChg>
      </pc:sldChg>
      <pc:sldChg chg="modSp">
        <pc:chgData name="Dan O'Brien" userId="S::danielo@trusselltrust.org::eadceec2-108d-4c89-a118-1c638b4b254e" providerId="AD" clId="Web-{09E8B843-C30A-1892-1DBA-D5F6A1C1CD7C}" dt="2022-10-03T14:37:49.304" v="9" actId="20577"/>
        <pc:sldMkLst>
          <pc:docMk/>
          <pc:sldMk cId="526054130" sldId="618"/>
        </pc:sldMkLst>
        <pc:spChg chg="mod">
          <ac:chgData name="Dan O'Brien" userId="S::danielo@trusselltrust.org::eadceec2-108d-4c89-a118-1c638b4b254e" providerId="AD" clId="Web-{09E8B843-C30A-1892-1DBA-D5F6A1C1CD7C}" dt="2022-10-03T14:37:49.304" v="9" actId="20577"/>
          <ac:spMkLst>
            <pc:docMk/>
            <pc:sldMk cId="526054130" sldId="618"/>
            <ac:spMk id="3" creationId="{90C52AF1-B11F-633A-1969-48BD0E06AD73}"/>
          </ac:spMkLst>
        </pc:spChg>
      </pc:sldChg>
    </pc:docChg>
  </pc:docChgLst>
  <pc:docChgLst>
    <pc:chgData name="Jo Woodcock" userId="S::jow@trusselltrust.org::be9478f4-6fe2-4560-8f33-683e6bec22b5" providerId="AD" clId="Web-{4DF77646-40A3-1076-45AA-F684F2BBF7F2}"/>
    <pc:docChg chg="modSld">
      <pc:chgData name="Jo Woodcock" userId="S::jow@trusselltrust.org::be9478f4-6fe2-4560-8f33-683e6bec22b5" providerId="AD" clId="Web-{4DF77646-40A3-1076-45AA-F684F2BBF7F2}" dt="2022-10-03T14:41:27.396" v="45"/>
      <pc:docMkLst>
        <pc:docMk/>
      </pc:docMkLst>
      <pc:sldChg chg="modNotes">
        <pc:chgData name="Jo Woodcock" userId="S::jow@trusselltrust.org::be9478f4-6fe2-4560-8f33-683e6bec22b5" providerId="AD" clId="Web-{4DF77646-40A3-1076-45AA-F684F2BBF7F2}" dt="2022-10-03T14:41:27.396" v="45"/>
        <pc:sldMkLst>
          <pc:docMk/>
          <pc:sldMk cId="0" sldId="264"/>
        </pc:sldMkLst>
      </pc:sldChg>
      <pc:sldChg chg="modNotes">
        <pc:chgData name="Jo Woodcock" userId="S::jow@trusselltrust.org::be9478f4-6fe2-4560-8f33-683e6bec22b5" providerId="AD" clId="Web-{4DF77646-40A3-1076-45AA-F684F2BBF7F2}" dt="2022-10-03T14:37:02.280" v="25"/>
        <pc:sldMkLst>
          <pc:docMk/>
          <pc:sldMk cId="1319386616" sldId="272"/>
        </pc:sldMkLst>
      </pc:sldChg>
      <pc:sldChg chg="modSp">
        <pc:chgData name="Jo Woodcock" userId="S::jow@trusselltrust.org::be9478f4-6fe2-4560-8f33-683e6bec22b5" providerId="AD" clId="Web-{4DF77646-40A3-1076-45AA-F684F2BBF7F2}" dt="2022-10-03T14:37:45.343" v="33" actId="20577"/>
        <pc:sldMkLst>
          <pc:docMk/>
          <pc:sldMk cId="2016317108" sldId="616"/>
        </pc:sldMkLst>
        <pc:spChg chg="mod">
          <ac:chgData name="Jo Woodcock" userId="S::jow@trusselltrust.org::be9478f4-6fe2-4560-8f33-683e6bec22b5" providerId="AD" clId="Web-{4DF77646-40A3-1076-45AA-F684F2BBF7F2}" dt="2022-10-03T14:37:45.343" v="33" actId="20577"/>
          <ac:spMkLst>
            <pc:docMk/>
            <pc:sldMk cId="2016317108" sldId="616"/>
            <ac:spMk id="3" creationId="{568751C5-8BE9-737D-AD42-6469C4762384}"/>
          </ac:spMkLst>
        </pc:spChg>
      </pc:sldChg>
    </pc:docChg>
  </pc:docChgLst>
  <pc:docChgLst>
    <pc:chgData name="Jo Woodcock" userId="S::jow@trusselltrust.org::be9478f4-6fe2-4560-8f33-683e6bec22b5" providerId="AD" clId="Web-{3BBA50C0-5F21-3563-B295-21C8D5C3C543}"/>
    <pc:docChg chg="modSld">
      <pc:chgData name="Jo Woodcock" userId="S::jow@trusselltrust.org::be9478f4-6fe2-4560-8f33-683e6bec22b5" providerId="AD" clId="Web-{3BBA50C0-5F21-3563-B295-21C8D5C3C543}" dt="2022-10-03T10:46:58.733" v="6" actId="20577"/>
      <pc:docMkLst>
        <pc:docMk/>
      </pc:docMkLst>
      <pc:sldChg chg="modSp">
        <pc:chgData name="Jo Woodcock" userId="S::jow@trusselltrust.org::be9478f4-6fe2-4560-8f33-683e6bec22b5" providerId="AD" clId="Web-{3BBA50C0-5F21-3563-B295-21C8D5C3C543}" dt="2022-10-03T10:46:58.733" v="6" actId="20577"/>
        <pc:sldMkLst>
          <pc:docMk/>
          <pc:sldMk cId="1739738365" sldId="622"/>
        </pc:sldMkLst>
        <pc:spChg chg="mod">
          <ac:chgData name="Jo Woodcock" userId="S::jow@trusselltrust.org::be9478f4-6fe2-4560-8f33-683e6bec22b5" providerId="AD" clId="Web-{3BBA50C0-5F21-3563-B295-21C8D5C3C543}" dt="2022-10-03T10:46:58.733" v="6" actId="20577"/>
          <ac:spMkLst>
            <pc:docMk/>
            <pc:sldMk cId="1739738365" sldId="622"/>
            <ac:spMk id="7" creationId="{E314B0C5-CDA5-4D6C-924B-24FBC364AB1B}"/>
          </ac:spMkLst>
        </pc:spChg>
      </pc:sldChg>
    </pc:docChg>
  </pc:docChgLst>
  <pc:docChgLst>
    <pc:chgData name="Jo Woodcock" userId="S::jow@trusselltrust.org::be9478f4-6fe2-4560-8f33-683e6bec22b5" providerId="AD" clId="Web-{126FDCAA-FF53-2AC4-1D9B-A057187A6382}"/>
    <pc:docChg chg="modSld">
      <pc:chgData name="Jo Woodcock" userId="S::jow@trusselltrust.org::be9478f4-6fe2-4560-8f33-683e6bec22b5" providerId="AD" clId="Web-{126FDCAA-FF53-2AC4-1D9B-A057187A6382}" dt="2022-10-03T11:39:35.906" v="13"/>
      <pc:docMkLst>
        <pc:docMk/>
      </pc:docMkLst>
      <pc:sldChg chg="modNotes">
        <pc:chgData name="Jo Woodcock" userId="S::jow@trusselltrust.org::be9478f4-6fe2-4560-8f33-683e6bec22b5" providerId="AD" clId="Web-{126FDCAA-FF53-2AC4-1D9B-A057187A6382}" dt="2022-10-03T11:39:35.906" v="13"/>
        <pc:sldMkLst>
          <pc:docMk/>
          <pc:sldMk cId="1287751399" sldId="62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92DD56-8C3A-3A4C-AC6F-72FDC44F5404}" type="datetimeFigureOut">
              <a:rPr lang="en-GB" smtClean="0"/>
              <a:t>03/10/2022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C88900-6B2F-804E-88EC-4DF05AEC2879}" type="slidenum">
              <a:rPr lang="en-GB" smtClean="0"/>
              <a:t>‹#›</a:t>
            </a:fld>
            <a:endParaRPr lang="en-GB"/>
          </a:p>
        </p:txBody>
      </p:sp>
    </p:spTree>
    <p:extLst>
      <p:ext uri="{BB962C8B-B14F-4D97-AF65-F5344CB8AC3E}">
        <p14:creationId xmlns:p14="http://schemas.microsoft.com/office/powerpoint/2010/main" val="3582954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Introduction</a:t>
            </a:r>
          </a:p>
          <a:p>
            <a:endParaRPr lang="en-GB"/>
          </a:p>
          <a:p>
            <a:r>
              <a:rPr lang="en-GB"/>
              <a:t>Thank you for asking me to speak at todays conference on behalf of the Trussell Trust. My name is Jo Woodcock and I am FI Manager for the Northwest. </a:t>
            </a:r>
          </a:p>
          <a:p>
            <a:endParaRPr lang="en-GB"/>
          </a:p>
          <a:p>
            <a:r>
              <a:rPr lang="en-GB"/>
              <a:t>I’ll start of my presentation with a bit of background about who Trussell Trust are and what we do,  our vision and FI programme and then give you an update on our current partnerships and how important these are for the people we see at the foodbanks. </a:t>
            </a:r>
          </a:p>
          <a:p>
            <a:endParaRPr lang="en-GB"/>
          </a:p>
          <a:p>
            <a:r>
              <a:rPr lang="en-GB"/>
              <a:t>Local foodbanks have always worked hard to build good relationships with their local advice and other support  services but over the last few years, with Covid and now the </a:t>
            </a:r>
            <a:r>
              <a:rPr lang="en-GB" err="1"/>
              <a:t>CoL</a:t>
            </a:r>
            <a:r>
              <a:rPr lang="en-GB"/>
              <a:t> crisis,  TT have focussed more on developing national partnerships that can deliver projects that benefit people locally</a:t>
            </a:r>
          </a:p>
        </p:txBody>
      </p:sp>
      <p:sp>
        <p:nvSpPr>
          <p:cNvPr id="4" name="Slide Number Placeholder 3"/>
          <p:cNvSpPr>
            <a:spLocks noGrp="1"/>
          </p:cNvSpPr>
          <p:nvPr>
            <p:ph type="sldNum" sz="quarter" idx="5"/>
          </p:nvPr>
        </p:nvSpPr>
        <p:spPr/>
        <p:txBody>
          <a:bodyPr/>
          <a:lstStyle/>
          <a:p>
            <a:fld id="{07C88900-6B2F-804E-88EC-4DF05AEC2879}" type="slidenum">
              <a:rPr lang="en-GB" smtClean="0"/>
              <a:t>1</a:t>
            </a:fld>
            <a:endParaRPr lang="en-GB"/>
          </a:p>
        </p:txBody>
      </p:sp>
    </p:spTree>
    <p:extLst>
      <p:ext uri="{BB962C8B-B14F-4D97-AF65-F5344CB8AC3E}">
        <p14:creationId xmlns:p14="http://schemas.microsoft.com/office/powerpoint/2010/main" val="3931964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rgbClr val="007D47"/>
              </a:solidFill>
              <a:latin typeface="Calibri" panose="020F0502020204030204"/>
              <a:ea typeface="+mj-ea"/>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007D47"/>
                </a:solidFill>
                <a:latin typeface="Calibri" panose="020F0502020204030204"/>
                <a:ea typeface="+mj-ea"/>
                <a:cs typeface="+mj-cs"/>
              </a:rPr>
              <a:t>Mind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a:solidFill>
                  <a:srgbClr val="383A42"/>
                </a:solidFill>
                <a:effectLst/>
                <a:latin typeface="Source Sans Pro" panose="020B0503030403020204" pitchFamily="34" charset="0"/>
              </a:rPr>
              <a:t>Our partnership with Mind aims to help tackle the intersectionality we often see between mental health and poverty, by ensuring people can get holistic support.   </a:t>
            </a:r>
            <a:r>
              <a:rPr lang="en-GB" b="0" i="0">
                <a:solidFill>
                  <a:srgbClr val="008751"/>
                </a:solidFill>
                <a:effectLst/>
                <a:latin typeface="Helvetica Neue"/>
              </a:rPr>
              <a:t>An early evaluation of the Help through Hardship helpline showed that 1 in 2 callers described themselves as having poor mental health. </a:t>
            </a:r>
            <a:r>
              <a:rPr lang="en-GB" b="0" i="0">
                <a:solidFill>
                  <a:srgbClr val="383A42"/>
                </a:solidFill>
                <a:effectLst/>
                <a:latin typeface="Source Sans Pro" panose="020B0503030403020204" pitchFamily="34" charset="0"/>
              </a:rPr>
              <a:t>We know that one of the biggest barriers to accessing support services is often the feeling of being passed from pillar to post when discussing sensitive or personal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83A42"/>
              </a:solidFill>
              <a:effectLst/>
              <a:latin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a:solidFill>
                  <a:srgbClr val="383A42"/>
                </a:solidFill>
                <a:effectLst/>
                <a:latin typeface="Source Sans Pro" panose="020B0503030403020204" pitchFamily="34" charset="0"/>
              </a:rPr>
              <a:t>So, after a successful pilot the option for a call to the Help through Hardship helpline to be transferred to Mind’s Infoline now means people can receive info on local mental health support, treatment options and advocacy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83A42"/>
              </a:solidFill>
              <a:effectLst/>
              <a:latin typeface="Source Sans Pro" panose="020B0503030403020204" pitchFamily="34" charset="0"/>
            </a:endParaRPr>
          </a:p>
          <a:p>
            <a:pPr algn="l"/>
            <a:r>
              <a:rPr lang="en-GB" b="0" i="0">
                <a:solidFill>
                  <a:srgbClr val="383A42"/>
                </a:solidFill>
                <a:effectLst/>
                <a:latin typeface="Source Sans Pro" panose="020B0503030403020204" pitchFamily="34" charset="0"/>
              </a:rPr>
              <a:t>This service is now available to everyone who calls the Help through Hardship line, and if a call is transferred there is no cost for speaking to Infoline. </a:t>
            </a:r>
          </a:p>
          <a:p>
            <a:pPr algn="l"/>
            <a:endParaRPr lang="en-GB" b="0" i="0">
              <a:solidFill>
                <a:srgbClr val="383A42"/>
              </a:solidFill>
              <a:effectLst/>
              <a:latin typeface="Source Sans Pro" panose="020B0503030403020204" pitchFamily="34" charset="0"/>
            </a:endParaRPr>
          </a:p>
          <a:p>
            <a:pPr algn="l"/>
            <a:r>
              <a:rPr lang="en-GB" b="0" i="0">
                <a:solidFill>
                  <a:srgbClr val="383A42"/>
                </a:solidFill>
                <a:effectLst/>
                <a:latin typeface="Source Sans Pro" panose="020B0503030403020204" pitchFamily="34" charset="0"/>
              </a:rPr>
              <a:t>To assess the effectiveness of transferring calls to Mind’s Infoline, mini-depth interviews took place with three callers that were transferred across from the Help through Hardship line to Mind’s Infoline.</a:t>
            </a:r>
          </a:p>
          <a:p>
            <a:pPr algn="l"/>
            <a:endParaRPr lang="en-GB" b="0" i="0">
              <a:solidFill>
                <a:srgbClr val="383A42"/>
              </a:solidFill>
              <a:effectLst/>
              <a:latin typeface="Source Sans Pro" panose="020B0503030403020204" pitchFamily="34" charset="0"/>
            </a:endParaRPr>
          </a:p>
          <a:p>
            <a:r>
              <a:rPr lang="en-GB" b="0">
                <a:effectLst/>
              </a:rPr>
              <a:t>“[The Adviser] obviously could tell I needed the help and I'm happy she passed me through to [Mind]. I ended up getting some help from my GP but without talking to the helpline and Mind I don't think I would have done that or at least I wouldn't have done it for a long time or until it got really bad.”</a:t>
            </a:r>
          </a:p>
          <a:p>
            <a:pPr algn="l"/>
            <a:endParaRPr lang="en-GB" sz="1200" b="1">
              <a:solidFill>
                <a:srgbClr val="007D47"/>
              </a:solidFill>
              <a:latin typeface="Calibri" panose="020F0502020204030204"/>
              <a:ea typeface="+mj-ea"/>
              <a:cs typeface="+mj-cs"/>
            </a:endParaRPr>
          </a:p>
          <a:p>
            <a:pPr algn="l"/>
            <a:endParaRPr lang="en-GB" b="0" i="0">
              <a:solidFill>
                <a:srgbClr val="008751"/>
              </a:solidFill>
              <a:effectLst/>
              <a:latin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solidFill>
                <a:srgbClr val="202020"/>
              </a:solidFill>
              <a:effectLst/>
              <a:latin typeface="Helvetica" panose="020B0604020202020204" pitchFamily="34" charset="0"/>
              <a:ea typeface="Calibri" panose="020F050202020403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10</a:t>
            </a:fld>
            <a:endParaRPr lang="en-GB"/>
          </a:p>
        </p:txBody>
      </p:sp>
    </p:spTree>
    <p:extLst>
      <p:ext uri="{BB962C8B-B14F-4D97-AF65-F5344CB8AC3E}">
        <p14:creationId xmlns:p14="http://schemas.microsoft.com/office/powerpoint/2010/main" val="1236245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202020"/>
              </a:solidFill>
              <a:effectLst/>
              <a:latin typeface="Helvetica"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202020"/>
                </a:solidFill>
                <a:effectLst/>
                <a:latin typeface="Helvetica" panose="020B0604020202020204" pitchFamily="34" charset="0"/>
                <a:ea typeface="Calibri" panose="020F0502020204030204" pitchFamily="34" charset="0"/>
              </a:rPr>
              <a:t>CPAG</a:t>
            </a:r>
            <a:r>
              <a:rPr lang="en-GB" sz="1200">
                <a:solidFill>
                  <a:srgbClr val="202020"/>
                </a:solidFill>
                <a:effectLst/>
                <a:latin typeface="Helvetica" panose="020B0604020202020204" pitchFamily="34" charset="0"/>
                <a:ea typeface="Calibri" panose="020F0502020204030204" pitchFamily="34" charset="0"/>
              </a:rPr>
              <a:t> - We’ve recently partnered with Child Poverty Action Group (CPAG) to offer specialist advice, support and resources  tailored towards financial inclusion advisers, both working in and with food banks.  This will mean advisers can access immediate support with complex enquiries and also enable TT to gain a deeper understanding of the benefit issues people coming to foodbanks present with enabling us to use this insight to influence policy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202020"/>
              </a:solidFill>
              <a:effectLst/>
              <a:latin typeface="Helvetica"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Calibri" panose="020F0502020204030204" pitchFamily="34" charset="0"/>
              <a:ea typeface="Calibri" panose="020F050202020403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11</a:t>
            </a:fld>
            <a:endParaRPr lang="en-GB"/>
          </a:p>
        </p:txBody>
      </p:sp>
    </p:spTree>
    <p:extLst>
      <p:ext uri="{BB962C8B-B14F-4D97-AF65-F5344CB8AC3E}">
        <p14:creationId xmlns:p14="http://schemas.microsoft.com/office/powerpoint/2010/main" val="1815890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rgbClr val="202020"/>
                </a:solidFill>
                <a:effectLst/>
                <a:latin typeface="Helvetica" panose="020B0604020202020204" pitchFamily="34" charset="0"/>
                <a:ea typeface="Calibri" panose="020F0502020204030204" pitchFamily="34" charset="0"/>
              </a:rPr>
              <a:t>We have been working with GMPA – developing a referral tool for fb referral agencies in Greater Manchester to use to with clients they are looking to refer for a food voucher to ensure they also refer to services offering advice and support the person really requires and not just a food voucher.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solidFill>
                <a:srgbClr val="202020"/>
              </a:solidFill>
              <a:effectLst/>
              <a:latin typeface="Helvetica"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solidFill>
                <a:srgbClr val="202020"/>
              </a:solidFill>
              <a:effectLst/>
              <a:latin typeface="Helvetica"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solidFill>
                <a:srgbClr val="202020"/>
              </a:solidFill>
              <a:effectLst/>
              <a:latin typeface="Helvetica" panose="020B0604020202020204" pitchFamily="34" charset="0"/>
              <a:ea typeface="Calibri" panose="020F050202020403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12</a:t>
            </a:fld>
            <a:endParaRPr lang="en-GB"/>
          </a:p>
        </p:txBody>
      </p:sp>
    </p:spTree>
    <p:extLst>
      <p:ext uri="{BB962C8B-B14F-4D97-AF65-F5344CB8AC3E}">
        <p14:creationId xmlns:p14="http://schemas.microsoft.com/office/powerpoint/2010/main" val="876777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0">
                <a:solidFill>
                  <a:srgbClr val="202020"/>
                </a:solidFill>
                <a:effectLst/>
                <a:latin typeface="Helvetica"/>
                <a:ea typeface="Calibri" panose="020F0502020204030204" pitchFamily="34" charset="0"/>
                <a:cs typeface="Helvetica"/>
              </a:rPr>
              <a:t>We are running 2 pilots with </a:t>
            </a:r>
            <a:r>
              <a:rPr lang="en-GB" sz="1200" b="0" err="1">
                <a:solidFill>
                  <a:srgbClr val="202020"/>
                </a:solidFill>
                <a:effectLst/>
                <a:latin typeface="Helvetica"/>
                <a:ea typeface="Calibri" panose="020F0502020204030204" pitchFamily="34" charset="0"/>
                <a:cs typeface="Helvetica"/>
              </a:rPr>
              <a:t>Stepchange</a:t>
            </a:r>
            <a:r>
              <a:rPr lang="en-GB" sz="1200" b="0">
                <a:solidFill>
                  <a:srgbClr val="202020"/>
                </a:solidFill>
                <a:effectLst/>
                <a:latin typeface="Helvetica"/>
                <a:ea typeface="Calibri" panose="020F0502020204030204" pitchFamily="34" charset="0"/>
                <a:cs typeface="Helvetica"/>
              </a:rPr>
              <a:t> </a:t>
            </a:r>
          </a:p>
          <a:p>
            <a:pPr>
              <a:defRPr/>
            </a:pPr>
            <a:endParaRPr lang="en-GB" sz="1200" b="0">
              <a:solidFill>
                <a:srgbClr val="202020"/>
              </a:solidFill>
              <a:effectLst/>
              <a:latin typeface="Helvetica"/>
              <a:ea typeface="Calibri" panose="020F0502020204030204" pitchFamily="34" charset="0"/>
              <a:cs typeface="Helvetica"/>
            </a:endParaRPr>
          </a:p>
          <a:p>
            <a:pPr>
              <a:defRPr/>
            </a:pPr>
            <a:r>
              <a:rPr lang="en-GB" sz="1200" b="0">
                <a:solidFill>
                  <a:srgbClr val="202020"/>
                </a:solidFill>
                <a:effectLst/>
                <a:latin typeface="Helvetica"/>
                <a:ea typeface="Calibri" panose="020F0502020204030204" pitchFamily="34" charset="0"/>
                <a:cs typeface="Helvetica"/>
              </a:rPr>
              <a:t>FBs </a:t>
            </a:r>
            <a:r>
              <a:rPr lang="en-GB">
                <a:solidFill>
                  <a:srgbClr val="202020"/>
                </a:solidFill>
                <a:latin typeface="Helvetica"/>
                <a:ea typeface="Calibri" panose="020F0502020204030204" pitchFamily="34" charset="0"/>
                <a:cs typeface="Helvetica"/>
              </a:rPr>
              <a:t>that sign up to the pilot can</a:t>
            </a:r>
            <a:r>
              <a:rPr lang="en-GB" sz="1200" b="0">
                <a:solidFill>
                  <a:srgbClr val="202020"/>
                </a:solidFill>
                <a:effectLst/>
                <a:latin typeface="Helvetica"/>
                <a:ea typeface="Calibri" panose="020F0502020204030204" pitchFamily="34" charset="0"/>
                <a:cs typeface="Helvetica"/>
              </a:rPr>
              <a:t> make referrals to </a:t>
            </a:r>
            <a:r>
              <a:rPr lang="en-GB" sz="1200" b="0" err="1">
                <a:solidFill>
                  <a:srgbClr val="202020"/>
                </a:solidFill>
                <a:effectLst/>
                <a:latin typeface="Helvetica"/>
                <a:ea typeface="Calibri" panose="020F0502020204030204" pitchFamily="34" charset="0"/>
                <a:cs typeface="Helvetica"/>
              </a:rPr>
              <a:t>Stepchange</a:t>
            </a:r>
            <a:r>
              <a:rPr lang="en-GB" sz="1200" b="0">
                <a:solidFill>
                  <a:srgbClr val="202020"/>
                </a:solidFill>
                <a:effectLst/>
                <a:latin typeface="Helvetica"/>
                <a:ea typeface="Calibri" panose="020F0502020204030204" pitchFamily="34" charset="0"/>
                <a:cs typeface="Helvetica"/>
              </a:rPr>
              <a:t> and provide clients details and </a:t>
            </a:r>
            <a:r>
              <a:rPr lang="en-GB" sz="1200" b="0" err="1">
                <a:solidFill>
                  <a:srgbClr val="202020"/>
                </a:solidFill>
                <a:effectLst/>
                <a:latin typeface="Helvetica"/>
                <a:ea typeface="Calibri" panose="020F0502020204030204" pitchFamily="34" charset="0"/>
                <a:cs typeface="Helvetica"/>
              </a:rPr>
              <a:t>Stepchange</a:t>
            </a:r>
            <a:r>
              <a:rPr lang="en-GB" sz="1200" b="0">
                <a:solidFill>
                  <a:srgbClr val="202020"/>
                </a:solidFill>
                <a:effectLst/>
                <a:latin typeface="Helvetica"/>
                <a:ea typeface="Calibri" panose="020F0502020204030204" pitchFamily="34" charset="0"/>
                <a:cs typeface="Helvetica"/>
              </a:rPr>
              <a:t> will call the client at a prearranged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solidFill>
                <a:srgbClr val="202020"/>
              </a:solidFill>
              <a:effectLst/>
              <a:latin typeface="Helvetica"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solidFill>
                <a:srgbClr val="202020"/>
              </a:solidFill>
              <a:effectLst/>
              <a:latin typeface="Helvetica"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err="1">
                <a:solidFill>
                  <a:srgbClr val="202020"/>
                </a:solidFill>
                <a:effectLst/>
                <a:latin typeface="Helvetica"/>
                <a:ea typeface="Calibri" panose="020F0502020204030204" pitchFamily="34" charset="0"/>
                <a:cs typeface="Helvetica"/>
              </a:rPr>
              <a:t>Stepchange</a:t>
            </a:r>
            <a:r>
              <a:rPr lang="en-GB" sz="1200" b="0">
                <a:solidFill>
                  <a:srgbClr val="202020"/>
                </a:solidFill>
                <a:effectLst/>
                <a:latin typeface="Helvetica"/>
                <a:ea typeface="Calibri" panose="020F0502020204030204" pitchFamily="34" charset="0"/>
                <a:cs typeface="Helvetica"/>
              </a:rPr>
              <a:t> can also check if callers need food and issue a food voucher for a local FB.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202020"/>
              </a:solidFill>
              <a:effectLst/>
              <a:latin typeface="Helvetica"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202020"/>
              </a:solidFill>
              <a:effectLst/>
              <a:latin typeface="Helvetica" panose="020B0604020202020204" pitchFamily="34" charset="0"/>
              <a:ea typeface="Calibri" panose="020F050202020403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13</a:t>
            </a:fld>
            <a:endParaRPr lang="en-GB"/>
          </a:p>
        </p:txBody>
      </p:sp>
    </p:spTree>
    <p:extLst>
      <p:ext uri="{BB962C8B-B14F-4D97-AF65-F5344CB8AC3E}">
        <p14:creationId xmlns:p14="http://schemas.microsoft.com/office/powerpoint/2010/main" val="4274124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14</a:t>
            </a:fld>
            <a:endParaRPr lang="en-GB"/>
          </a:p>
        </p:txBody>
      </p:sp>
    </p:spTree>
    <p:extLst>
      <p:ext uri="{BB962C8B-B14F-4D97-AF65-F5344CB8AC3E}">
        <p14:creationId xmlns:p14="http://schemas.microsoft.com/office/powerpoint/2010/main" val="2849558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End Slide</a:t>
            </a:r>
          </a:p>
        </p:txBody>
      </p:sp>
      <p:sp>
        <p:nvSpPr>
          <p:cNvPr id="4" name="Slide Number Placeholder 3"/>
          <p:cNvSpPr>
            <a:spLocks noGrp="1"/>
          </p:cNvSpPr>
          <p:nvPr>
            <p:ph type="sldNum" sz="quarter" idx="5"/>
          </p:nvPr>
        </p:nvSpPr>
        <p:spPr/>
        <p:txBody>
          <a:bodyPr/>
          <a:lstStyle/>
          <a:p>
            <a:fld id="{07C88900-6B2F-804E-88EC-4DF05AEC2879}" type="slidenum">
              <a:rPr lang="en-GB" smtClean="0"/>
              <a:t>15</a:t>
            </a:fld>
            <a:endParaRPr lang="en-GB"/>
          </a:p>
        </p:txBody>
      </p:sp>
    </p:spTree>
    <p:extLst>
      <p:ext uri="{BB962C8B-B14F-4D97-AF65-F5344CB8AC3E}">
        <p14:creationId xmlns:p14="http://schemas.microsoft.com/office/powerpoint/2010/main" val="3744770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000000"/>
                </a:solidFill>
                <a:effectLst/>
                <a:latin typeface="Source Sans Pro"/>
              </a:rPr>
              <a:t>So Trussell Trust supports a nationwide network of food banks and together we provide emergency food and support to people locked in poverty, and campaign for change to end the need for food banks in the UK.</a:t>
            </a:r>
            <a:r>
              <a:rPr lang="en-GB">
                <a:solidFill>
                  <a:srgbClr val="000000"/>
                </a:solidFill>
                <a:latin typeface="Source Sans Pro"/>
              </a:rPr>
              <a:t>  The foodbanks are all independent charities. There</a:t>
            </a:r>
            <a:r>
              <a:rPr lang="en-GB" b="0" i="0">
                <a:solidFill>
                  <a:srgbClr val="000000"/>
                </a:solidFill>
                <a:effectLst/>
                <a:latin typeface="Source Sans Pro"/>
              </a:rPr>
              <a:t> are over 1,300 food bank centres in our network supported, by thousands of volunteers.</a:t>
            </a:r>
            <a:r>
              <a:rPr lang="en-GB">
                <a:solidFill>
                  <a:srgbClr val="000000"/>
                </a:solidFill>
                <a:latin typeface="Source Sans Pro"/>
              </a:rPr>
              <a:t> </a:t>
            </a:r>
            <a:endParaRPr lang="en-GB" b="0" i="0">
              <a:solidFill>
                <a:srgbClr val="000000"/>
              </a:solidFill>
              <a:effectLst/>
              <a:latin typeface="Source Sans Pro" panose="020B0503030403020204" pitchFamily="34" charset="0"/>
            </a:endParaRPr>
          </a:p>
          <a:p>
            <a:endParaRPr lang="en-GB" b="0" i="0">
              <a:solidFill>
                <a:srgbClr val="000000"/>
              </a:solidFill>
              <a:effectLst/>
              <a:latin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a:solidFill>
                  <a:srgbClr val="000000"/>
                </a:solidFill>
                <a:effectLst/>
                <a:latin typeface="Source Sans Pro"/>
              </a:rPr>
              <a:t>But we aren’t the only ones providing this sort of support. The Independent Food Aid Network (IFAN) represents more than 500 independent food banks operating across the UK. IFAN has identified at least 1,172 independent food banks across the UK in addition to food banks in the Trussell Trust network, Salvation Army, and school-based food banks. There are also thousands of other food aid providers including soup kitchens and social supermarkets.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000000"/>
              </a:solidFill>
              <a:latin typeface="Source Sans Pro" panose="020B0503030403020204" pitchFamily="34" charset="0"/>
            </a:endParaRPr>
          </a:p>
          <a:p>
            <a:r>
              <a:rPr lang="en-GB" b="0" i="0">
                <a:solidFill>
                  <a:srgbClr val="000000"/>
                </a:solidFill>
                <a:effectLst/>
                <a:latin typeface="Source Sans Pro"/>
              </a:rPr>
              <a:t>Each provides emergency food to people in crisis, and additional support to help tackle the root causes of poverty and build people’s resilience, so they are less likely to need a food bank in the future.</a:t>
            </a:r>
          </a:p>
          <a:p>
            <a:endParaRPr lang="en-GB">
              <a:solidFill>
                <a:srgbClr val="000000"/>
              </a:solidFill>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2</a:t>
            </a:fld>
            <a:endParaRPr lang="en-GB"/>
          </a:p>
        </p:txBody>
      </p:sp>
    </p:spTree>
    <p:extLst>
      <p:ext uri="{BB962C8B-B14F-4D97-AF65-F5344CB8AC3E}">
        <p14:creationId xmlns:p14="http://schemas.microsoft.com/office/powerpoint/2010/main" val="2720556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a:solidFill>
                  <a:srgbClr val="000000"/>
                </a:solidFill>
                <a:effectLst/>
                <a:latin typeface="Source Sans Pro" panose="020B0503030403020204" pitchFamily="34" charset="0"/>
              </a:rPr>
              <a:t>Our vision is for a UK without the need for foodbanks. As a nation, we know it isn’t right that anyone should be left hungry or living in poverty. But whilst we work for long-term change, our network of food banks provides emergency food and compassionate, dignified support to people locked in crisis.</a:t>
            </a:r>
            <a:endParaRPr lang="en-GB">
              <a:solidFill>
                <a:srgbClr val="000000"/>
              </a:solidFill>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3</a:t>
            </a:fld>
            <a:endParaRPr lang="en-GB"/>
          </a:p>
        </p:txBody>
      </p:sp>
    </p:spTree>
    <p:extLst>
      <p:ext uri="{BB962C8B-B14F-4D97-AF65-F5344CB8AC3E}">
        <p14:creationId xmlns:p14="http://schemas.microsoft.com/office/powerpoint/2010/main" val="3377330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b="0" i="0">
                <a:solidFill>
                  <a:srgbClr val="000000"/>
                </a:solidFill>
                <a:effectLst/>
                <a:latin typeface="Source Sans Pro" panose="020B0503030403020204" pitchFamily="34" charset="0"/>
              </a:rPr>
              <a:t>But as I’m sure you are all aware demand for food is increasing. For the first time outside of the first year of the pandemic, food banks in the Trussell Trust network have distributed over 2.1 million food parcels in 2021-22</a:t>
            </a:r>
          </a:p>
          <a:p>
            <a:pPr marL="0" marR="0" lvl="0" indent="0" algn="l" defTabSz="914400" rtl="0" eaLnBrk="1" fontAlgn="base" latinLnBrk="0" hangingPunct="1">
              <a:lnSpc>
                <a:spcPct val="100000"/>
              </a:lnSpc>
              <a:spcBef>
                <a:spcPts val="0"/>
              </a:spcBef>
              <a:spcAft>
                <a:spcPts val="0"/>
              </a:spcAft>
              <a:buClrTx/>
              <a:buSzTx/>
              <a:buFontTx/>
              <a:buNone/>
              <a:tabLst/>
              <a:defRPr/>
            </a:pPr>
            <a:r>
              <a:rPr lang="en-GB" b="0" i="0">
                <a:solidFill>
                  <a:srgbClr val="000000"/>
                </a:solidFill>
                <a:effectLst/>
                <a:latin typeface="Source Sans Pro" panose="020B0503030403020204" pitchFamily="34" charset="0"/>
              </a:rPr>
              <a:t>This is an increase of 14% compared to the same period in 2019/20.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b="0" i="0">
              <a:solidFill>
                <a:srgbClr val="000000"/>
              </a:solidFill>
              <a:effectLst/>
              <a:latin typeface="Source Sans Pro" panose="020B0503030403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b="0" i="0">
                <a:solidFill>
                  <a:srgbClr val="000000"/>
                </a:solidFill>
                <a:effectLst/>
                <a:latin typeface="Source Sans Pro" panose="020B0503030403020204" pitchFamily="34" charset="0"/>
              </a:rPr>
              <a:t>832,000 of these parcels went to children.</a:t>
            </a:r>
          </a:p>
          <a:p>
            <a:pPr algn="l" fontAlgn="base"/>
            <a:endParaRPr lang="en-GB" b="1" i="0">
              <a:solidFill>
                <a:srgbClr val="000000"/>
              </a:solidFill>
              <a:effectLst/>
              <a:latin typeface="Source Sans Pro" panose="020B0503030403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b="0" i="0">
                <a:solidFill>
                  <a:srgbClr val="000000"/>
                </a:solidFill>
                <a:effectLst/>
                <a:latin typeface="Source Sans Pro" panose="020B0503030403020204" pitchFamily="34" charset="0"/>
              </a:rPr>
              <a:t>And with rising energy costs and high inflation levels this is increasing further. More and more people asking for food parcels with food that can be prepared using just a kettle.</a:t>
            </a:r>
          </a:p>
          <a:p>
            <a:pPr algn="l" fontAlgn="base"/>
            <a:endParaRPr lang="en-GB" b="1" i="0">
              <a:solidFill>
                <a:srgbClr val="000000"/>
              </a:solidFill>
              <a:effectLst/>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4</a:t>
            </a:fld>
            <a:endParaRPr lang="en-GB"/>
          </a:p>
        </p:txBody>
      </p:sp>
    </p:spTree>
    <p:extLst>
      <p:ext uri="{BB962C8B-B14F-4D97-AF65-F5344CB8AC3E}">
        <p14:creationId xmlns:p14="http://schemas.microsoft.com/office/powerpoint/2010/main" val="4208099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1200" kern="1200">
                <a:effectLst/>
                <a:latin typeface="Calibri"/>
                <a:ea typeface="Times New Roman" panose="02020603050405020304" pitchFamily="18" charset="0"/>
                <a:cs typeface="Calibri"/>
              </a:rPr>
              <a:t>What we are seeing and I’m </a:t>
            </a:r>
            <a:r>
              <a:rPr lang="en-GB" sz="1200" b="1" kern="1200">
                <a:effectLst/>
                <a:latin typeface="Calibri"/>
                <a:ea typeface="Times New Roman" panose="02020603050405020304" pitchFamily="18" charset="0"/>
                <a:cs typeface="Calibri"/>
              </a:rPr>
              <a:t>sure </a:t>
            </a:r>
            <a:r>
              <a:rPr lang="en-GB" sz="1200" kern="1200">
                <a:effectLst/>
                <a:latin typeface="Calibri"/>
                <a:ea typeface="Times New Roman" panose="02020603050405020304" pitchFamily="18" charset="0"/>
                <a:cs typeface="Calibri"/>
              </a:rPr>
              <a:t>some of you are too, is that </a:t>
            </a:r>
            <a:r>
              <a:rPr lang="en-GB" sz="1200" b="1" kern="1200">
                <a:effectLst/>
                <a:latin typeface="Calibri"/>
                <a:ea typeface="Times New Roman" panose="02020603050405020304" pitchFamily="18" charset="0"/>
                <a:cs typeface="Calibri"/>
              </a:rPr>
              <a:t>more</a:t>
            </a:r>
            <a:r>
              <a:rPr lang="en-GB" sz="1200" kern="1200">
                <a:effectLst/>
                <a:latin typeface="Calibri"/>
                <a:ea typeface="Times New Roman" panose="02020603050405020304" pitchFamily="18" charset="0"/>
                <a:cs typeface="Calibri"/>
              </a:rPr>
              <a:t> and </a:t>
            </a:r>
            <a:r>
              <a:rPr lang="en-GB" sz="1200" b="1" kern="1200">
                <a:effectLst/>
                <a:latin typeface="Calibri"/>
                <a:ea typeface="Times New Roman" panose="02020603050405020304" pitchFamily="18" charset="0"/>
                <a:cs typeface="Calibri"/>
              </a:rPr>
              <a:t>more</a:t>
            </a:r>
            <a:r>
              <a:rPr lang="en-GB" sz="1200" kern="1200">
                <a:effectLst/>
                <a:latin typeface="Calibri"/>
                <a:ea typeface="Times New Roman" panose="02020603050405020304" pitchFamily="18" charset="0"/>
                <a:cs typeface="Calibri"/>
              </a:rPr>
              <a:t> people are finding themselves in </a:t>
            </a:r>
            <a:r>
              <a:rPr lang="en-GB" sz="1200" b="1" kern="1200">
                <a:effectLst/>
                <a:latin typeface="Calibri"/>
                <a:ea typeface="Times New Roman" panose="02020603050405020304" pitchFamily="18" charset="0"/>
                <a:cs typeface="Calibri"/>
              </a:rPr>
              <a:t>extreme</a:t>
            </a:r>
            <a:r>
              <a:rPr lang="en-GB" sz="1200" kern="1200">
                <a:effectLst/>
                <a:latin typeface="Calibri"/>
                <a:ea typeface="Times New Roman" panose="02020603050405020304" pitchFamily="18" charset="0"/>
                <a:cs typeface="Calibri"/>
              </a:rPr>
              <a:t> poverty and these are some of the key reasons.</a:t>
            </a:r>
            <a:r>
              <a:rPr lang="en-GB">
                <a:latin typeface="Calibri"/>
                <a:ea typeface="Times New Roman" panose="02020603050405020304" pitchFamily="18" charset="0"/>
                <a:cs typeface="Calibri"/>
              </a:rPr>
              <a:t> </a:t>
            </a:r>
            <a:endParaRPr lang="en-GB" sz="1200" kern="1200">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spcAft>
                <a:spcPts val="0"/>
              </a:spcAft>
            </a:pP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r>
              <a:rPr lang="en-GB" sz="1200" b="1" kern="1200">
                <a:effectLst/>
                <a:latin typeface="Calibri"/>
                <a:ea typeface="Calibri" panose="020F0502020204030204" pitchFamily="34" charset="0"/>
                <a:cs typeface="Calibri"/>
              </a:rPr>
              <a:t>Benefit problems, UC not stretching from month to month</a:t>
            </a:r>
            <a:r>
              <a:rPr lang="en-GB" sz="1200" kern="1200">
                <a:effectLst/>
                <a:latin typeface="Calibri"/>
                <a:ea typeface="Calibri" panose="020F0502020204030204" pitchFamily="34" charset="0"/>
                <a:cs typeface="Calibri"/>
              </a:rPr>
              <a:t>, repaying advance payments and the rate of recovery of other debts from UC,</a:t>
            </a:r>
            <a:r>
              <a:rPr lang="en-GB">
                <a:latin typeface="Calibri"/>
                <a:ea typeface="Calibri" panose="020F0502020204030204" pitchFamily="34" charset="0"/>
                <a:cs typeface="Calibri"/>
              </a:rPr>
              <a:t>  </a:t>
            </a:r>
            <a:r>
              <a:rPr lang="en-GB" sz="1200" kern="1200">
                <a:effectLst/>
                <a:latin typeface="Calibri"/>
                <a:ea typeface="Calibri" panose="020F0502020204030204" pitchFamily="34" charset="0"/>
                <a:cs typeface="Calibri"/>
              </a:rPr>
              <a:t> being </a:t>
            </a:r>
            <a:r>
              <a:rPr lang="en-GB" sz="1200" b="1" kern="1200">
                <a:effectLst/>
                <a:latin typeface="Calibri"/>
                <a:ea typeface="Calibri" panose="020F0502020204030204" pitchFamily="34" charset="0"/>
                <a:cs typeface="Calibri"/>
              </a:rPr>
              <a:t>subject</a:t>
            </a:r>
            <a:r>
              <a:rPr lang="en-GB" sz="1200" kern="1200">
                <a:effectLst/>
                <a:latin typeface="Calibri"/>
                <a:ea typeface="Calibri" panose="020F0502020204030204" pitchFamily="34" charset="0"/>
                <a:cs typeface="Calibri"/>
              </a:rPr>
              <a:t> to benefit sanctions.</a:t>
            </a:r>
            <a:r>
              <a:rPr lang="en-GB">
                <a:latin typeface="Calibri"/>
                <a:ea typeface="Calibri" panose="020F0502020204030204" pitchFamily="34" charset="0"/>
                <a:cs typeface="Calibri"/>
              </a:rPr>
              <a:t> </a:t>
            </a:r>
            <a:r>
              <a:rPr lang="en-GB" sz="1200" kern="1200">
                <a:effectLst/>
                <a:latin typeface="Calibri"/>
                <a:ea typeface="Calibri" panose="020F0502020204030204" pitchFamily="34" charset="0"/>
                <a:cs typeface="Calibri"/>
              </a:rPr>
              <a:t> The benefits freeze and cuts to local welfare assistance schemes in some areas are also having an impact.</a:t>
            </a:r>
            <a:r>
              <a:rPr lang="en-GB">
                <a:latin typeface="Calibri"/>
                <a:ea typeface="Calibri" panose="020F0502020204030204" pitchFamily="34" charset="0"/>
                <a:cs typeface="Calibri"/>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endParaRPr lang="en-GB" sz="1200" kern="1200">
              <a:effectLst/>
              <a:latin typeface="Calibri" panose="020F0502020204030204" pitchFamily="34" charset="0"/>
              <a:ea typeface="Calibri" panose="020F0502020204030204" pitchFamily="34" charset="0"/>
              <a:cs typeface="Calibri" panose="020F0502020204030204" pitchFamily="34" charset="0"/>
            </a:endParaRPr>
          </a:p>
          <a:p>
            <a:pPr algn="l"/>
            <a:r>
              <a:rPr lang="en-GB" sz="1200" kern="1200">
                <a:effectLst/>
                <a:latin typeface="Calibri"/>
                <a:ea typeface="Calibri" panose="020F0502020204030204" pitchFamily="34" charset="0"/>
                <a:cs typeface="Calibri"/>
              </a:rPr>
              <a:t>The cost of living is </a:t>
            </a:r>
            <a:r>
              <a:rPr lang="en-GB" sz="1200" b="1" kern="1200">
                <a:effectLst/>
                <a:latin typeface="Calibri"/>
                <a:ea typeface="Calibri" panose="020F0502020204030204" pitchFamily="34" charset="0"/>
                <a:cs typeface="Calibri"/>
              </a:rPr>
              <a:t>rising </a:t>
            </a:r>
            <a:r>
              <a:rPr lang="en-GB" sz="1200" kern="1200">
                <a:effectLst/>
                <a:latin typeface="Calibri"/>
                <a:ea typeface="Calibri" panose="020F0502020204030204" pitchFamily="34" charset="0"/>
                <a:cs typeface="Calibri"/>
              </a:rPr>
              <a:t>and benefits are </a:t>
            </a:r>
            <a:r>
              <a:rPr lang="en-GB" sz="1200" b="1" kern="1200">
                <a:effectLst/>
                <a:latin typeface="Calibri"/>
                <a:ea typeface="Calibri" panose="020F0502020204030204" pitchFamily="34" charset="0"/>
                <a:cs typeface="Calibri"/>
              </a:rPr>
              <a:t>not</a:t>
            </a:r>
            <a:r>
              <a:rPr lang="en-GB" sz="1200" kern="1200">
                <a:effectLst/>
                <a:latin typeface="Calibri"/>
                <a:ea typeface="Calibri" panose="020F0502020204030204" pitchFamily="34" charset="0"/>
                <a:cs typeface="Calibri"/>
              </a:rPr>
              <a:t> keeping up. People’s income doesn’t</a:t>
            </a:r>
            <a:r>
              <a:rPr lang="en-GB" sz="1200" b="1" kern="1200">
                <a:effectLst/>
                <a:latin typeface="Calibri"/>
                <a:ea typeface="Calibri" panose="020F0502020204030204" pitchFamily="34" charset="0"/>
                <a:cs typeface="Calibri"/>
              </a:rPr>
              <a:t> cover </a:t>
            </a:r>
            <a:r>
              <a:rPr lang="en-GB" sz="1200" kern="1200">
                <a:effectLst/>
                <a:latin typeface="Calibri"/>
                <a:ea typeface="Calibri" panose="020F0502020204030204" pitchFamily="34" charset="0"/>
                <a:cs typeface="Calibri"/>
              </a:rPr>
              <a:t>the </a:t>
            </a:r>
            <a:r>
              <a:rPr lang="en-GB" sz="1200" b="1" kern="1200">
                <a:effectLst/>
                <a:latin typeface="Calibri"/>
                <a:ea typeface="Calibri" panose="020F0502020204030204" pitchFamily="34" charset="0"/>
                <a:cs typeface="Calibri"/>
              </a:rPr>
              <a:t>costs </a:t>
            </a:r>
            <a:r>
              <a:rPr lang="en-GB" sz="1200" kern="1200">
                <a:effectLst/>
                <a:latin typeface="Calibri"/>
                <a:ea typeface="Calibri" panose="020F0502020204030204" pitchFamily="34" charset="0"/>
                <a:cs typeface="Calibri"/>
              </a:rPr>
              <a:t>they need to meet. </a:t>
            </a:r>
            <a:r>
              <a:rPr lang="en-GB">
                <a:latin typeface="Calibri"/>
                <a:ea typeface="Calibri" panose="020F0502020204030204" pitchFamily="34" charset="0"/>
                <a:cs typeface="Calibri"/>
              </a:rPr>
              <a:t>85% in benefits </a:t>
            </a:r>
            <a:r>
              <a:rPr lang="en-GB" b="1">
                <a:latin typeface="Calibri"/>
                <a:ea typeface="Calibri" panose="020F0502020204030204" pitchFamily="34" charset="0"/>
                <a:cs typeface="Calibri"/>
              </a:rPr>
              <a:t>And </a:t>
            </a:r>
            <a:r>
              <a:rPr lang="en-GB" sz="1200" b="1" kern="1200">
                <a:effectLst/>
                <a:latin typeface="Calibri"/>
                <a:ea typeface="Calibri" panose="020F0502020204030204" pitchFamily="34" charset="0"/>
                <a:cs typeface="Calibri"/>
              </a:rPr>
              <a:t>for those in work, many </a:t>
            </a:r>
            <a:r>
              <a:rPr lang="en-GB" sz="1200" kern="1200">
                <a:effectLst/>
                <a:latin typeface="Calibri"/>
                <a:ea typeface="Calibri" panose="020F0502020204030204" pitchFamily="34" charset="0"/>
                <a:cs typeface="Calibri"/>
              </a:rPr>
              <a:t>are finding that</a:t>
            </a:r>
            <a:r>
              <a:rPr lang="en-GB" sz="1200" b="1" kern="1200">
                <a:effectLst/>
                <a:latin typeface="Calibri"/>
                <a:ea typeface="Calibri" panose="020F0502020204030204" pitchFamily="34" charset="0"/>
                <a:cs typeface="Calibri"/>
              </a:rPr>
              <a:t> low-paid </a:t>
            </a:r>
            <a:r>
              <a:rPr lang="en-GB" sz="1200" kern="1200">
                <a:effectLst/>
                <a:latin typeface="Calibri"/>
                <a:ea typeface="Calibri" panose="020F0502020204030204" pitchFamily="34" charset="0"/>
                <a:cs typeface="Calibri"/>
              </a:rPr>
              <a:t>and </a:t>
            </a:r>
            <a:r>
              <a:rPr lang="en-GB" sz="1200" b="1" kern="1200">
                <a:effectLst/>
                <a:latin typeface="Calibri"/>
                <a:ea typeface="Calibri" panose="020F0502020204030204" pitchFamily="34" charset="0"/>
                <a:cs typeface="Calibri"/>
              </a:rPr>
              <a:t>insecure</a:t>
            </a:r>
            <a:r>
              <a:rPr lang="en-GB" sz="1200" kern="1200">
                <a:effectLst/>
                <a:latin typeface="Calibri"/>
                <a:ea typeface="Calibri" panose="020F0502020204030204" pitchFamily="34" charset="0"/>
                <a:cs typeface="Calibri"/>
              </a:rPr>
              <a:t> jobs aren’t paying the bills and there are </a:t>
            </a:r>
            <a:r>
              <a:rPr lang="en-GB" sz="1200" b="1" kern="1200">
                <a:effectLst/>
                <a:latin typeface="Calibri"/>
                <a:ea typeface="Calibri" panose="020F0502020204030204" pitchFamily="34" charset="0"/>
                <a:cs typeface="Calibri"/>
              </a:rPr>
              <a:t>estimated</a:t>
            </a:r>
            <a:r>
              <a:rPr lang="en-GB" sz="1200" kern="1200">
                <a:effectLst/>
                <a:latin typeface="Calibri"/>
                <a:ea typeface="Calibri" panose="020F0502020204030204" pitchFamily="34" charset="0"/>
                <a:cs typeface="Calibri"/>
              </a:rPr>
              <a:t> to be around </a:t>
            </a:r>
            <a:r>
              <a:rPr lang="en-GB" sz="1200" b="1" kern="1200">
                <a:effectLst/>
                <a:latin typeface="Calibri"/>
                <a:ea typeface="Calibri" panose="020F0502020204030204" pitchFamily="34" charset="0"/>
                <a:cs typeface="Calibri"/>
              </a:rPr>
              <a:t>four million people </a:t>
            </a:r>
            <a:r>
              <a:rPr lang="en-GB" sz="1200" kern="1200">
                <a:effectLst/>
                <a:latin typeface="Calibri"/>
                <a:ea typeface="Calibri" panose="020F0502020204030204" pitchFamily="34" charset="0"/>
                <a:cs typeface="Calibri"/>
              </a:rPr>
              <a:t>in work who are </a:t>
            </a:r>
            <a:r>
              <a:rPr lang="en-GB" sz="1200" b="1" kern="1200">
                <a:effectLst/>
                <a:latin typeface="Calibri"/>
                <a:ea typeface="Calibri" panose="020F0502020204030204" pitchFamily="34" charset="0"/>
                <a:cs typeface="Calibri"/>
              </a:rPr>
              <a:t>living in poverty</a:t>
            </a:r>
            <a:r>
              <a:rPr lang="en-GB" sz="1200" kern="1200">
                <a:effectLst/>
                <a:latin typeface="Calibri"/>
                <a:ea typeface="Calibri" panose="020F0502020204030204" pitchFamily="34" charset="0"/>
                <a:cs typeface="Calibri"/>
              </a:rPr>
              <a:t>.  Our </a:t>
            </a:r>
            <a:r>
              <a:rPr lang="en-GB" b="1" i="0">
                <a:solidFill>
                  <a:srgbClr val="383A42"/>
                </a:solidFill>
                <a:effectLst/>
                <a:latin typeface="Source Sans Pro" panose="020B0503030403020204" pitchFamily="34" charset="0"/>
              </a:rPr>
              <a:t>three-year research project, State of Hunger, which is being carried out by Heriot-Watt University. </a:t>
            </a:r>
            <a:r>
              <a:rPr lang="en-GB" b="0" i="0">
                <a:solidFill>
                  <a:srgbClr val="383A42"/>
                </a:solidFill>
                <a:effectLst/>
                <a:latin typeface="Source Sans Pro" panose="020B0503030403020204" pitchFamily="34" charset="0"/>
              </a:rPr>
              <a:t>reveals the extreme poverty faced by people at food banks going into the pandemic, with just £248 a month on average to survive on after housing costs. That money needs to cover energy and water costs, council tax, food, and other essentials.</a:t>
            </a:r>
          </a:p>
          <a:p>
            <a:endParaRPr lang="en-GB" sz="1200">
              <a:effectLst/>
              <a:latin typeface="Calibri"/>
              <a:ea typeface="Calibri" panose="020F0502020204030204" pitchFamily="34" charset="0"/>
              <a:cs typeface="Times New Roman" panose="02020603050405020304" pitchFamily="18" charset="0"/>
            </a:endParaRPr>
          </a:p>
          <a:p>
            <a:pPr fontAlgn="base">
              <a:lnSpc>
                <a:spcPct val="100000"/>
              </a:lnSpc>
              <a:spcAft>
                <a:spcPts val="0"/>
              </a:spcAft>
            </a:pPr>
            <a:endParaRPr lang="en-GB" sz="1200" kern="1200">
              <a:effectLst/>
              <a:latin typeface="Calibri" panose="020F0502020204030204" pitchFamily="34" charset="0"/>
              <a:ea typeface="Times New Roman" panose="02020603050405020304" pitchFamily="18" charset="0"/>
              <a:cs typeface="Calibri" panose="020F0502020204030204" pitchFamily="34" charset="0"/>
            </a:endParaRPr>
          </a:p>
          <a:p>
            <a:pPr fontAlgn="base"/>
            <a:r>
              <a:rPr lang="en-GB" sz="1200" kern="1200">
                <a:effectLst/>
                <a:latin typeface="Calibri"/>
                <a:ea typeface="Times New Roman" panose="02020603050405020304" pitchFamily="18" charset="0"/>
                <a:cs typeface="Calibri"/>
              </a:rPr>
              <a:t>The reality is that Hunger in the UK </a:t>
            </a:r>
            <a:r>
              <a:rPr lang="en-GB" sz="1200" b="1" kern="1200">
                <a:effectLst/>
                <a:latin typeface="Calibri"/>
                <a:ea typeface="Times New Roman" panose="02020603050405020304" pitchFamily="18" charset="0"/>
                <a:cs typeface="Calibri"/>
              </a:rPr>
              <a:t>isn't about food. Its about poverty a</a:t>
            </a:r>
            <a:r>
              <a:rPr lang="en-GB" sz="1200" kern="1200">
                <a:effectLst/>
                <a:latin typeface="Calibri"/>
                <a:ea typeface="Times New Roman" panose="02020603050405020304" pitchFamily="18" charset="0"/>
                <a:cs typeface="Calibri"/>
              </a:rPr>
              <a:t>nd that’s why TTs FI Programme has been developed</a:t>
            </a:r>
            <a:r>
              <a:rPr lang="en-GB">
                <a:latin typeface="Calibri"/>
                <a:ea typeface="Times New Roman" panose="02020603050405020304" pitchFamily="18" charset="0"/>
                <a:cs typeface="Calibri"/>
              </a:rPr>
              <a:t> </a:t>
            </a:r>
            <a:r>
              <a:rPr lang="en-GB" sz="1200" kern="1200">
                <a:effectLst/>
                <a:latin typeface="Calibri"/>
                <a:ea typeface="Times New Roman" panose="02020603050405020304" pitchFamily="18" charset="0"/>
                <a:cs typeface="Calibri"/>
              </a:rPr>
              <a:t> to work to ensure people have </a:t>
            </a:r>
            <a:r>
              <a:rPr lang="en-GB" sz="1200" b="1" kern="1200">
                <a:effectLst/>
                <a:latin typeface="Calibri"/>
                <a:ea typeface="Times New Roman" panose="02020603050405020304" pitchFamily="18" charset="0"/>
                <a:cs typeface="Calibri"/>
              </a:rPr>
              <a:t>enough</a:t>
            </a:r>
            <a:r>
              <a:rPr lang="en-GB" sz="1200" kern="1200">
                <a:effectLst/>
                <a:latin typeface="Calibri"/>
                <a:ea typeface="Times New Roman" panose="02020603050405020304" pitchFamily="18" charset="0"/>
                <a:cs typeface="Calibri"/>
              </a:rPr>
              <a:t> money their pockets for the </a:t>
            </a:r>
            <a:r>
              <a:rPr lang="en-GB" sz="1200" b="1" kern="1200">
                <a:effectLst/>
                <a:latin typeface="Calibri"/>
                <a:ea typeface="Times New Roman" panose="02020603050405020304" pitchFamily="18" charset="0"/>
                <a:cs typeface="Calibri"/>
              </a:rPr>
              <a:t>basics.</a:t>
            </a:r>
            <a:r>
              <a:rPr lang="en-GB" b="1">
                <a:latin typeface="Calibri"/>
                <a:ea typeface="Times New Roman" panose="02020603050405020304" pitchFamily="18" charset="0"/>
                <a:cs typeface="Calibri"/>
              </a:rPr>
              <a:t> </a:t>
            </a:r>
            <a:endParaRPr lang="en-GB" sz="1200" b="1">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a:p>
        </p:txBody>
      </p:sp>
      <p:sp>
        <p:nvSpPr>
          <p:cNvPr id="243" name="Google Shape;24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GB" sz="1200" kern="1200">
                <a:effectLst/>
                <a:latin typeface="Calibri" panose="020F0502020204030204" pitchFamily="34" charset="0"/>
                <a:ea typeface="Times New Roman" panose="02020603050405020304" pitchFamily="18" charset="0"/>
                <a:cs typeface="Times New Roman" panose="02020603050405020304" pitchFamily="18" charset="0"/>
              </a:rPr>
              <a:t>So how will we achieve our vision of a UK without the need for foodbanks? We know it is an ambitious target and we know we can’t do it alone.</a:t>
            </a:r>
          </a:p>
          <a:p>
            <a:pPr>
              <a:lnSpc>
                <a:spcPct val="100000"/>
              </a:lnSpc>
              <a:spcBef>
                <a:spcPts val="0"/>
              </a:spcBef>
              <a:spcAft>
                <a:spcPts val="0"/>
              </a:spcAft>
            </a:pPr>
            <a:endParaRPr lang="en-GB" sz="1200" kern="12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Bef>
                <a:spcPts val="0"/>
              </a:spcBef>
              <a:spcAft>
                <a:spcPts val="0"/>
              </a:spcAft>
            </a:pPr>
            <a:r>
              <a:rPr lang="en-GB" sz="1200" kern="1200">
                <a:effectLst/>
                <a:latin typeface="Calibri" panose="020F0502020204030204" pitchFamily="34" charset="0"/>
                <a:ea typeface="Times New Roman" panose="02020603050405020304" pitchFamily="18" charset="0"/>
                <a:cs typeface="Times New Roman" panose="02020603050405020304" pitchFamily="18" charset="0"/>
              </a:rPr>
              <a:t>But we don’t want to exist. Because we don’t believe that a charity can replace the dignity of buying your own food at a time and a place convenient to you. </a:t>
            </a:r>
          </a:p>
          <a:p>
            <a:pPr>
              <a:lnSpc>
                <a:spcPct val="100000"/>
              </a:lnSpc>
              <a:spcBef>
                <a:spcPts val="0"/>
              </a:spcBef>
              <a:spcAft>
                <a:spcPts val="0"/>
              </a:spcAft>
            </a:pPr>
            <a:r>
              <a:rPr lang="en-GB" sz="1200" kern="1200">
                <a:effectLst/>
                <a:latin typeface="Calibri" panose="020F0502020204030204" pitchFamily="34" charset="0"/>
                <a:ea typeface="Times New Roman" panose="02020603050405020304" pitchFamily="18" charset="0"/>
                <a:cs typeface="Times New Roman" panose="02020603050405020304" pitchFamily="18" charset="0"/>
              </a:rPr>
              <a:t>So, our strategy,  put together  with our network, works to end the need for food banks in 3 ways: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rtl="0">
              <a:lnSpc>
                <a:spcPct val="100000"/>
              </a:lnSpc>
              <a:spcBef>
                <a:spcPts val="0"/>
              </a:spcBef>
              <a:spcAft>
                <a:spcPts val="0"/>
              </a:spcAft>
              <a:buClr>
                <a:srgbClr val="424242"/>
              </a:buClr>
              <a:buSzPts val="1200"/>
              <a:buFont typeface="Calibri"/>
              <a:buNone/>
            </a:pPr>
            <a:endParaRPr lang="en-GB" sz="1200"/>
          </a:p>
          <a:p>
            <a:pPr marL="0" marR="0" lvl="0" indent="0" algn="l" rtl="0">
              <a:lnSpc>
                <a:spcPct val="100000"/>
              </a:lnSpc>
              <a:spcBef>
                <a:spcPts val="0"/>
              </a:spcBef>
              <a:spcAft>
                <a:spcPts val="0"/>
              </a:spcAft>
              <a:buClr>
                <a:srgbClr val="424242"/>
              </a:buClr>
              <a:buSzPts val="1200"/>
              <a:buFont typeface="Calibri"/>
              <a:buNone/>
            </a:pPr>
            <a:r>
              <a:rPr lang="en-GB" sz="1200"/>
              <a:t>Firstly, working with other providers, putting in place financial inclusion practices within foodbanks to tackle the underlying drivers of poverty.</a:t>
            </a:r>
          </a:p>
          <a:p>
            <a:pPr marL="0" marR="0" lvl="0" indent="0" algn="l" rtl="0">
              <a:lnSpc>
                <a:spcPct val="100000"/>
              </a:lnSpc>
              <a:spcBef>
                <a:spcPts val="0"/>
              </a:spcBef>
              <a:spcAft>
                <a:spcPts val="0"/>
              </a:spcAft>
              <a:buClr>
                <a:srgbClr val="424242"/>
              </a:buClr>
              <a:buSzPts val="1200"/>
              <a:buFont typeface="Calibri"/>
              <a:buNone/>
            </a:pPr>
            <a:endParaRPr lang="en-GB" sz="1200"/>
          </a:p>
          <a:p>
            <a:pPr marL="0" marR="0" lvl="0" indent="0" algn="l" defTabSz="914400" rtl="0" eaLnBrk="1" fontAlgn="auto" latinLnBrk="0" hangingPunct="1">
              <a:lnSpc>
                <a:spcPct val="100000"/>
              </a:lnSpc>
              <a:spcBef>
                <a:spcPts val="0"/>
              </a:spcBef>
              <a:spcAft>
                <a:spcPts val="0"/>
              </a:spcAft>
              <a:buClr>
                <a:srgbClr val="424242"/>
              </a:buClr>
              <a:buSzPts val="1200"/>
              <a:buFont typeface="Calibri"/>
              <a:buNone/>
              <a:tabLst/>
              <a:defRPr/>
            </a:pPr>
            <a:r>
              <a:rPr lang="en-GB" sz="1200"/>
              <a:t>Secondly, challenging the acceptance of foodbanks as ‘normal’ and the lack of willingness to do anything about it. We want to a move from sympathy to empathy where people understand that food banks should not exist and will do something about it. </a:t>
            </a:r>
          </a:p>
          <a:p>
            <a:pPr marL="0" marR="0" lvl="0" indent="0" algn="l" rtl="0">
              <a:lnSpc>
                <a:spcPct val="100000"/>
              </a:lnSpc>
              <a:spcBef>
                <a:spcPts val="0"/>
              </a:spcBef>
              <a:spcAft>
                <a:spcPts val="0"/>
              </a:spcAft>
              <a:buClr>
                <a:srgbClr val="424242"/>
              </a:buClr>
              <a:buSzPts val="1200"/>
              <a:buFont typeface="Calibri"/>
              <a:buNone/>
            </a:pPr>
            <a:endParaRPr lang="en-GB" sz="1200"/>
          </a:p>
          <a:p>
            <a:pPr marL="0" lvl="0" indent="0" fontAlgn="base">
              <a:buFont typeface="+mj-lt"/>
              <a:buNone/>
              <a:tabLst>
                <a:tab pos="457200" algn="l"/>
              </a:tabLst>
            </a:pPr>
            <a:r>
              <a:rPr lang="en-GB" sz="1200"/>
              <a:t>Thirdly, working for policy change which benefits those who are in poverty at national level and supporting local governments to work towards improving local welfare schemes, considering cash first approaches and bolstering advice services.  </a:t>
            </a:r>
          </a:p>
          <a:p>
            <a:pPr marL="0" lvl="0" indent="0" fontAlgn="base">
              <a:buFont typeface="+mj-lt"/>
              <a:buNone/>
              <a:tabLst>
                <a:tab pos="457200" algn="l"/>
              </a:tabLst>
            </a:pPr>
            <a:endParaRPr lang="en-GB" sz="1200"/>
          </a:p>
          <a:p>
            <a:pPr marL="0" lvl="0" indent="0" fontAlgn="base">
              <a:buFont typeface="+mj-lt"/>
              <a:buNone/>
              <a:tabLst>
                <a:tab pos="457200" algn="l"/>
              </a:tabLst>
            </a:pPr>
            <a:r>
              <a:rPr lang="en-US" sz="1200">
                <a:solidFill>
                  <a:srgbClr val="000000"/>
                </a:solidFill>
                <a:effectLst/>
                <a:latin typeface="Calibri" panose="020F0502020204030204" pitchFamily="34" charset="0"/>
                <a:ea typeface="Calibri" panose="020F0502020204030204" pitchFamily="34" charset="0"/>
              </a:rPr>
              <a:t>Ultimately, we believe we need to change the conversation around poverty and take action together to build a hunger free future. </a:t>
            </a:r>
            <a:endParaRPr lang="en-GB" sz="1200">
              <a:solidFill>
                <a:srgbClr val="626262"/>
              </a:solidFill>
              <a:latin typeface="+mj-lt"/>
            </a:endParaRPr>
          </a:p>
          <a:p>
            <a:pPr marL="0" marR="0" lvl="0" indent="0" algn="l" defTabSz="914400" rtl="0" eaLnBrk="1" fontAlgn="auto" latinLnBrk="0" hangingPunct="1">
              <a:lnSpc>
                <a:spcPct val="100000"/>
              </a:lnSpc>
              <a:spcBef>
                <a:spcPts val="0"/>
              </a:spcBef>
              <a:spcAft>
                <a:spcPts val="0"/>
              </a:spcAft>
              <a:buClr>
                <a:srgbClr val="424242"/>
              </a:buClr>
              <a:buSzPts val="1200"/>
              <a:buFont typeface="Calibri"/>
              <a:buNone/>
              <a:tabLst/>
              <a:defRPr/>
            </a:pPr>
            <a:endParaRPr lang="en-GB" sz="1200">
              <a:solidFill>
                <a:srgbClr val="626262"/>
              </a:solidFill>
              <a:latin typeface="+mj-lt"/>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6</a:t>
            </a:fld>
            <a:endParaRPr lang="en-GB"/>
          </a:p>
        </p:txBody>
      </p:sp>
    </p:spTree>
    <p:extLst>
      <p:ext uri="{BB962C8B-B14F-4D97-AF65-F5344CB8AC3E}">
        <p14:creationId xmlns:p14="http://schemas.microsoft.com/office/powerpoint/2010/main" val="1465510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b="0" i="0">
                <a:solidFill>
                  <a:srgbClr val="000000"/>
                </a:solidFill>
                <a:effectLst/>
                <a:latin typeface="Arial" panose="020B0604020202020204" pitchFamily="34" charset="0"/>
              </a:rPr>
              <a:t>The Trussell Trust’s approach to financial inclusion is focused on addressing the root causes of the crisis and striving to ensure that people are able to reach a point where their income meets their needs, and they no longer have to access emergency food. </a:t>
            </a:r>
          </a:p>
          <a:p>
            <a:pPr algn="l" rtl="0" fontAlgn="base"/>
            <a:endParaRPr lang="en-GB" b="0" i="0">
              <a:solidFill>
                <a:srgbClr val="000000"/>
              </a:solidFill>
              <a:effectLst/>
              <a:latin typeface="Arial" panose="020B0604020202020204" pitchFamily="34" charset="0"/>
            </a:endParaRPr>
          </a:p>
          <a:p>
            <a:r>
              <a:rPr lang="en-GB" b="0" i="0">
                <a:solidFill>
                  <a:srgbClr val="000000"/>
                </a:solidFill>
                <a:effectLst/>
                <a:latin typeface="Arial" panose="020B0604020202020204" pitchFamily="34" charset="0"/>
              </a:rPr>
              <a:t>This means connecting people with support at the right time before they reach crisis point.</a:t>
            </a:r>
          </a:p>
          <a:p>
            <a:endParaRPr lang="en-GB" b="0" i="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7</a:t>
            </a:fld>
            <a:endParaRPr lang="en-GB"/>
          </a:p>
        </p:txBody>
      </p:sp>
    </p:spTree>
    <p:extLst>
      <p:ext uri="{BB962C8B-B14F-4D97-AF65-F5344CB8AC3E}">
        <p14:creationId xmlns:p14="http://schemas.microsoft.com/office/powerpoint/2010/main" val="2813843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There are a number of strands to our </a:t>
            </a:r>
            <a:r>
              <a:rPr lang="en-US" err="1">
                <a:cs typeface="Calibri"/>
              </a:rPr>
              <a:t>programme</a:t>
            </a:r>
            <a:r>
              <a:rPr lang="en-US">
                <a:cs typeface="Calibri"/>
              </a:rPr>
              <a:t>:</a:t>
            </a:r>
          </a:p>
          <a:p>
            <a:endParaRPr lang="en-US">
              <a:cs typeface="Calibri"/>
            </a:endParaRPr>
          </a:p>
          <a:p>
            <a:r>
              <a:rPr lang="en-US">
                <a:cs typeface="Calibri"/>
              </a:rPr>
              <a:t>Providing grants to our network to enable them to commission advice services in foodbanks.</a:t>
            </a:r>
          </a:p>
          <a:p>
            <a:endParaRPr lang="en-US">
              <a:cs typeface="Calibri"/>
            </a:endParaRPr>
          </a:p>
          <a:p>
            <a:r>
              <a:rPr lang="en-US">
                <a:cs typeface="Calibri"/>
              </a:rPr>
              <a:t>Helpline services – set up the </a:t>
            </a:r>
            <a:r>
              <a:rPr lang="en-US" err="1">
                <a:cs typeface="Calibri"/>
              </a:rPr>
              <a:t>HtH</a:t>
            </a:r>
            <a:r>
              <a:rPr lang="en-US">
                <a:cs typeface="Calibri"/>
              </a:rPr>
              <a:t> helpline at the outset of Covid – partly as a route for people to get food vouchers but also to provide advice to </a:t>
            </a:r>
            <a:r>
              <a:rPr lang="en-US" err="1">
                <a:cs typeface="Calibri"/>
              </a:rPr>
              <a:t>maximise</a:t>
            </a:r>
            <a:r>
              <a:rPr lang="en-US">
                <a:cs typeface="Calibri"/>
              </a:rPr>
              <a:t> their income.</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We recognize the current scale of the problem and know we can't solve it alone. Vital to work with colleagues across the anti poverty sector to promote  access to advice for all who need it and to campaign for change.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For this presentation I will now talk a bit more the partnerships TT have developed over the last few years. </a:t>
            </a:r>
          </a:p>
          <a:p>
            <a:endParaRPr lang="en-US">
              <a:cs typeface="Calibri"/>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8</a:t>
            </a:fld>
            <a:endParaRPr lang="en-GB"/>
          </a:p>
        </p:txBody>
      </p:sp>
    </p:spTree>
    <p:extLst>
      <p:ext uri="{BB962C8B-B14F-4D97-AF65-F5344CB8AC3E}">
        <p14:creationId xmlns:p14="http://schemas.microsoft.com/office/powerpoint/2010/main" val="514459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b="0" i="0">
              <a:solidFill>
                <a:srgbClr val="383A42"/>
              </a:solidFill>
              <a:effectLst/>
              <a:latin typeface="Source Sans Pro" panose="020B0503030403020204" pitchFamily="34" charset="0"/>
            </a:endParaRPr>
          </a:p>
          <a:p>
            <a:pPr algn="l"/>
            <a:r>
              <a:rPr lang="en-GB" b="0" i="0">
                <a:solidFill>
                  <a:srgbClr val="383A42"/>
                </a:solidFill>
                <a:effectLst/>
                <a:latin typeface="Source Sans Pro" panose="020B0503030403020204" pitchFamily="34" charset="0"/>
              </a:rPr>
              <a:t>Mind, the Trussell Trust and Citizens Advice (CA) have been working since Autumn 2020 and have developed a number of different innovative ways of working.</a:t>
            </a:r>
            <a:endParaRPr lang="en-US">
              <a:cs typeface="Calibri"/>
            </a:endParaRPr>
          </a:p>
          <a:p>
            <a:pPr algn="l"/>
            <a:endParaRPr lang="en-GB" sz="1200" b="1">
              <a:solidFill>
                <a:srgbClr val="007D47"/>
              </a:solidFill>
              <a:latin typeface="Calibri" panose="020F0502020204030204"/>
              <a:ea typeface="+mj-ea"/>
              <a:cs typeface="+mj-cs"/>
            </a:endParaRPr>
          </a:p>
          <a:p>
            <a:pPr algn="l"/>
            <a:r>
              <a:rPr lang="en-GB" sz="1200" b="0">
                <a:solidFill>
                  <a:srgbClr val="007D47"/>
                </a:solidFill>
                <a:latin typeface="Calibri" panose="020F0502020204030204"/>
                <a:ea typeface="+mj-ea"/>
                <a:cs typeface="+mj-cs"/>
              </a:rPr>
              <a:t>Help through Hardship Local </a:t>
            </a:r>
            <a:r>
              <a:rPr lang="en-GB" sz="1200">
                <a:solidFill>
                  <a:srgbClr val="007D47"/>
                </a:solidFill>
                <a:latin typeface="Calibri" panose="020F0502020204030204"/>
                <a:ea typeface="+mj-ea"/>
                <a:cs typeface="+mj-cs"/>
              </a:rPr>
              <a:t>– partnership between Mind, CA and Trussell Trust.</a:t>
            </a:r>
          </a:p>
          <a:p>
            <a:pPr algn="l"/>
            <a:endParaRPr lang="en-GB" sz="1200">
              <a:solidFill>
                <a:srgbClr val="007D47"/>
              </a:solidFill>
              <a:latin typeface="Calibri" panose="020F0502020204030204"/>
              <a:ea typeface="+mj-ea"/>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t>The purpose of the project is to facilitate partnership working at a local level </a:t>
            </a:r>
            <a:r>
              <a:rPr lang="en-GB" b="0" i="0">
                <a:solidFill>
                  <a:srgbClr val="008751"/>
                </a:solidFill>
                <a:effectLst/>
                <a:latin typeface="Source Sans Pro" panose="020B0503030403020204" pitchFamily="34" charset="0"/>
              </a:rPr>
              <a:t>looking to pilot the development of referral relationships between local Citizens Advice offices, local Minds and TT food banks.</a:t>
            </a:r>
            <a:r>
              <a:rPr lang="en-GB"/>
              <a:t>.  </a:t>
            </a:r>
            <a:endParaRPr lang="en-GB" sz="1200" b="1">
              <a:solidFill>
                <a:srgbClr val="007D47"/>
              </a:solidFill>
              <a:latin typeface="Calibri" panose="020F0502020204030204"/>
              <a:ea typeface="+mj-ea"/>
              <a:cs typeface="+mj-cs"/>
            </a:endParaRPr>
          </a:p>
          <a:p>
            <a:endParaRPr lang="en-GB" b="0">
              <a:effectLst/>
            </a:endParaRPr>
          </a:p>
          <a:p>
            <a:endParaRPr lang="en-GB" b="0">
              <a:effectLst/>
            </a:endParaRPr>
          </a:p>
          <a:p>
            <a:endParaRPr lang="en-US">
              <a:cs typeface="Calibri"/>
            </a:endParaRPr>
          </a:p>
        </p:txBody>
      </p:sp>
      <p:sp>
        <p:nvSpPr>
          <p:cNvPr id="4" name="Slide Number Placeholder 3"/>
          <p:cNvSpPr>
            <a:spLocks noGrp="1"/>
          </p:cNvSpPr>
          <p:nvPr>
            <p:ph type="sldNum" sz="quarter" idx="5"/>
          </p:nvPr>
        </p:nvSpPr>
        <p:spPr/>
        <p:txBody>
          <a:bodyPr/>
          <a:lstStyle/>
          <a:p>
            <a:fld id="{07C88900-6B2F-804E-88EC-4DF05AEC2879}" type="slidenum">
              <a:rPr lang="en-GB" smtClean="0"/>
              <a:t>9</a:t>
            </a:fld>
            <a:endParaRPr lang="en-GB"/>
          </a:p>
        </p:txBody>
      </p:sp>
    </p:spTree>
    <p:extLst>
      <p:ext uri="{BB962C8B-B14F-4D97-AF65-F5344CB8AC3E}">
        <p14:creationId xmlns:p14="http://schemas.microsoft.com/office/powerpoint/2010/main" val="2913753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2B11D21C-6873-504C-A622-044414961246}"/>
              </a:ext>
            </a:extLst>
          </p:cNvPr>
          <p:cNvSpPr>
            <a:spLocks noGrp="1"/>
          </p:cNvSpPr>
          <p:nvPr>
            <p:ph type="pic" sz="quarter" idx="12" hasCustomPrompt="1"/>
          </p:nvPr>
        </p:nvSpPr>
        <p:spPr>
          <a:xfrm>
            <a:off x="7331908" y="-1615"/>
            <a:ext cx="4860092" cy="6859615"/>
          </a:xfrm>
          <a:custGeom>
            <a:avLst/>
            <a:gdLst>
              <a:gd name="connsiteX0" fmla="*/ 39942 w 5578475"/>
              <a:gd name="connsiteY0" fmla="*/ 3797300 h 6859615"/>
              <a:gd name="connsiteX1" fmla="*/ 79884 w 5578475"/>
              <a:gd name="connsiteY1" fmla="*/ 3870097 h 6859615"/>
              <a:gd name="connsiteX2" fmla="*/ 39942 w 5578475"/>
              <a:gd name="connsiteY2" fmla="*/ 3942894 h 6859615"/>
              <a:gd name="connsiteX3" fmla="*/ 0 w 5578475"/>
              <a:gd name="connsiteY3" fmla="*/ 3870097 h 6859615"/>
              <a:gd name="connsiteX4" fmla="*/ 39942 w 5578475"/>
              <a:gd name="connsiteY4" fmla="*/ 3797300 h 6859615"/>
              <a:gd name="connsiteX5" fmla="*/ 5572379 w 5578475"/>
              <a:gd name="connsiteY5" fmla="*/ 0 h 6859615"/>
              <a:gd name="connsiteX6" fmla="*/ 5578475 w 5578475"/>
              <a:gd name="connsiteY6" fmla="*/ 6857986 h 6859615"/>
              <a:gd name="connsiteX7" fmla="*/ 771923 w 5578475"/>
              <a:gd name="connsiteY7" fmla="*/ 6859615 h 6859615"/>
              <a:gd name="connsiteX8" fmla="*/ 777729 w 5578475"/>
              <a:gd name="connsiteY8" fmla="*/ 6185420 h 6859615"/>
              <a:gd name="connsiteX9" fmla="*/ 843996 w 5578475"/>
              <a:gd name="connsiteY9" fmla="*/ 5874333 h 6859615"/>
              <a:gd name="connsiteX10" fmla="*/ 798557 w 5578475"/>
              <a:gd name="connsiteY10" fmla="*/ 5140414 h 6859615"/>
              <a:gd name="connsiteX11" fmla="*/ 792163 w 5578475"/>
              <a:gd name="connsiteY11" fmla="*/ 4302231 h 6859615"/>
              <a:gd name="connsiteX12" fmla="*/ 786829 w 5578475"/>
              <a:gd name="connsiteY12" fmla="*/ 2775529 h 6859615"/>
              <a:gd name="connsiteX13" fmla="*/ 808463 w 5578475"/>
              <a:gd name="connsiteY13" fmla="*/ 1862862 h 6859615"/>
              <a:gd name="connsiteX14" fmla="*/ 807229 w 5578475"/>
              <a:gd name="connsiteY14" fmla="*/ 1228384 h 6859615"/>
              <a:gd name="connsiteX15" fmla="*/ 783825 w 5578475"/>
              <a:gd name="connsiteY15" fmla="*/ 666410 h 6859615"/>
              <a:gd name="connsiteX16" fmla="*/ 801641 w 5578475"/>
              <a:gd name="connsiteY16" fmla="*/ 724 h 6859615"/>
              <a:gd name="connsiteX0" fmla="*/ 80848 w 5619381"/>
              <a:gd name="connsiteY0" fmla="*/ 3797300 h 6859615"/>
              <a:gd name="connsiteX1" fmla="*/ 120790 w 5619381"/>
              <a:gd name="connsiteY1" fmla="*/ 3870097 h 6859615"/>
              <a:gd name="connsiteX2" fmla="*/ 697637 w 5619381"/>
              <a:gd name="connsiteY2" fmla="*/ 5758755 h 6859615"/>
              <a:gd name="connsiteX3" fmla="*/ 40906 w 5619381"/>
              <a:gd name="connsiteY3" fmla="*/ 3870097 h 6859615"/>
              <a:gd name="connsiteX4" fmla="*/ 80848 w 5619381"/>
              <a:gd name="connsiteY4" fmla="*/ 3797300 h 6859615"/>
              <a:gd name="connsiteX5" fmla="*/ 5613285 w 5619381"/>
              <a:gd name="connsiteY5" fmla="*/ 0 h 6859615"/>
              <a:gd name="connsiteX6" fmla="*/ 5619381 w 5619381"/>
              <a:gd name="connsiteY6" fmla="*/ 6857986 h 6859615"/>
              <a:gd name="connsiteX7" fmla="*/ 812829 w 5619381"/>
              <a:gd name="connsiteY7" fmla="*/ 6859615 h 6859615"/>
              <a:gd name="connsiteX8" fmla="*/ 818635 w 5619381"/>
              <a:gd name="connsiteY8" fmla="*/ 6185420 h 6859615"/>
              <a:gd name="connsiteX9" fmla="*/ 884902 w 5619381"/>
              <a:gd name="connsiteY9" fmla="*/ 5874333 h 6859615"/>
              <a:gd name="connsiteX10" fmla="*/ 839463 w 5619381"/>
              <a:gd name="connsiteY10" fmla="*/ 5140414 h 6859615"/>
              <a:gd name="connsiteX11" fmla="*/ 833069 w 5619381"/>
              <a:gd name="connsiteY11" fmla="*/ 4302231 h 6859615"/>
              <a:gd name="connsiteX12" fmla="*/ 827735 w 5619381"/>
              <a:gd name="connsiteY12" fmla="*/ 2775529 h 6859615"/>
              <a:gd name="connsiteX13" fmla="*/ 849369 w 5619381"/>
              <a:gd name="connsiteY13" fmla="*/ 1862862 h 6859615"/>
              <a:gd name="connsiteX14" fmla="*/ 848135 w 5619381"/>
              <a:gd name="connsiteY14" fmla="*/ 1228384 h 6859615"/>
              <a:gd name="connsiteX15" fmla="*/ 824731 w 5619381"/>
              <a:gd name="connsiteY15" fmla="*/ 666410 h 6859615"/>
              <a:gd name="connsiteX16" fmla="*/ 842547 w 5619381"/>
              <a:gd name="connsiteY16" fmla="*/ 724 h 6859615"/>
              <a:gd name="connsiteX17" fmla="*/ 5613285 w 5619381"/>
              <a:gd name="connsiteY17" fmla="*/ 0 h 6859615"/>
              <a:gd name="connsiteX0" fmla="*/ 104617 w 5643150"/>
              <a:gd name="connsiteY0" fmla="*/ 3797300 h 6859615"/>
              <a:gd name="connsiteX1" fmla="*/ 774287 w 5643150"/>
              <a:gd name="connsiteY1" fmla="*/ 5315022 h 6859615"/>
              <a:gd name="connsiteX2" fmla="*/ 721406 w 5643150"/>
              <a:gd name="connsiteY2" fmla="*/ 5758755 h 6859615"/>
              <a:gd name="connsiteX3" fmla="*/ 64675 w 5643150"/>
              <a:gd name="connsiteY3" fmla="*/ 3870097 h 6859615"/>
              <a:gd name="connsiteX4" fmla="*/ 104617 w 5643150"/>
              <a:gd name="connsiteY4" fmla="*/ 3797300 h 6859615"/>
              <a:gd name="connsiteX5" fmla="*/ 5637054 w 5643150"/>
              <a:gd name="connsiteY5" fmla="*/ 0 h 6859615"/>
              <a:gd name="connsiteX6" fmla="*/ 5643150 w 5643150"/>
              <a:gd name="connsiteY6" fmla="*/ 6857986 h 6859615"/>
              <a:gd name="connsiteX7" fmla="*/ 836598 w 5643150"/>
              <a:gd name="connsiteY7" fmla="*/ 6859615 h 6859615"/>
              <a:gd name="connsiteX8" fmla="*/ 842404 w 5643150"/>
              <a:gd name="connsiteY8" fmla="*/ 6185420 h 6859615"/>
              <a:gd name="connsiteX9" fmla="*/ 908671 w 5643150"/>
              <a:gd name="connsiteY9" fmla="*/ 5874333 h 6859615"/>
              <a:gd name="connsiteX10" fmla="*/ 863232 w 5643150"/>
              <a:gd name="connsiteY10" fmla="*/ 5140414 h 6859615"/>
              <a:gd name="connsiteX11" fmla="*/ 856838 w 5643150"/>
              <a:gd name="connsiteY11" fmla="*/ 4302231 h 6859615"/>
              <a:gd name="connsiteX12" fmla="*/ 851504 w 5643150"/>
              <a:gd name="connsiteY12" fmla="*/ 2775529 h 6859615"/>
              <a:gd name="connsiteX13" fmla="*/ 873138 w 5643150"/>
              <a:gd name="connsiteY13" fmla="*/ 1862862 h 6859615"/>
              <a:gd name="connsiteX14" fmla="*/ 871904 w 5643150"/>
              <a:gd name="connsiteY14" fmla="*/ 1228384 h 6859615"/>
              <a:gd name="connsiteX15" fmla="*/ 848500 w 5643150"/>
              <a:gd name="connsiteY15" fmla="*/ 666410 h 6859615"/>
              <a:gd name="connsiteX16" fmla="*/ 866316 w 5643150"/>
              <a:gd name="connsiteY16" fmla="*/ 724 h 6859615"/>
              <a:gd name="connsiteX17" fmla="*/ 5637054 w 5643150"/>
              <a:gd name="connsiteY17" fmla="*/ 0 h 6859615"/>
              <a:gd name="connsiteX0" fmla="*/ 669677 w 5578482"/>
              <a:gd name="connsiteY0" fmla="*/ 5086949 h 6859615"/>
              <a:gd name="connsiteX1" fmla="*/ 709619 w 5578482"/>
              <a:gd name="connsiteY1" fmla="*/ 5315022 h 6859615"/>
              <a:gd name="connsiteX2" fmla="*/ 656738 w 5578482"/>
              <a:gd name="connsiteY2" fmla="*/ 5758755 h 6859615"/>
              <a:gd name="connsiteX3" fmla="*/ 7 w 5578482"/>
              <a:gd name="connsiteY3" fmla="*/ 3870097 h 6859615"/>
              <a:gd name="connsiteX4" fmla="*/ 669677 w 5578482"/>
              <a:gd name="connsiteY4" fmla="*/ 5086949 h 6859615"/>
              <a:gd name="connsiteX5" fmla="*/ 5572386 w 5578482"/>
              <a:gd name="connsiteY5" fmla="*/ 0 h 6859615"/>
              <a:gd name="connsiteX6" fmla="*/ 5578482 w 5578482"/>
              <a:gd name="connsiteY6" fmla="*/ 6857986 h 6859615"/>
              <a:gd name="connsiteX7" fmla="*/ 771930 w 5578482"/>
              <a:gd name="connsiteY7" fmla="*/ 6859615 h 6859615"/>
              <a:gd name="connsiteX8" fmla="*/ 777736 w 5578482"/>
              <a:gd name="connsiteY8" fmla="*/ 6185420 h 6859615"/>
              <a:gd name="connsiteX9" fmla="*/ 844003 w 5578482"/>
              <a:gd name="connsiteY9" fmla="*/ 5874333 h 6859615"/>
              <a:gd name="connsiteX10" fmla="*/ 798564 w 5578482"/>
              <a:gd name="connsiteY10" fmla="*/ 5140414 h 6859615"/>
              <a:gd name="connsiteX11" fmla="*/ 792170 w 5578482"/>
              <a:gd name="connsiteY11" fmla="*/ 4302231 h 6859615"/>
              <a:gd name="connsiteX12" fmla="*/ 786836 w 5578482"/>
              <a:gd name="connsiteY12" fmla="*/ 2775529 h 6859615"/>
              <a:gd name="connsiteX13" fmla="*/ 808470 w 5578482"/>
              <a:gd name="connsiteY13" fmla="*/ 1862862 h 6859615"/>
              <a:gd name="connsiteX14" fmla="*/ 807236 w 5578482"/>
              <a:gd name="connsiteY14" fmla="*/ 1228384 h 6859615"/>
              <a:gd name="connsiteX15" fmla="*/ 783832 w 5578482"/>
              <a:gd name="connsiteY15" fmla="*/ 666410 h 6859615"/>
              <a:gd name="connsiteX16" fmla="*/ 801648 w 5578482"/>
              <a:gd name="connsiteY16" fmla="*/ 724 h 6859615"/>
              <a:gd name="connsiteX17" fmla="*/ 5572386 w 5578482"/>
              <a:gd name="connsiteY17" fmla="*/ 0 h 6859615"/>
              <a:gd name="connsiteX0" fmla="*/ 74523 w 4983328"/>
              <a:gd name="connsiteY0" fmla="*/ 5086949 h 6859615"/>
              <a:gd name="connsiteX1" fmla="*/ 114465 w 4983328"/>
              <a:gd name="connsiteY1" fmla="*/ 5315022 h 6859615"/>
              <a:gd name="connsiteX2" fmla="*/ 61584 w 4983328"/>
              <a:gd name="connsiteY2" fmla="*/ 5758755 h 6859615"/>
              <a:gd name="connsiteX3" fmla="*/ 76 w 4983328"/>
              <a:gd name="connsiteY3" fmla="*/ 5396972 h 6859615"/>
              <a:gd name="connsiteX4" fmla="*/ 74523 w 4983328"/>
              <a:gd name="connsiteY4" fmla="*/ 5086949 h 6859615"/>
              <a:gd name="connsiteX5" fmla="*/ 4977232 w 4983328"/>
              <a:gd name="connsiteY5" fmla="*/ 0 h 6859615"/>
              <a:gd name="connsiteX6" fmla="*/ 4983328 w 4983328"/>
              <a:gd name="connsiteY6" fmla="*/ 6857986 h 6859615"/>
              <a:gd name="connsiteX7" fmla="*/ 176776 w 4983328"/>
              <a:gd name="connsiteY7" fmla="*/ 6859615 h 6859615"/>
              <a:gd name="connsiteX8" fmla="*/ 182582 w 4983328"/>
              <a:gd name="connsiteY8" fmla="*/ 6185420 h 6859615"/>
              <a:gd name="connsiteX9" fmla="*/ 248849 w 4983328"/>
              <a:gd name="connsiteY9" fmla="*/ 5874333 h 6859615"/>
              <a:gd name="connsiteX10" fmla="*/ 203410 w 4983328"/>
              <a:gd name="connsiteY10" fmla="*/ 5140414 h 6859615"/>
              <a:gd name="connsiteX11" fmla="*/ 197016 w 4983328"/>
              <a:gd name="connsiteY11" fmla="*/ 4302231 h 6859615"/>
              <a:gd name="connsiteX12" fmla="*/ 191682 w 4983328"/>
              <a:gd name="connsiteY12" fmla="*/ 2775529 h 6859615"/>
              <a:gd name="connsiteX13" fmla="*/ 213316 w 4983328"/>
              <a:gd name="connsiteY13" fmla="*/ 1862862 h 6859615"/>
              <a:gd name="connsiteX14" fmla="*/ 212082 w 4983328"/>
              <a:gd name="connsiteY14" fmla="*/ 1228384 h 6859615"/>
              <a:gd name="connsiteX15" fmla="*/ 188678 w 4983328"/>
              <a:gd name="connsiteY15" fmla="*/ 666410 h 6859615"/>
              <a:gd name="connsiteX16" fmla="*/ 206494 w 4983328"/>
              <a:gd name="connsiteY16" fmla="*/ 724 h 6859615"/>
              <a:gd name="connsiteX17" fmla="*/ 4977232 w 4983328"/>
              <a:gd name="connsiteY17" fmla="*/ 0 h 6859615"/>
              <a:gd name="connsiteX0" fmla="*/ 74454 w 4983259"/>
              <a:gd name="connsiteY0" fmla="*/ 5086949 h 6859615"/>
              <a:gd name="connsiteX1" fmla="*/ 114396 w 4983259"/>
              <a:gd name="connsiteY1" fmla="*/ 5315022 h 6859615"/>
              <a:gd name="connsiteX2" fmla="*/ 78767 w 4983259"/>
              <a:gd name="connsiteY2" fmla="*/ 5456830 h 6859615"/>
              <a:gd name="connsiteX3" fmla="*/ 7 w 4983259"/>
              <a:gd name="connsiteY3" fmla="*/ 5396972 h 6859615"/>
              <a:gd name="connsiteX4" fmla="*/ 74454 w 4983259"/>
              <a:gd name="connsiteY4" fmla="*/ 5086949 h 6859615"/>
              <a:gd name="connsiteX5" fmla="*/ 4977163 w 4983259"/>
              <a:gd name="connsiteY5" fmla="*/ 0 h 6859615"/>
              <a:gd name="connsiteX6" fmla="*/ 4983259 w 4983259"/>
              <a:gd name="connsiteY6" fmla="*/ 6857986 h 6859615"/>
              <a:gd name="connsiteX7" fmla="*/ 176707 w 4983259"/>
              <a:gd name="connsiteY7" fmla="*/ 6859615 h 6859615"/>
              <a:gd name="connsiteX8" fmla="*/ 182513 w 4983259"/>
              <a:gd name="connsiteY8" fmla="*/ 6185420 h 6859615"/>
              <a:gd name="connsiteX9" fmla="*/ 248780 w 4983259"/>
              <a:gd name="connsiteY9" fmla="*/ 5874333 h 6859615"/>
              <a:gd name="connsiteX10" fmla="*/ 203341 w 4983259"/>
              <a:gd name="connsiteY10" fmla="*/ 5140414 h 6859615"/>
              <a:gd name="connsiteX11" fmla="*/ 196947 w 4983259"/>
              <a:gd name="connsiteY11" fmla="*/ 4302231 h 6859615"/>
              <a:gd name="connsiteX12" fmla="*/ 191613 w 4983259"/>
              <a:gd name="connsiteY12" fmla="*/ 2775529 h 6859615"/>
              <a:gd name="connsiteX13" fmla="*/ 213247 w 4983259"/>
              <a:gd name="connsiteY13" fmla="*/ 1862862 h 6859615"/>
              <a:gd name="connsiteX14" fmla="*/ 212013 w 4983259"/>
              <a:gd name="connsiteY14" fmla="*/ 1228384 h 6859615"/>
              <a:gd name="connsiteX15" fmla="*/ 188609 w 4983259"/>
              <a:gd name="connsiteY15" fmla="*/ 666410 h 6859615"/>
              <a:gd name="connsiteX16" fmla="*/ 206425 w 4983259"/>
              <a:gd name="connsiteY16" fmla="*/ 724 h 6859615"/>
              <a:gd name="connsiteX17" fmla="*/ 4977163 w 4983259"/>
              <a:gd name="connsiteY17" fmla="*/ 0 h 6859615"/>
              <a:gd name="connsiteX0" fmla="*/ 44956 w 4983953"/>
              <a:gd name="connsiteY0" fmla="*/ 5293983 h 6859615"/>
              <a:gd name="connsiteX1" fmla="*/ 115090 w 4983953"/>
              <a:gd name="connsiteY1" fmla="*/ 5315022 h 6859615"/>
              <a:gd name="connsiteX2" fmla="*/ 79461 w 4983953"/>
              <a:gd name="connsiteY2" fmla="*/ 5456830 h 6859615"/>
              <a:gd name="connsiteX3" fmla="*/ 701 w 4983953"/>
              <a:gd name="connsiteY3" fmla="*/ 5396972 h 6859615"/>
              <a:gd name="connsiteX4" fmla="*/ 44956 w 4983953"/>
              <a:gd name="connsiteY4" fmla="*/ 5293983 h 6859615"/>
              <a:gd name="connsiteX5" fmla="*/ 4977857 w 4983953"/>
              <a:gd name="connsiteY5" fmla="*/ 0 h 6859615"/>
              <a:gd name="connsiteX6" fmla="*/ 4983953 w 4983953"/>
              <a:gd name="connsiteY6" fmla="*/ 6857986 h 6859615"/>
              <a:gd name="connsiteX7" fmla="*/ 177401 w 4983953"/>
              <a:gd name="connsiteY7" fmla="*/ 6859615 h 6859615"/>
              <a:gd name="connsiteX8" fmla="*/ 183207 w 4983953"/>
              <a:gd name="connsiteY8" fmla="*/ 6185420 h 6859615"/>
              <a:gd name="connsiteX9" fmla="*/ 249474 w 4983953"/>
              <a:gd name="connsiteY9" fmla="*/ 5874333 h 6859615"/>
              <a:gd name="connsiteX10" fmla="*/ 204035 w 4983953"/>
              <a:gd name="connsiteY10" fmla="*/ 5140414 h 6859615"/>
              <a:gd name="connsiteX11" fmla="*/ 197641 w 4983953"/>
              <a:gd name="connsiteY11" fmla="*/ 4302231 h 6859615"/>
              <a:gd name="connsiteX12" fmla="*/ 192307 w 4983953"/>
              <a:gd name="connsiteY12" fmla="*/ 2775529 h 6859615"/>
              <a:gd name="connsiteX13" fmla="*/ 213941 w 4983953"/>
              <a:gd name="connsiteY13" fmla="*/ 1862862 h 6859615"/>
              <a:gd name="connsiteX14" fmla="*/ 212707 w 4983953"/>
              <a:gd name="connsiteY14" fmla="*/ 1228384 h 6859615"/>
              <a:gd name="connsiteX15" fmla="*/ 189303 w 4983953"/>
              <a:gd name="connsiteY15" fmla="*/ 666410 h 6859615"/>
              <a:gd name="connsiteX16" fmla="*/ 207119 w 4983953"/>
              <a:gd name="connsiteY16" fmla="*/ 724 h 6859615"/>
              <a:gd name="connsiteX17" fmla="*/ 4977857 w 4983953"/>
              <a:gd name="connsiteY17" fmla="*/ 0 h 6859615"/>
              <a:gd name="connsiteX0" fmla="*/ 4084 w 4943081"/>
              <a:gd name="connsiteY0" fmla="*/ 5293983 h 6859615"/>
              <a:gd name="connsiteX1" fmla="*/ 74218 w 4943081"/>
              <a:gd name="connsiteY1" fmla="*/ 5315022 h 6859615"/>
              <a:gd name="connsiteX2" fmla="*/ 38589 w 4943081"/>
              <a:gd name="connsiteY2" fmla="*/ 5456830 h 6859615"/>
              <a:gd name="connsiteX3" fmla="*/ 11587 w 4943081"/>
              <a:gd name="connsiteY3" fmla="*/ 5388346 h 6859615"/>
              <a:gd name="connsiteX4" fmla="*/ 4084 w 4943081"/>
              <a:gd name="connsiteY4" fmla="*/ 5293983 h 6859615"/>
              <a:gd name="connsiteX5" fmla="*/ 4936985 w 4943081"/>
              <a:gd name="connsiteY5" fmla="*/ 0 h 6859615"/>
              <a:gd name="connsiteX6" fmla="*/ 4943081 w 4943081"/>
              <a:gd name="connsiteY6" fmla="*/ 6857986 h 6859615"/>
              <a:gd name="connsiteX7" fmla="*/ 136529 w 4943081"/>
              <a:gd name="connsiteY7" fmla="*/ 6859615 h 6859615"/>
              <a:gd name="connsiteX8" fmla="*/ 142335 w 4943081"/>
              <a:gd name="connsiteY8" fmla="*/ 6185420 h 6859615"/>
              <a:gd name="connsiteX9" fmla="*/ 208602 w 4943081"/>
              <a:gd name="connsiteY9" fmla="*/ 5874333 h 6859615"/>
              <a:gd name="connsiteX10" fmla="*/ 163163 w 4943081"/>
              <a:gd name="connsiteY10" fmla="*/ 5140414 h 6859615"/>
              <a:gd name="connsiteX11" fmla="*/ 156769 w 4943081"/>
              <a:gd name="connsiteY11" fmla="*/ 4302231 h 6859615"/>
              <a:gd name="connsiteX12" fmla="*/ 151435 w 4943081"/>
              <a:gd name="connsiteY12" fmla="*/ 2775529 h 6859615"/>
              <a:gd name="connsiteX13" fmla="*/ 173069 w 4943081"/>
              <a:gd name="connsiteY13" fmla="*/ 1862862 h 6859615"/>
              <a:gd name="connsiteX14" fmla="*/ 171835 w 4943081"/>
              <a:gd name="connsiteY14" fmla="*/ 1228384 h 6859615"/>
              <a:gd name="connsiteX15" fmla="*/ 148431 w 4943081"/>
              <a:gd name="connsiteY15" fmla="*/ 666410 h 6859615"/>
              <a:gd name="connsiteX16" fmla="*/ 166247 w 4943081"/>
              <a:gd name="connsiteY16" fmla="*/ 724 h 6859615"/>
              <a:gd name="connsiteX17" fmla="*/ 4936985 w 4943081"/>
              <a:gd name="connsiteY17" fmla="*/ 0 h 6859615"/>
              <a:gd name="connsiteX0" fmla="*/ 4648 w 4943645"/>
              <a:gd name="connsiteY0" fmla="*/ 5293983 h 6859615"/>
              <a:gd name="connsiteX1" fmla="*/ 74782 w 4943645"/>
              <a:gd name="connsiteY1" fmla="*/ 5315022 h 6859615"/>
              <a:gd name="connsiteX2" fmla="*/ 57153 w 4943645"/>
              <a:gd name="connsiteY2" fmla="*/ 5413630 h 6859615"/>
              <a:gd name="connsiteX3" fmla="*/ 12151 w 4943645"/>
              <a:gd name="connsiteY3" fmla="*/ 5388346 h 6859615"/>
              <a:gd name="connsiteX4" fmla="*/ 4648 w 4943645"/>
              <a:gd name="connsiteY4" fmla="*/ 5293983 h 6859615"/>
              <a:gd name="connsiteX5" fmla="*/ 4937549 w 4943645"/>
              <a:gd name="connsiteY5" fmla="*/ 0 h 6859615"/>
              <a:gd name="connsiteX6" fmla="*/ 4943645 w 4943645"/>
              <a:gd name="connsiteY6" fmla="*/ 6857986 h 6859615"/>
              <a:gd name="connsiteX7" fmla="*/ 137093 w 4943645"/>
              <a:gd name="connsiteY7" fmla="*/ 6859615 h 6859615"/>
              <a:gd name="connsiteX8" fmla="*/ 142899 w 4943645"/>
              <a:gd name="connsiteY8" fmla="*/ 6185420 h 6859615"/>
              <a:gd name="connsiteX9" fmla="*/ 209166 w 4943645"/>
              <a:gd name="connsiteY9" fmla="*/ 5874333 h 6859615"/>
              <a:gd name="connsiteX10" fmla="*/ 163727 w 4943645"/>
              <a:gd name="connsiteY10" fmla="*/ 5140414 h 6859615"/>
              <a:gd name="connsiteX11" fmla="*/ 157333 w 4943645"/>
              <a:gd name="connsiteY11" fmla="*/ 4302231 h 6859615"/>
              <a:gd name="connsiteX12" fmla="*/ 151999 w 4943645"/>
              <a:gd name="connsiteY12" fmla="*/ 2775529 h 6859615"/>
              <a:gd name="connsiteX13" fmla="*/ 173633 w 4943645"/>
              <a:gd name="connsiteY13" fmla="*/ 1862862 h 6859615"/>
              <a:gd name="connsiteX14" fmla="*/ 172399 w 4943645"/>
              <a:gd name="connsiteY14" fmla="*/ 1228384 h 6859615"/>
              <a:gd name="connsiteX15" fmla="*/ 148995 w 4943645"/>
              <a:gd name="connsiteY15" fmla="*/ 666410 h 6859615"/>
              <a:gd name="connsiteX16" fmla="*/ 166811 w 4943645"/>
              <a:gd name="connsiteY16" fmla="*/ 724 h 6859615"/>
              <a:gd name="connsiteX17" fmla="*/ 4937549 w 4943645"/>
              <a:gd name="connsiteY17" fmla="*/ 0 h 6859615"/>
              <a:gd name="connsiteX0" fmla="*/ 15612 w 4933009"/>
              <a:gd name="connsiteY0" fmla="*/ 5319183 h 6859615"/>
              <a:gd name="connsiteX1" fmla="*/ 64146 w 4933009"/>
              <a:gd name="connsiteY1" fmla="*/ 5315022 h 6859615"/>
              <a:gd name="connsiteX2" fmla="*/ 46517 w 4933009"/>
              <a:gd name="connsiteY2" fmla="*/ 5413630 h 6859615"/>
              <a:gd name="connsiteX3" fmla="*/ 1515 w 4933009"/>
              <a:gd name="connsiteY3" fmla="*/ 5388346 h 6859615"/>
              <a:gd name="connsiteX4" fmla="*/ 15612 w 4933009"/>
              <a:gd name="connsiteY4" fmla="*/ 5319183 h 6859615"/>
              <a:gd name="connsiteX5" fmla="*/ 4926913 w 4933009"/>
              <a:gd name="connsiteY5" fmla="*/ 0 h 6859615"/>
              <a:gd name="connsiteX6" fmla="*/ 4933009 w 4933009"/>
              <a:gd name="connsiteY6" fmla="*/ 6857986 h 6859615"/>
              <a:gd name="connsiteX7" fmla="*/ 126457 w 4933009"/>
              <a:gd name="connsiteY7" fmla="*/ 6859615 h 6859615"/>
              <a:gd name="connsiteX8" fmla="*/ 132263 w 4933009"/>
              <a:gd name="connsiteY8" fmla="*/ 6185420 h 6859615"/>
              <a:gd name="connsiteX9" fmla="*/ 198530 w 4933009"/>
              <a:gd name="connsiteY9" fmla="*/ 5874333 h 6859615"/>
              <a:gd name="connsiteX10" fmla="*/ 153091 w 4933009"/>
              <a:gd name="connsiteY10" fmla="*/ 5140414 h 6859615"/>
              <a:gd name="connsiteX11" fmla="*/ 146697 w 4933009"/>
              <a:gd name="connsiteY11" fmla="*/ 4302231 h 6859615"/>
              <a:gd name="connsiteX12" fmla="*/ 141363 w 4933009"/>
              <a:gd name="connsiteY12" fmla="*/ 2775529 h 6859615"/>
              <a:gd name="connsiteX13" fmla="*/ 162997 w 4933009"/>
              <a:gd name="connsiteY13" fmla="*/ 1862862 h 6859615"/>
              <a:gd name="connsiteX14" fmla="*/ 161763 w 4933009"/>
              <a:gd name="connsiteY14" fmla="*/ 1228384 h 6859615"/>
              <a:gd name="connsiteX15" fmla="*/ 138359 w 4933009"/>
              <a:gd name="connsiteY15" fmla="*/ 666410 h 6859615"/>
              <a:gd name="connsiteX16" fmla="*/ 156175 w 4933009"/>
              <a:gd name="connsiteY16" fmla="*/ 724 h 6859615"/>
              <a:gd name="connsiteX17" fmla="*/ 4926913 w 4933009"/>
              <a:gd name="connsiteY17" fmla="*/ 0 h 6859615"/>
              <a:gd name="connsiteX0" fmla="*/ 20639 w 4938036"/>
              <a:gd name="connsiteY0" fmla="*/ 5319183 h 6859615"/>
              <a:gd name="connsiteX1" fmla="*/ 69173 w 4938036"/>
              <a:gd name="connsiteY1" fmla="*/ 5315022 h 6859615"/>
              <a:gd name="connsiteX2" fmla="*/ 123544 w 4938036"/>
              <a:gd name="connsiteY2" fmla="*/ 5615230 h 6859615"/>
              <a:gd name="connsiteX3" fmla="*/ 6542 w 4938036"/>
              <a:gd name="connsiteY3" fmla="*/ 5388346 h 6859615"/>
              <a:gd name="connsiteX4" fmla="*/ 20639 w 4938036"/>
              <a:gd name="connsiteY4" fmla="*/ 5319183 h 6859615"/>
              <a:gd name="connsiteX5" fmla="*/ 4931940 w 4938036"/>
              <a:gd name="connsiteY5" fmla="*/ 0 h 6859615"/>
              <a:gd name="connsiteX6" fmla="*/ 4938036 w 4938036"/>
              <a:gd name="connsiteY6" fmla="*/ 6857986 h 6859615"/>
              <a:gd name="connsiteX7" fmla="*/ 131484 w 4938036"/>
              <a:gd name="connsiteY7" fmla="*/ 6859615 h 6859615"/>
              <a:gd name="connsiteX8" fmla="*/ 137290 w 4938036"/>
              <a:gd name="connsiteY8" fmla="*/ 6185420 h 6859615"/>
              <a:gd name="connsiteX9" fmla="*/ 203557 w 4938036"/>
              <a:gd name="connsiteY9" fmla="*/ 5874333 h 6859615"/>
              <a:gd name="connsiteX10" fmla="*/ 158118 w 4938036"/>
              <a:gd name="connsiteY10" fmla="*/ 5140414 h 6859615"/>
              <a:gd name="connsiteX11" fmla="*/ 151724 w 4938036"/>
              <a:gd name="connsiteY11" fmla="*/ 4302231 h 6859615"/>
              <a:gd name="connsiteX12" fmla="*/ 146390 w 4938036"/>
              <a:gd name="connsiteY12" fmla="*/ 2775529 h 6859615"/>
              <a:gd name="connsiteX13" fmla="*/ 168024 w 4938036"/>
              <a:gd name="connsiteY13" fmla="*/ 1862862 h 6859615"/>
              <a:gd name="connsiteX14" fmla="*/ 166790 w 4938036"/>
              <a:gd name="connsiteY14" fmla="*/ 1228384 h 6859615"/>
              <a:gd name="connsiteX15" fmla="*/ 143386 w 4938036"/>
              <a:gd name="connsiteY15" fmla="*/ 666410 h 6859615"/>
              <a:gd name="connsiteX16" fmla="*/ 161202 w 4938036"/>
              <a:gd name="connsiteY16" fmla="*/ 724 h 6859615"/>
              <a:gd name="connsiteX17" fmla="*/ 4931940 w 4938036"/>
              <a:gd name="connsiteY17" fmla="*/ 0 h 6859615"/>
              <a:gd name="connsiteX0" fmla="*/ 21862 w 4939259"/>
              <a:gd name="connsiteY0" fmla="*/ 5319183 h 6859615"/>
              <a:gd name="connsiteX1" fmla="*/ 109996 w 4939259"/>
              <a:gd name="connsiteY1" fmla="*/ 5437422 h 6859615"/>
              <a:gd name="connsiteX2" fmla="*/ 124767 w 4939259"/>
              <a:gd name="connsiteY2" fmla="*/ 5615230 h 6859615"/>
              <a:gd name="connsiteX3" fmla="*/ 7765 w 4939259"/>
              <a:gd name="connsiteY3" fmla="*/ 5388346 h 6859615"/>
              <a:gd name="connsiteX4" fmla="*/ 21862 w 4939259"/>
              <a:gd name="connsiteY4" fmla="*/ 5319183 h 6859615"/>
              <a:gd name="connsiteX5" fmla="*/ 4933163 w 4939259"/>
              <a:gd name="connsiteY5" fmla="*/ 0 h 6859615"/>
              <a:gd name="connsiteX6" fmla="*/ 4939259 w 4939259"/>
              <a:gd name="connsiteY6" fmla="*/ 6857986 h 6859615"/>
              <a:gd name="connsiteX7" fmla="*/ 132707 w 4939259"/>
              <a:gd name="connsiteY7" fmla="*/ 6859615 h 6859615"/>
              <a:gd name="connsiteX8" fmla="*/ 138513 w 4939259"/>
              <a:gd name="connsiteY8" fmla="*/ 6185420 h 6859615"/>
              <a:gd name="connsiteX9" fmla="*/ 204780 w 4939259"/>
              <a:gd name="connsiteY9" fmla="*/ 5874333 h 6859615"/>
              <a:gd name="connsiteX10" fmla="*/ 159341 w 4939259"/>
              <a:gd name="connsiteY10" fmla="*/ 5140414 h 6859615"/>
              <a:gd name="connsiteX11" fmla="*/ 152947 w 4939259"/>
              <a:gd name="connsiteY11" fmla="*/ 4302231 h 6859615"/>
              <a:gd name="connsiteX12" fmla="*/ 147613 w 4939259"/>
              <a:gd name="connsiteY12" fmla="*/ 2775529 h 6859615"/>
              <a:gd name="connsiteX13" fmla="*/ 169247 w 4939259"/>
              <a:gd name="connsiteY13" fmla="*/ 1862862 h 6859615"/>
              <a:gd name="connsiteX14" fmla="*/ 168013 w 4939259"/>
              <a:gd name="connsiteY14" fmla="*/ 1228384 h 6859615"/>
              <a:gd name="connsiteX15" fmla="*/ 144609 w 4939259"/>
              <a:gd name="connsiteY15" fmla="*/ 666410 h 6859615"/>
              <a:gd name="connsiteX16" fmla="*/ 162425 w 4939259"/>
              <a:gd name="connsiteY16" fmla="*/ 724 h 6859615"/>
              <a:gd name="connsiteX17" fmla="*/ 4933163 w 4939259"/>
              <a:gd name="connsiteY17" fmla="*/ 0 h 6859615"/>
              <a:gd name="connsiteX0" fmla="*/ 93439 w 4931636"/>
              <a:gd name="connsiteY0" fmla="*/ 5394783 h 6859615"/>
              <a:gd name="connsiteX1" fmla="*/ 102373 w 4931636"/>
              <a:gd name="connsiteY1" fmla="*/ 5437422 h 6859615"/>
              <a:gd name="connsiteX2" fmla="*/ 117144 w 4931636"/>
              <a:gd name="connsiteY2" fmla="*/ 5615230 h 6859615"/>
              <a:gd name="connsiteX3" fmla="*/ 142 w 4931636"/>
              <a:gd name="connsiteY3" fmla="*/ 5388346 h 6859615"/>
              <a:gd name="connsiteX4" fmla="*/ 93439 w 4931636"/>
              <a:gd name="connsiteY4" fmla="*/ 5394783 h 6859615"/>
              <a:gd name="connsiteX5" fmla="*/ 4925540 w 4931636"/>
              <a:gd name="connsiteY5" fmla="*/ 0 h 6859615"/>
              <a:gd name="connsiteX6" fmla="*/ 4931636 w 4931636"/>
              <a:gd name="connsiteY6" fmla="*/ 6857986 h 6859615"/>
              <a:gd name="connsiteX7" fmla="*/ 125084 w 4931636"/>
              <a:gd name="connsiteY7" fmla="*/ 6859615 h 6859615"/>
              <a:gd name="connsiteX8" fmla="*/ 130890 w 4931636"/>
              <a:gd name="connsiteY8" fmla="*/ 6185420 h 6859615"/>
              <a:gd name="connsiteX9" fmla="*/ 197157 w 4931636"/>
              <a:gd name="connsiteY9" fmla="*/ 5874333 h 6859615"/>
              <a:gd name="connsiteX10" fmla="*/ 151718 w 4931636"/>
              <a:gd name="connsiteY10" fmla="*/ 5140414 h 6859615"/>
              <a:gd name="connsiteX11" fmla="*/ 145324 w 4931636"/>
              <a:gd name="connsiteY11" fmla="*/ 4302231 h 6859615"/>
              <a:gd name="connsiteX12" fmla="*/ 139990 w 4931636"/>
              <a:gd name="connsiteY12" fmla="*/ 2775529 h 6859615"/>
              <a:gd name="connsiteX13" fmla="*/ 161624 w 4931636"/>
              <a:gd name="connsiteY13" fmla="*/ 1862862 h 6859615"/>
              <a:gd name="connsiteX14" fmla="*/ 160390 w 4931636"/>
              <a:gd name="connsiteY14" fmla="*/ 1228384 h 6859615"/>
              <a:gd name="connsiteX15" fmla="*/ 136986 w 4931636"/>
              <a:gd name="connsiteY15" fmla="*/ 666410 h 6859615"/>
              <a:gd name="connsiteX16" fmla="*/ 154802 w 4931636"/>
              <a:gd name="connsiteY16" fmla="*/ 724 h 6859615"/>
              <a:gd name="connsiteX17" fmla="*/ 4925540 w 4931636"/>
              <a:gd name="connsiteY17" fmla="*/ 0 h 6859615"/>
              <a:gd name="connsiteX0" fmla="*/ 93444 w 4931641"/>
              <a:gd name="connsiteY0" fmla="*/ 5394783 h 6859615"/>
              <a:gd name="connsiteX1" fmla="*/ 123978 w 4931641"/>
              <a:gd name="connsiteY1" fmla="*/ 5559822 h 6859615"/>
              <a:gd name="connsiteX2" fmla="*/ 117149 w 4931641"/>
              <a:gd name="connsiteY2" fmla="*/ 5615230 h 6859615"/>
              <a:gd name="connsiteX3" fmla="*/ 147 w 4931641"/>
              <a:gd name="connsiteY3" fmla="*/ 5388346 h 6859615"/>
              <a:gd name="connsiteX4" fmla="*/ 93444 w 4931641"/>
              <a:gd name="connsiteY4" fmla="*/ 5394783 h 6859615"/>
              <a:gd name="connsiteX5" fmla="*/ 4925545 w 4931641"/>
              <a:gd name="connsiteY5" fmla="*/ 0 h 6859615"/>
              <a:gd name="connsiteX6" fmla="*/ 4931641 w 4931641"/>
              <a:gd name="connsiteY6" fmla="*/ 6857986 h 6859615"/>
              <a:gd name="connsiteX7" fmla="*/ 125089 w 4931641"/>
              <a:gd name="connsiteY7" fmla="*/ 6859615 h 6859615"/>
              <a:gd name="connsiteX8" fmla="*/ 130895 w 4931641"/>
              <a:gd name="connsiteY8" fmla="*/ 6185420 h 6859615"/>
              <a:gd name="connsiteX9" fmla="*/ 197162 w 4931641"/>
              <a:gd name="connsiteY9" fmla="*/ 5874333 h 6859615"/>
              <a:gd name="connsiteX10" fmla="*/ 151723 w 4931641"/>
              <a:gd name="connsiteY10" fmla="*/ 5140414 h 6859615"/>
              <a:gd name="connsiteX11" fmla="*/ 145329 w 4931641"/>
              <a:gd name="connsiteY11" fmla="*/ 4302231 h 6859615"/>
              <a:gd name="connsiteX12" fmla="*/ 139995 w 4931641"/>
              <a:gd name="connsiteY12" fmla="*/ 2775529 h 6859615"/>
              <a:gd name="connsiteX13" fmla="*/ 161629 w 4931641"/>
              <a:gd name="connsiteY13" fmla="*/ 1862862 h 6859615"/>
              <a:gd name="connsiteX14" fmla="*/ 160395 w 4931641"/>
              <a:gd name="connsiteY14" fmla="*/ 1228384 h 6859615"/>
              <a:gd name="connsiteX15" fmla="*/ 136991 w 4931641"/>
              <a:gd name="connsiteY15" fmla="*/ 666410 h 6859615"/>
              <a:gd name="connsiteX16" fmla="*/ 154807 w 4931641"/>
              <a:gd name="connsiteY16" fmla="*/ 724 h 6859615"/>
              <a:gd name="connsiteX17" fmla="*/ 4925545 w 4931641"/>
              <a:gd name="connsiteY17" fmla="*/ 0 h 6859615"/>
              <a:gd name="connsiteX0" fmla="*/ 21895 w 4860092"/>
              <a:gd name="connsiteY0" fmla="*/ 53947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3947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 name="connsiteX0" fmla="*/ 21895 w 4860092"/>
              <a:gd name="connsiteY0" fmla="*/ 55243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5243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60092" h="6859615">
                <a:moveTo>
                  <a:pt x="21895" y="5524383"/>
                </a:moveTo>
                <a:cubicBezTo>
                  <a:pt x="30533" y="5516962"/>
                  <a:pt x="48478" y="5544681"/>
                  <a:pt x="52429" y="5559822"/>
                </a:cubicBezTo>
                <a:cubicBezTo>
                  <a:pt x="56380" y="5574963"/>
                  <a:pt x="54238" y="5607809"/>
                  <a:pt x="45600" y="5615230"/>
                </a:cubicBezTo>
                <a:cubicBezTo>
                  <a:pt x="36962" y="5622651"/>
                  <a:pt x="4549" y="5619487"/>
                  <a:pt x="598" y="5604346"/>
                </a:cubicBezTo>
                <a:cubicBezTo>
                  <a:pt x="-3353" y="5589205"/>
                  <a:pt x="13257" y="5531804"/>
                  <a:pt x="21895" y="5524383"/>
                </a:cubicBezTo>
                <a:close/>
                <a:moveTo>
                  <a:pt x="4853996" y="0"/>
                </a:moveTo>
                <a:lnTo>
                  <a:pt x="4860092" y="6857986"/>
                </a:lnTo>
                <a:lnTo>
                  <a:pt x="53540" y="6859615"/>
                </a:lnTo>
                <a:cubicBezTo>
                  <a:pt x="50713" y="6672582"/>
                  <a:pt x="38360" y="6239103"/>
                  <a:pt x="59346" y="6185420"/>
                </a:cubicBezTo>
                <a:cubicBezTo>
                  <a:pt x="186210" y="6016637"/>
                  <a:pt x="98761" y="6014541"/>
                  <a:pt x="125613" y="5874333"/>
                </a:cubicBezTo>
                <a:cubicBezTo>
                  <a:pt x="104117" y="5642393"/>
                  <a:pt x="30232" y="5410454"/>
                  <a:pt x="80174" y="5140414"/>
                </a:cubicBezTo>
                <a:cubicBezTo>
                  <a:pt x="108205" y="4681633"/>
                  <a:pt x="45749" y="4761013"/>
                  <a:pt x="73780" y="4302231"/>
                </a:cubicBezTo>
                <a:cubicBezTo>
                  <a:pt x="65652" y="3779043"/>
                  <a:pt x="124199" y="3798779"/>
                  <a:pt x="68446" y="2775529"/>
                </a:cubicBezTo>
                <a:cubicBezTo>
                  <a:pt x="80419" y="1837895"/>
                  <a:pt x="68581" y="2081359"/>
                  <a:pt x="90080" y="1862862"/>
                </a:cubicBezTo>
                <a:cubicBezTo>
                  <a:pt x="34106" y="1156069"/>
                  <a:pt x="116245" y="1658952"/>
                  <a:pt x="88846" y="1228384"/>
                </a:cubicBezTo>
                <a:lnTo>
                  <a:pt x="65442" y="666410"/>
                </a:lnTo>
                <a:cubicBezTo>
                  <a:pt x="74556" y="522302"/>
                  <a:pt x="64619" y="344857"/>
                  <a:pt x="83258" y="724"/>
                </a:cubicBezTo>
                <a:lnTo>
                  <a:pt x="4853996" y="0"/>
                </a:lnTo>
                <a:close/>
              </a:path>
            </a:pathLst>
          </a:custGeom>
          <a:solidFill>
            <a:srgbClr val="5BAC26"/>
          </a:solidFill>
          <a:ln>
            <a:noFill/>
          </a:ln>
        </p:spPr>
        <p:txBody>
          <a:bodyPr wrap="square">
            <a:noAutofit/>
          </a:bodyPr>
          <a:lstStyle>
            <a:lvl1pPr>
              <a:defRPr sz="1800">
                <a:solidFill>
                  <a:schemeClr val="bg2"/>
                </a:solidFill>
              </a:defRPr>
            </a:lvl1pPr>
          </a:lstStyle>
          <a:p>
            <a:r>
              <a:rPr lang="en-GB"/>
              <a:t>This is an image placeholder. Click the little icon behind the square image to add a picture</a:t>
            </a:r>
          </a:p>
        </p:txBody>
      </p:sp>
      <p:sp>
        <p:nvSpPr>
          <p:cNvPr id="2" name="Title 1">
            <a:extLst>
              <a:ext uri="{FF2B5EF4-FFF2-40B4-BE49-F238E27FC236}">
                <a16:creationId xmlns:a16="http://schemas.microsoft.com/office/drawing/2014/main" id="{D6D9A0C0-4960-3842-A965-E517B32C40D3}"/>
              </a:ext>
            </a:extLst>
          </p:cNvPr>
          <p:cNvSpPr>
            <a:spLocks noGrp="1"/>
          </p:cNvSpPr>
          <p:nvPr>
            <p:ph type="ctrTitle" hasCustomPrompt="1"/>
          </p:nvPr>
        </p:nvSpPr>
        <p:spPr>
          <a:xfrm>
            <a:off x="334963" y="2677886"/>
            <a:ext cx="5761037" cy="2208439"/>
          </a:xfrm>
        </p:spPr>
        <p:txBody>
          <a:bodyPr anchor="t">
            <a:normAutofit/>
          </a:bodyPr>
          <a:lstStyle>
            <a:lvl1pPr algn="l">
              <a:defRPr sz="3600"/>
            </a:lvl1pPr>
          </a:lstStyle>
          <a:p>
            <a:r>
              <a:rPr lang="en-US"/>
              <a:t>Title of your presentation </a:t>
            </a:r>
            <a:br>
              <a:rPr lang="en-US"/>
            </a:br>
            <a:r>
              <a:rPr lang="en-US"/>
              <a:t>goes here</a:t>
            </a:r>
            <a:endParaRPr lang="en-GB"/>
          </a:p>
        </p:txBody>
      </p:sp>
      <p:sp>
        <p:nvSpPr>
          <p:cNvPr id="3" name="Subtitle 2">
            <a:extLst>
              <a:ext uri="{FF2B5EF4-FFF2-40B4-BE49-F238E27FC236}">
                <a16:creationId xmlns:a16="http://schemas.microsoft.com/office/drawing/2014/main" id="{F281CB52-78B7-0C41-8AA4-983207946085}"/>
              </a:ext>
            </a:extLst>
          </p:cNvPr>
          <p:cNvSpPr>
            <a:spLocks noGrp="1"/>
          </p:cNvSpPr>
          <p:nvPr>
            <p:ph type="subTitle" idx="1" hasCustomPrompt="1"/>
          </p:nvPr>
        </p:nvSpPr>
        <p:spPr>
          <a:xfrm>
            <a:off x="334963" y="5157788"/>
            <a:ext cx="5761037" cy="842962"/>
          </a:xfrm>
        </p:spPr>
        <p:txBody>
          <a:bodyPr>
            <a:normAutofit/>
          </a:bodyPr>
          <a:lstStyle>
            <a:lvl1pPr marL="0" indent="0" algn="l">
              <a:buNone/>
              <a:defRPr sz="2800" b="1">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goes here</a:t>
            </a:r>
            <a:endParaRPr lang="en-GB"/>
          </a:p>
        </p:txBody>
      </p:sp>
      <p:sp>
        <p:nvSpPr>
          <p:cNvPr id="19" name="Picture Placeholder 18">
            <a:extLst>
              <a:ext uri="{FF2B5EF4-FFF2-40B4-BE49-F238E27FC236}">
                <a16:creationId xmlns:a16="http://schemas.microsoft.com/office/drawing/2014/main" id="{D45FCE02-F1F3-2A41-9380-F9CD5291EED6}"/>
              </a:ext>
            </a:extLst>
          </p:cNvPr>
          <p:cNvSpPr>
            <a:spLocks noGrp="1"/>
          </p:cNvSpPr>
          <p:nvPr>
            <p:ph type="pic" sz="quarter" idx="10"/>
          </p:nvPr>
        </p:nvSpPr>
        <p:spPr>
          <a:xfrm>
            <a:off x="6585209" y="1066006"/>
            <a:ext cx="4725987" cy="4725987"/>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pic>
        <p:nvPicPr>
          <p:cNvPr id="20" name="Picture 19">
            <a:extLst>
              <a:ext uri="{FF2B5EF4-FFF2-40B4-BE49-F238E27FC236}">
                <a16:creationId xmlns:a16="http://schemas.microsoft.com/office/drawing/2014/main" id="{532B067F-1C8D-0E49-B572-20209154F9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3" y="336283"/>
            <a:ext cx="1865312" cy="1949716"/>
          </a:xfrm>
          <a:prstGeom prst="rect">
            <a:avLst/>
          </a:prstGeom>
        </p:spPr>
      </p:pic>
    </p:spTree>
    <p:extLst>
      <p:ext uri="{BB962C8B-B14F-4D97-AF65-F5344CB8AC3E}">
        <p14:creationId xmlns:p14="http://schemas.microsoft.com/office/powerpoint/2010/main" val="81160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2463-A991-0F4A-B0B1-0A1E2B91E3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143E37-3E98-374D-8324-8657691FFA0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1BFC42-1795-F84D-BB1F-903859059B12}"/>
              </a:ext>
            </a:extLst>
          </p:cNvPr>
          <p:cNvSpPr>
            <a:spLocks noGrp="1"/>
          </p:cNvSpPr>
          <p:nvPr>
            <p:ph type="dt" sz="half" idx="10"/>
          </p:nvPr>
        </p:nvSpPr>
        <p:spPr>
          <a:xfrm>
            <a:off x="9100457" y="6453051"/>
            <a:ext cx="1673764" cy="216038"/>
          </a:xfrm>
        </p:spPr>
        <p:txBody>
          <a:bodyPr/>
          <a:lstStyle/>
          <a:p>
            <a:fld id="{3F9582EE-2284-6B4C-A6EF-42DBDAEC2F67}" type="datetime4">
              <a:rPr lang="en-GB" smtClean="0"/>
              <a:t>03 October 2022</a:t>
            </a:fld>
            <a:endParaRPr lang="en-GB"/>
          </a:p>
        </p:txBody>
      </p:sp>
      <p:sp>
        <p:nvSpPr>
          <p:cNvPr id="5" name="Footer Placeholder 4">
            <a:extLst>
              <a:ext uri="{FF2B5EF4-FFF2-40B4-BE49-F238E27FC236}">
                <a16:creationId xmlns:a16="http://schemas.microsoft.com/office/drawing/2014/main" id="{2D990AC9-CC40-F242-ADBA-6699016483EC}"/>
              </a:ext>
            </a:extLst>
          </p:cNvPr>
          <p:cNvSpPr>
            <a:spLocks noGrp="1"/>
          </p:cNvSpPr>
          <p:nvPr>
            <p:ph type="ftr" sz="quarter" idx="11"/>
          </p:nvPr>
        </p:nvSpPr>
        <p:spPr>
          <a:xfrm>
            <a:off x="1236617" y="6453051"/>
            <a:ext cx="7315200" cy="216038"/>
          </a:xfrm>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3C05C73F-87C7-DD47-BF49-1581C329F839}"/>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2034296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9EE4D-59A4-9A44-94BC-95CB11912011}"/>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A013269-1044-7244-9DA2-56F32D3465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069548A-4435-074E-98B4-BBB0119796B0}"/>
              </a:ext>
            </a:extLst>
          </p:cNvPr>
          <p:cNvSpPr>
            <a:spLocks noGrp="1"/>
          </p:cNvSpPr>
          <p:nvPr>
            <p:ph type="dt" sz="half" idx="10"/>
          </p:nvPr>
        </p:nvSpPr>
        <p:spPr/>
        <p:txBody>
          <a:bodyPr/>
          <a:lstStyle/>
          <a:p>
            <a:fld id="{9A9F1D3E-E02D-1744-ABD6-456A75381DCF}" type="datetime4">
              <a:rPr lang="en-GB" smtClean="0"/>
              <a:t>03 October 2022</a:t>
            </a:fld>
            <a:endParaRPr lang="en-GB"/>
          </a:p>
        </p:txBody>
      </p:sp>
      <p:sp>
        <p:nvSpPr>
          <p:cNvPr id="5" name="Footer Placeholder 4">
            <a:extLst>
              <a:ext uri="{FF2B5EF4-FFF2-40B4-BE49-F238E27FC236}">
                <a16:creationId xmlns:a16="http://schemas.microsoft.com/office/drawing/2014/main" id="{EF9A7FB6-CABA-D644-87D9-D8BE82926B3B}"/>
              </a:ext>
            </a:extLst>
          </p:cNvPr>
          <p:cNvSpPr>
            <a:spLocks noGrp="1"/>
          </p:cNvSpPr>
          <p:nvPr>
            <p:ph type="ftr" sz="quarter" idx="11"/>
          </p:nvPr>
        </p:nvSpPr>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F43B5195-425D-A642-BCC4-7E812C94B850}"/>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3462198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AED8-4ABB-344B-92B5-16817EC8C6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5F46C4-C062-1341-AC9E-4BBA8909467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409BFD1-A474-ED4F-B2A8-53BB383D7FE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9FE8AE-C0B4-F84E-B546-487A2E071521}"/>
              </a:ext>
            </a:extLst>
          </p:cNvPr>
          <p:cNvSpPr>
            <a:spLocks noGrp="1"/>
          </p:cNvSpPr>
          <p:nvPr>
            <p:ph type="dt" sz="half" idx="10"/>
          </p:nvPr>
        </p:nvSpPr>
        <p:spPr/>
        <p:txBody>
          <a:bodyPr/>
          <a:lstStyle/>
          <a:p>
            <a:fld id="{1400458E-3110-A743-B23C-3297BE0A273A}" type="datetime4">
              <a:rPr lang="en-GB" smtClean="0"/>
              <a:t>03 October 2022</a:t>
            </a:fld>
            <a:endParaRPr lang="en-GB"/>
          </a:p>
        </p:txBody>
      </p:sp>
      <p:sp>
        <p:nvSpPr>
          <p:cNvPr id="6" name="Footer Placeholder 5">
            <a:extLst>
              <a:ext uri="{FF2B5EF4-FFF2-40B4-BE49-F238E27FC236}">
                <a16:creationId xmlns:a16="http://schemas.microsoft.com/office/drawing/2014/main" id="{BDE082B9-E841-FC45-B7CF-51BA28EFD97A}"/>
              </a:ext>
            </a:extLst>
          </p:cNvPr>
          <p:cNvSpPr>
            <a:spLocks noGrp="1"/>
          </p:cNvSpPr>
          <p:nvPr>
            <p:ph type="ftr" sz="quarter" idx="11"/>
          </p:nvPr>
        </p:nvSpPr>
        <p:spPr/>
        <p:txBody>
          <a:bodyPr/>
          <a:lstStyle/>
          <a:p>
            <a:r>
              <a:rPr lang="en-GB"/>
              <a:t>The Trussell Trust - Together, we can end the need for food banks</a:t>
            </a:r>
          </a:p>
        </p:txBody>
      </p:sp>
      <p:sp>
        <p:nvSpPr>
          <p:cNvPr id="7" name="Slide Number Placeholder 6">
            <a:extLst>
              <a:ext uri="{FF2B5EF4-FFF2-40B4-BE49-F238E27FC236}">
                <a16:creationId xmlns:a16="http://schemas.microsoft.com/office/drawing/2014/main" id="{754C799E-228D-7C4C-9173-3AC29F2952A5}"/>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3734864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7C2F1-D4AF-AD43-AA0F-98F95265A29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4A1C91-2E90-5140-BF50-C4EF869953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21BEDF2-DB86-D842-97F4-B6147AFA728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878DCCE-8CC0-B940-B5D5-EFEBC0D25D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9F4D9D8-6C26-8E42-AB43-2DF66D0221C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092FADB-7D41-BD46-B983-D33DD2A90385}"/>
              </a:ext>
            </a:extLst>
          </p:cNvPr>
          <p:cNvSpPr>
            <a:spLocks noGrp="1"/>
          </p:cNvSpPr>
          <p:nvPr>
            <p:ph type="dt" sz="half" idx="10"/>
          </p:nvPr>
        </p:nvSpPr>
        <p:spPr/>
        <p:txBody>
          <a:bodyPr/>
          <a:lstStyle/>
          <a:p>
            <a:fld id="{8628A793-ACAF-A84B-A67F-D29E043D3252}" type="datetime4">
              <a:rPr lang="en-GB" smtClean="0"/>
              <a:t>03 October 2022</a:t>
            </a:fld>
            <a:endParaRPr lang="en-GB"/>
          </a:p>
        </p:txBody>
      </p:sp>
      <p:sp>
        <p:nvSpPr>
          <p:cNvPr id="8" name="Footer Placeholder 7">
            <a:extLst>
              <a:ext uri="{FF2B5EF4-FFF2-40B4-BE49-F238E27FC236}">
                <a16:creationId xmlns:a16="http://schemas.microsoft.com/office/drawing/2014/main" id="{B54A7716-43FA-674E-B2BD-AE3B869824F6}"/>
              </a:ext>
            </a:extLst>
          </p:cNvPr>
          <p:cNvSpPr>
            <a:spLocks noGrp="1"/>
          </p:cNvSpPr>
          <p:nvPr>
            <p:ph type="ftr" sz="quarter" idx="11"/>
          </p:nvPr>
        </p:nvSpPr>
        <p:spPr/>
        <p:txBody>
          <a:bodyPr/>
          <a:lstStyle/>
          <a:p>
            <a:r>
              <a:rPr lang="en-GB"/>
              <a:t>The Trussell Trust - Together, we can end the need for food banks</a:t>
            </a:r>
          </a:p>
        </p:txBody>
      </p:sp>
      <p:sp>
        <p:nvSpPr>
          <p:cNvPr id="9" name="Slide Number Placeholder 8">
            <a:extLst>
              <a:ext uri="{FF2B5EF4-FFF2-40B4-BE49-F238E27FC236}">
                <a16:creationId xmlns:a16="http://schemas.microsoft.com/office/drawing/2014/main" id="{3FE73182-3EE3-EB43-9B49-41FE5F046DB7}"/>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95194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535EE-EBA0-CB43-A4EB-18FFF25821D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7881FE4-4EC4-834A-8CD6-97A5D3D1A854}"/>
              </a:ext>
            </a:extLst>
          </p:cNvPr>
          <p:cNvSpPr>
            <a:spLocks noGrp="1"/>
          </p:cNvSpPr>
          <p:nvPr>
            <p:ph type="dt" sz="half" idx="10"/>
          </p:nvPr>
        </p:nvSpPr>
        <p:spPr/>
        <p:txBody>
          <a:bodyPr/>
          <a:lstStyle/>
          <a:p>
            <a:fld id="{41140939-559A-2E47-97CF-75C9EF1A420A}" type="datetime4">
              <a:rPr lang="en-GB" smtClean="0"/>
              <a:t>03 October 2022</a:t>
            </a:fld>
            <a:endParaRPr lang="en-GB"/>
          </a:p>
        </p:txBody>
      </p:sp>
      <p:sp>
        <p:nvSpPr>
          <p:cNvPr id="4" name="Footer Placeholder 3">
            <a:extLst>
              <a:ext uri="{FF2B5EF4-FFF2-40B4-BE49-F238E27FC236}">
                <a16:creationId xmlns:a16="http://schemas.microsoft.com/office/drawing/2014/main" id="{1FFF70A0-48B4-404B-9872-F700AD15B42B}"/>
              </a:ext>
            </a:extLst>
          </p:cNvPr>
          <p:cNvSpPr>
            <a:spLocks noGrp="1"/>
          </p:cNvSpPr>
          <p:nvPr>
            <p:ph type="ftr" sz="quarter" idx="11"/>
          </p:nvPr>
        </p:nvSpPr>
        <p:spPr/>
        <p:txBody>
          <a:bodyPr/>
          <a:lstStyle/>
          <a:p>
            <a:r>
              <a:rPr lang="en-GB"/>
              <a:t>The Trussell Trust - Together, we can end the need for food banks</a:t>
            </a:r>
          </a:p>
        </p:txBody>
      </p:sp>
      <p:sp>
        <p:nvSpPr>
          <p:cNvPr id="5" name="Slide Number Placeholder 4">
            <a:extLst>
              <a:ext uri="{FF2B5EF4-FFF2-40B4-BE49-F238E27FC236}">
                <a16:creationId xmlns:a16="http://schemas.microsoft.com/office/drawing/2014/main" id="{50F03A58-0BB3-FA41-BAF9-1B45847A0B11}"/>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2975368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641C91-42A9-1246-B60C-E7BC24427A75}"/>
              </a:ext>
            </a:extLst>
          </p:cNvPr>
          <p:cNvSpPr>
            <a:spLocks noGrp="1"/>
          </p:cNvSpPr>
          <p:nvPr>
            <p:ph type="dt" sz="half" idx="10"/>
          </p:nvPr>
        </p:nvSpPr>
        <p:spPr/>
        <p:txBody>
          <a:bodyPr/>
          <a:lstStyle/>
          <a:p>
            <a:fld id="{303CF8BB-739B-3F49-95F0-0FC000C67B40}" type="datetime4">
              <a:rPr lang="en-GB" smtClean="0"/>
              <a:t>03 October 2022</a:t>
            </a:fld>
            <a:endParaRPr lang="en-GB"/>
          </a:p>
        </p:txBody>
      </p:sp>
      <p:sp>
        <p:nvSpPr>
          <p:cNvPr id="3" name="Footer Placeholder 2">
            <a:extLst>
              <a:ext uri="{FF2B5EF4-FFF2-40B4-BE49-F238E27FC236}">
                <a16:creationId xmlns:a16="http://schemas.microsoft.com/office/drawing/2014/main" id="{7878AE35-C47B-B74E-BDC2-590302F12EE2}"/>
              </a:ext>
            </a:extLst>
          </p:cNvPr>
          <p:cNvSpPr>
            <a:spLocks noGrp="1"/>
          </p:cNvSpPr>
          <p:nvPr>
            <p:ph type="ftr" sz="quarter" idx="11"/>
          </p:nvPr>
        </p:nvSpPr>
        <p:spPr/>
        <p:txBody>
          <a:bodyPr/>
          <a:lstStyle/>
          <a:p>
            <a:r>
              <a:rPr lang="en-GB"/>
              <a:t>The Trussell Trust - Together, we can end the need for food banks</a:t>
            </a:r>
          </a:p>
        </p:txBody>
      </p:sp>
      <p:sp>
        <p:nvSpPr>
          <p:cNvPr id="4" name="Slide Number Placeholder 3">
            <a:extLst>
              <a:ext uri="{FF2B5EF4-FFF2-40B4-BE49-F238E27FC236}">
                <a16:creationId xmlns:a16="http://schemas.microsoft.com/office/drawing/2014/main" id="{0D8A718F-2536-4840-9733-472A27581C49}"/>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3343937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FEB49-2959-034B-AF93-AAD070C531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8EFFC81-EDF4-9640-8BA0-C994402DAE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172F73-C98C-1D43-8410-F87580A07D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871A4E9-9798-2048-9E5A-3C21AE82B467}"/>
              </a:ext>
            </a:extLst>
          </p:cNvPr>
          <p:cNvSpPr>
            <a:spLocks noGrp="1"/>
          </p:cNvSpPr>
          <p:nvPr>
            <p:ph type="dt" sz="half" idx="10"/>
          </p:nvPr>
        </p:nvSpPr>
        <p:spPr/>
        <p:txBody>
          <a:bodyPr/>
          <a:lstStyle/>
          <a:p>
            <a:fld id="{C5BA2730-D097-064C-A022-DDA75B1CBE7A}" type="datetime4">
              <a:rPr lang="en-GB" smtClean="0"/>
              <a:t>03 October 2022</a:t>
            </a:fld>
            <a:endParaRPr lang="en-GB"/>
          </a:p>
        </p:txBody>
      </p:sp>
      <p:sp>
        <p:nvSpPr>
          <p:cNvPr id="6" name="Footer Placeholder 5">
            <a:extLst>
              <a:ext uri="{FF2B5EF4-FFF2-40B4-BE49-F238E27FC236}">
                <a16:creationId xmlns:a16="http://schemas.microsoft.com/office/drawing/2014/main" id="{6B2402B5-1BC2-A848-8C24-BDA6A28A9159}"/>
              </a:ext>
            </a:extLst>
          </p:cNvPr>
          <p:cNvSpPr>
            <a:spLocks noGrp="1"/>
          </p:cNvSpPr>
          <p:nvPr>
            <p:ph type="ftr" sz="quarter" idx="11"/>
          </p:nvPr>
        </p:nvSpPr>
        <p:spPr/>
        <p:txBody>
          <a:bodyPr/>
          <a:lstStyle/>
          <a:p>
            <a:r>
              <a:rPr lang="en-GB"/>
              <a:t>The Trussell Trust - Together, we can end the need for food banks</a:t>
            </a:r>
          </a:p>
        </p:txBody>
      </p:sp>
      <p:sp>
        <p:nvSpPr>
          <p:cNvPr id="7" name="Slide Number Placeholder 6">
            <a:extLst>
              <a:ext uri="{FF2B5EF4-FFF2-40B4-BE49-F238E27FC236}">
                <a16:creationId xmlns:a16="http://schemas.microsoft.com/office/drawing/2014/main" id="{5381604D-5E86-4648-841F-F62186C30C93}"/>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4222811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1325D-4B39-7849-A7E8-433D56E98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233DC38-9401-1F40-A279-25F85871CF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9325BC0-E7B0-0B44-8D11-AA5E57A7C8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F8FCB0-DFE7-CC4B-A52B-10DD6650FEB3}"/>
              </a:ext>
            </a:extLst>
          </p:cNvPr>
          <p:cNvSpPr>
            <a:spLocks noGrp="1"/>
          </p:cNvSpPr>
          <p:nvPr>
            <p:ph type="dt" sz="half" idx="10"/>
          </p:nvPr>
        </p:nvSpPr>
        <p:spPr/>
        <p:txBody>
          <a:bodyPr/>
          <a:lstStyle/>
          <a:p>
            <a:fld id="{395C41EA-0CC1-AE4B-A406-03C9324EAB2A}" type="datetime4">
              <a:rPr lang="en-GB" smtClean="0"/>
              <a:t>03 October 2022</a:t>
            </a:fld>
            <a:endParaRPr lang="en-GB"/>
          </a:p>
        </p:txBody>
      </p:sp>
      <p:sp>
        <p:nvSpPr>
          <p:cNvPr id="6" name="Footer Placeholder 5">
            <a:extLst>
              <a:ext uri="{FF2B5EF4-FFF2-40B4-BE49-F238E27FC236}">
                <a16:creationId xmlns:a16="http://schemas.microsoft.com/office/drawing/2014/main" id="{CFECECD0-D8D9-DA47-9D06-BF54B94BD689}"/>
              </a:ext>
            </a:extLst>
          </p:cNvPr>
          <p:cNvSpPr>
            <a:spLocks noGrp="1"/>
          </p:cNvSpPr>
          <p:nvPr>
            <p:ph type="ftr" sz="quarter" idx="11"/>
          </p:nvPr>
        </p:nvSpPr>
        <p:spPr/>
        <p:txBody>
          <a:bodyPr/>
          <a:lstStyle/>
          <a:p>
            <a:r>
              <a:rPr lang="en-GB"/>
              <a:t>The Trussell Trust - Together, we can end the need for food banks</a:t>
            </a:r>
          </a:p>
        </p:txBody>
      </p:sp>
      <p:sp>
        <p:nvSpPr>
          <p:cNvPr id="7" name="Slide Number Placeholder 6">
            <a:extLst>
              <a:ext uri="{FF2B5EF4-FFF2-40B4-BE49-F238E27FC236}">
                <a16:creationId xmlns:a16="http://schemas.microsoft.com/office/drawing/2014/main" id="{A87C5CC6-9CF7-AF4E-8516-38912CF5F092}"/>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25768287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71D91-D579-7B4F-B235-C366E53FB43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470B2C-4CD8-6B48-BF1F-838E1687243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B7455B-F4CA-4746-9194-0C7709CC752A}"/>
              </a:ext>
            </a:extLst>
          </p:cNvPr>
          <p:cNvSpPr>
            <a:spLocks noGrp="1"/>
          </p:cNvSpPr>
          <p:nvPr>
            <p:ph type="dt" sz="half" idx="10"/>
          </p:nvPr>
        </p:nvSpPr>
        <p:spPr/>
        <p:txBody>
          <a:bodyPr/>
          <a:lstStyle/>
          <a:p>
            <a:fld id="{584FDC92-DC97-D842-93C8-6AC2A7F40866}" type="datetime4">
              <a:rPr lang="en-GB" smtClean="0"/>
              <a:t>03 October 2022</a:t>
            </a:fld>
            <a:endParaRPr lang="en-GB"/>
          </a:p>
        </p:txBody>
      </p:sp>
      <p:sp>
        <p:nvSpPr>
          <p:cNvPr id="5" name="Footer Placeholder 4">
            <a:extLst>
              <a:ext uri="{FF2B5EF4-FFF2-40B4-BE49-F238E27FC236}">
                <a16:creationId xmlns:a16="http://schemas.microsoft.com/office/drawing/2014/main" id="{51B0F295-4D26-384C-AE8C-BD6DC9D3A4BB}"/>
              </a:ext>
            </a:extLst>
          </p:cNvPr>
          <p:cNvSpPr>
            <a:spLocks noGrp="1"/>
          </p:cNvSpPr>
          <p:nvPr>
            <p:ph type="ftr" sz="quarter" idx="11"/>
          </p:nvPr>
        </p:nvSpPr>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F70ABFFA-2818-BD43-AE71-CCF4658F15FF}"/>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352683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994343-75BF-4F4D-BC4A-B49DFEA89F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E8C1AD-278D-464F-AD26-B1C17EA4F1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60EE6F-713F-E146-92D5-9179ECA71BC8}"/>
              </a:ext>
            </a:extLst>
          </p:cNvPr>
          <p:cNvSpPr>
            <a:spLocks noGrp="1"/>
          </p:cNvSpPr>
          <p:nvPr>
            <p:ph type="dt" sz="half" idx="10"/>
          </p:nvPr>
        </p:nvSpPr>
        <p:spPr/>
        <p:txBody>
          <a:bodyPr/>
          <a:lstStyle/>
          <a:p>
            <a:fld id="{2FD802DE-707E-7E46-B691-9D2AA272F7C5}" type="datetime4">
              <a:rPr lang="en-GB" smtClean="0"/>
              <a:t>03 October 2022</a:t>
            </a:fld>
            <a:endParaRPr lang="en-GB"/>
          </a:p>
        </p:txBody>
      </p:sp>
      <p:sp>
        <p:nvSpPr>
          <p:cNvPr id="5" name="Footer Placeholder 4">
            <a:extLst>
              <a:ext uri="{FF2B5EF4-FFF2-40B4-BE49-F238E27FC236}">
                <a16:creationId xmlns:a16="http://schemas.microsoft.com/office/drawing/2014/main" id="{CD66F037-76AA-EA45-ACF5-A7725998530C}"/>
              </a:ext>
            </a:extLst>
          </p:cNvPr>
          <p:cNvSpPr>
            <a:spLocks noGrp="1"/>
          </p:cNvSpPr>
          <p:nvPr>
            <p:ph type="ftr" sz="quarter" idx="11"/>
          </p:nvPr>
        </p:nvSpPr>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1C734265-4477-344C-806F-7F882D1BC7D0}"/>
              </a:ext>
            </a:extLst>
          </p:cNvPr>
          <p:cNvSpPr>
            <a:spLocks noGrp="1"/>
          </p:cNvSpPr>
          <p:nvPr>
            <p:ph type="sldNum" sz="quarter" idx="12"/>
          </p:nvPr>
        </p:nvSpPr>
        <p:spPr/>
        <p:txBody>
          <a:bodyPr/>
          <a:lstStyle/>
          <a:p>
            <a:fld id="{6CCA5A4E-9384-7B4E-A945-D252AB071471}" type="slidenum">
              <a:rPr lang="en-GB" smtClean="0"/>
              <a:t>‹#›</a:t>
            </a:fld>
            <a:endParaRPr lang="en-GB"/>
          </a:p>
        </p:txBody>
      </p:sp>
    </p:spTree>
    <p:extLst>
      <p:ext uri="{BB962C8B-B14F-4D97-AF65-F5344CB8AC3E}">
        <p14:creationId xmlns:p14="http://schemas.microsoft.com/office/powerpoint/2010/main" val="310851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Alternativ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4DD461-4689-7F4B-A49A-64CB1DD2375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877019"/>
            <a:ext cx="12192000" cy="980980"/>
          </a:xfrm>
          <a:prstGeom prst="rect">
            <a:avLst/>
          </a:prstGeom>
        </p:spPr>
      </p:pic>
      <p:sp>
        <p:nvSpPr>
          <p:cNvPr id="2" name="Title 1">
            <a:extLst>
              <a:ext uri="{FF2B5EF4-FFF2-40B4-BE49-F238E27FC236}">
                <a16:creationId xmlns:a16="http://schemas.microsoft.com/office/drawing/2014/main" id="{D6D9A0C0-4960-3842-A965-E517B32C40D3}"/>
              </a:ext>
            </a:extLst>
          </p:cNvPr>
          <p:cNvSpPr>
            <a:spLocks noGrp="1"/>
          </p:cNvSpPr>
          <p:nvPr>
            <p:ph type="ctrTitle" hasCustomPrompt="1"/>
          </p:nvPr>
        </p:nvSpPr>
        <p:spPr>
          <a:xfrm>
            <a:off x="334963" y="2906162"/>
            <a:ext cx="5761037" cy="1980163"/>
          </a:xfrm>
        </p:spPr>
        <p:txBody>
          <a:bodyPr anchor="t">
            <a:normAutofit/>
          </a:bodyPr>
          <a:lstStyle>
            <a:lvl1pPr algn="l">
              <a:defRPr sz="3600"/>
            </a:lvl1pPr>
          </a:lstStyle>
          <a:p>
            <a:r>
              <a:rPr lang="en-US"/>
              <a:t>Title of your presentation goes here please</a:t>
            </a:r>
            <a:endParaRPr lang="en-GB"/>
          </a:p>
        </p:txBody>
      </p:sp>
      <p:sp>
        <p:nvSpPr>
          <p:cNvPr id="3" name="Subtitle 2">
            <a:extLst>
              <a:ext uri="{FF2B5EF4-FFF2-40B4-BE49-F238E27FC236}">
                <a16:creationId xmlns:a16="http://schemas.microsoft.com/office/drawing/2014/main" id="{F281CB52-78B7-0C41-8AA4-983207946085}"/>
              </a:ext>
            </a:extLst>
          </p:cNvPr>
          <p:cNvSpPr>
            <a:spLocks noGrp="1"/>
          </p:cNvSpPr>
          <p:nvPr>
            <p:ph type="subTitle" idx="1" hasCustomPrompt="1"/>
          </p:nvPr>
        </p:nvSpPr>
        <p:spPr>
          <a:xfrm>
            <a:off x="334963" y="5157788"/>
            <a:ext cx="5761037" cy="842962"/>
          </a:xfrm>
        </p:spPr>
        <p:txBody>
          <a:bodyPr>
            <a:normAutofit/>
          </a:bodyPr>
          <a:lstStyle>
            <a:lvl1pPr marL="0" indent="0" algn="l">
              <a:buNone/>
              <a:defRPr sz="2800" b="1">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goes here</a:t>
            </a:r>
            <a:endParaRPr lang="en-GB"/>
          </a:p>
        </p:txBody>
      </p:sp>
      <p:sp>
        <p:nvSpPr>
          <p:cNvPr id="19" name="Picture Placeholder 18">
            <a:extLst>
              <a:ext uri="{FF2B5EF4-FFF2-40B4-BE49-F238E27FC236}">
                <a16:creationId xmlns:a16="http://schemas.microsoft.com/office/drawing/2014/main" id="{D45FCE02-F1F3-2A41-9380-F9CD5291EED6}"/>
              </a:ext>
            </a:extLst>
          </p:cNvPr>
          <p:cNvSpPr>
            <a:spLocks noGrp="1"/>
          </p:cNvSpPr>
          <p:nvPr>
            <p:ph type="pic" sz="quarter" idx="10"/>
          </p:nvPr>
        </p:nvSpPr>
        <p:spPr>
          <a:xfrm>
            <a:off x="7207315" y="784836"/>
            <a:ext cx="3714736" cy="3714736"/>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pic>
        <p:nvPicPr>
          <p:cNvPr id="20" name="Picture 19">
            <a:extLst>
              <a:ext uri="{FF2B5EF4-FFF2-40B4-BE49-F238E27FC236}">
                <a16:creationId xmlns:a16="http://schemas.microsoft.com/office/drawing/2014/main" id="{532B067F-1C8D-0E49-B572-20209154F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963" y="336283"/>
            <a:ext cx="1865312" cy="1949716"/>
          </a:xfrm>
          <a:prstGeom prst="rect">
            <a:avLst/>
          </a:prstGeom>
        </p:spPr>
      </p:pic>
      <p:sp>
        <p:nvSpPr>
          <p:cNvPr id="8" name="Picture Placeholder 18">
            <a:extLst>
              <a:ext uri="{FF2B5EF4-FFF2-40B4-BE49-F238E27FC236}">
                <a16:creationId xmlns:a16="http://schemas.microsoft.com/office/drawing/2014/main" id="{21D77384-8863-7640-BFDD-3B9016104FC1}"/>
              </a:ext>
            </a:extLst>
          </p:cNvPr>
          <p:cNvSpPr>
            <a:spLocks noGrp="1"/>
          </p:cNvSpPr>
          <p:nvPr>
            <p:ph type="pic" sz="quarter" idx="14"/>
          </p:nvPr>
        </p:nvSpPr>
        <p:spPr>
          <a:xfrm>
            <a:off x="9802501" y="3696164"/>
            <a:ext cx="1821240" cy="1821240"/>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pic>
        <p:nvPicPr>
          <p:cNvPr id="11" name="Picture 10">
            <a:extLst>
              <a:ext uri="{FF2B5EF4-FFF2-40B4-BE49-F238E27FC236}">
                <a16:creationId xmlns:a16="http://schemas.microsoft.com/office/drawing/2014/main" id="{A7637CF1-8938-F04A-A23B-CD4FAD62D16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a:off x="0" y="-2060"/>
            <a:ext cx="12192000" cy="296924"/>
          </a:xfrm>
          <a:prstGeom prst="rect">
            <a:avLst/>
          </a:prstGeom>
        </p:spPr>
      </p:pic>
      <p:sp>
        <p:nvSpPr>
          <p:cNvPr id="12" name="Picture Placeholder 18">
            <a:extLst>
              <a:ext uri="{FF2B5EF4-FFF2-40B4-BE49-F238E27FC236}">
                <a16:creationId xmlns:a16="http://schemas.microsoft.com/office/drawing/2014/main" id="{9865C99D-AABA-DC49-8394-33099C33EB65}"/>
              </a:ext>
            </a:extLst>
          </p:cNvPr>
          <p:cNvSpPr>
            <a:spLocks noGrp="1"/>
          </p:cNvSpPr>
          <p:nvPr>
            <p:ph type="pic" sz="quarter" idx="15"/>
          </p:nvPr>
        </p:nvSpPr>
        <p:spPr>
          <a:xfrm>
            <a:off x="4771176" y="336283"/>
            <a:ext cx="2235444" cy="2235444"/>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spTree>
    <p:extLst>
      <p:ext uri="{BB962C8B-B14F-4D97-AF65-F5344CB8AC3E}">
        <p14:creationId xmlns:p14="http://schemas.microsoft.com/office/powerpoint/2010/main" val="298982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9A0C0-4960-3842-A965-E517B32C40D3}"/>
              </a:ext>
            </a:extLst>
          </p:cNvPr>
          <p:cNvSpPr>
            <a:spLocks noGrp="1"/>
          </p:cNvSpPr>
          <p:nvPr>
            <p:ph type="ctrTitle" hasCustomPrompt="1"/>
          </p:nvPr>
        </p:nvSpPr>
        <p:spPr>
          <a:xfrm>
            <a:off x="334963" y="1122363"/>
            <a:ext cx="5761037" cy="1620837"/>
          </a:xfrm>
        </p:spPr>
        <p:txBody>
          <a:bodyPr anchor="t">
            <a:normAutofit/>
          </a:bodyPr>
          <a:lstStyle>
            <a:lvl1pPr algn="l">
              <a:defRPr sz="3600"/>
            </a:lvl1pPr>
          </a:lstStyle>
          <a:p>
            <a:r>
              <a:rPr lang="en-US"/>
              <a:t>Section header title goes here</a:t>
            </a:r>
            <a:endParaRPr lang="en-GB"/>
          </a:p>
        </p:txBody>
      </p:sp>
      <p:sp>
        <p:nvSpPr>
          <p:cNvPr id="3" name="Subtitle 2">
            <a:extLst>
              <a:ext uri="{FF2B5EF4-FFF2-40B4-BE49-F238E27FC236}">
                <a16:creationId xmlns:a16="http://schemas.microsoft.com/office/drawing/2014/main" id="{F281CB52-78B7-0C41-8AA4-983207946085}"/>
              </a:ext>
            </a:extLst>
          </p:cNvPr>
          <p:cNvSpPr>
            <a:spLocks noGrp="1"/>
          </p:cNvSpPr>
          <p:nvPr>
            <p:ph type="subTitle" idx="1" hasCustomPrompt="1"/>
          </p:nvPr>
        </p:nvSpPr>
        <p:spPr>
          <a:xfrm>
            <a:off x="334963" y="3096285"/>
            <a:ext cx="5761037" cy="2161515"/>
          </a:xfrm>
        </p:spPr>
        <p:txBody>
          <a:bodyPr/>
          <a:lstStyle>
            <a:lvl1pPr marL="0" indent="0" algn="l">
              <a:buNone/>
              <a:defRPr sz="2400">
                <a:solidFill>
                  <a:srgbClr val="00875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Section Header subtitle</a:t>
            </a:r>
            <a:endParaRPr lang="en-GB"/>
          </a:p>
        </p:txBody>
      </p:sp>
      <p:sp>
        <p:nvSpPr>
          <p:cNvPr id="5" name="Picture Placeholder 4">
            <a:extLst>
              <a:ext uri="{FF2B5EF4-FFF2-40B4-BE49-F238E27FC236}">
                <a16:creationId xmlns:a16="http://schemas.microsoft.com/office/drawing/2014/main" id="{FA0A0A96-40C3-5D41-AAA0-64249BFE4B1E}"/>
              </a:ext>
            </a:extLst>
          </p:cNvPr>
          <p:cNvSpPr>
            <a:spLocks noGrp="1"/>
          </p:cNvSpPr>
          <p:nvPr>
            <p:ph type="pic" sz="quarter" idx="12" hasCustomPrompt="1"/>
          </p:nvPr>
        </p:nvSpPr>
        <p:spPr>
          <a:xfrm>
            <a:off x="7331908" y="-1615"/>
            <a:ext cx="4860092" cy="6859615"/>
          </a:xfrm>
          <a:custGeom>
            <a:avLst/>
            <a:gdLst>
              <a:gd name="connsiteX0" fmla="*/ 39942 w 5578475"/>
              <a:gd name="connsiteY0" fmla="*/ 3797300 h 6859615"/>
              <a:gd name="connsiteX1" fmla="*/ 79884 w 5578475"/>
              <a:gd name="connsiteY1" fmla="*/ 3870097 h 6859615"/>
              <a:gd name="connsiteX2" fmla="*/ 39942 w 5578475"/>
              <a:gd name="connsiteY2" fmla="*/ 3942894 h 6859615"/>
              <a:gd name="connsiteX3" fmla="*/ 0 w 5578475"/>
              <a:gd name="connsiteY3" fmla="*/ 3870097 h 6859615"/>
              <a:gd name="connsiteX4" fmla="*/ 39942 w 5578475"/>
              <a:gd name="connsiteY4" fmla="*/ 3797300 h 6859615"/>
              <a:gd name="connsiteX5" fmla="*/ 5572379 w 5578475"/>
              <a:gd name="connsiteY5" fmla="*/ 0 h 6859615"/>
              <a:gd name="connsiteX6" fmla="*/ 5578475 w 5578475"/>
              <a:gd name="connsiteY6" fmla="*/ 6857986 h 6859615"/>
              <a:gd name="connsiteX7" fmla="*/ 771923 w 5578475"/>
              <a:gd name="connsiteY7" fmla="*/ 6859615 h 6859615"/>
              <a:gd name="connsiteX8" fmla="*/ 777729 w 5578475"/>
              <a:gd name="connsiteY8" fmla="*/ 6185420 h 6859615"/>
              <a:gd name="connsiteX9" fmla="*/ 843996 w 5578475"/>
              <a:gd name="connsiteY9" fmla="*/ 5874333 h 6859615"/>
              <a:gd name="connsiteX10" fmla="*/ 798557 w 5578475"/>
              <a:gd name="connsiteY10" fmla="*/ 5140414 h 6859615"/>
              <a:gd name="connsiteX11" fmla="*/ 792163 w 5578475"/>
              <a:gd name="connsiteY11" fmla="*/ 4302231 h 6859615"/>
              <a:gd name="connsiteX12" fmla="*/ 786829 w 5578475"/>
              <a:gd name="connsiteY12" fmla="*/ 2775529 h 6859615"/>
              <a:gd name="connsiteX13" fmla="*/ 808463 w 5578475"/>
              <a:gd name="connsiteY13" fmla="*/ 1862862 h 6859615"/>
              <a:gd name="connsiteX14" fmla="*/ 807229 w 5578475"/>
              <a:gd name="connsiteY14" fmla="*/ 1228384 h 6859615"/>
              <a:gd name="connsiteX15" fmla="*/ 783825 w 5578475"/>
              <a:gd name="connsiteY15" fmla="*/ 666410 h 6859615"/>
              <a:gd name="connsiteX16" fmla="*/ 801641 w 5578475"/>
              <a:gd name="connsiteY16" fmla="*/ 724 h 6859615"/>
              <a:gd name="connsiteX0" fmla="*/ 80848 w 5619381"/>
              <a:gd name="connsiteY0" fmla="*/ 3797300 h 6859615"/>
              <a:gd name="connsiteX1" fmla="*/ 120790 w 5619381"/>
              <a:gd name="connsiteY1" fmla="*/ 3870097 h 6859615"/>
              <a:gd name="connsiteX2" fmla="*/ 697637 w 5619381"/>
              <a:gd name="connsiteY2" fmla="*/ 5758755 h 6859615"/>
              <a:gd name="connsiteX3" fmla="*/ 40906 w 5619381"/>
              <a:gd name="connsiteY3" fmla="*/ 3870097 h 6859615"/>
              <a:gd name="connsiteX4" fmla="*/ 80848 w 5619381"/>
              <a:gd name="connsiteY4" fmla="*/ 3797300 h 6859615"/>
              <a:gd name="connsiteX5" fmla="*/ 5613285 w 5619381"/>
              <a:gd name="connsiteY5" fmla="*/ 0 h 6859615"/>
              <a:gd name="connsiteX6" fmla="*/ 5619381 w 5619381"/>
              <a:gd name="connsiteY6" fmla="*/ 6857986 h 6859615"/>
              <a:gd name="connsiteX7" fmla="*/ 812829 w 5619381"/>
              <a:gd name="connsiteY7" fmla="*/ 6859615 h 6859615"/>
              <a:gd name="connsiteX8" fmla="*/ 818635 w 5619381"/>
              <a:gd name="connsiteY8" fmla="*/ 6185420 h 6859615"/>
              <a:gd name="connsiteX9" fmla="*/ 884902 w 5619381"/>
              <a:gd name="connsiteY9" fmla="*/ 5874333 h 6859615"/>
              <a:gd name="connsiteX10" fmla="*/ 839463 w 5619381"/>
              <a:gd name="connsiteY10" fmla="*/ 5140414 h 6859615"/>
              <a:gd name="connsiteX11" fmla="*/ 833069 w 5619381"/>
              <a:gd name="connsiteY11" fmla="*/ 4302231 h 6859615"/>
              <a:gd name="connsiteX12" fmla="*/ 827735 w 5619381"/>
              <a:gd name="connsiteY12" fmla="*/ 2775529 h 6859615"/>
              <a:gd name="connsiteX13" fmla="*/ 849369 w 5619381"/>
              <a:gd name="connsiteY13" fmla="*/ 1862862 h 6859615"/>
              <a:gd name="connsiteX14" fmla="*/ 848135 w 5619381"/>
              <a:gd name="connsiteY14" fmla="*/ 1228384 h 6859615"/>
              <a:gd name="connsiteX15" fmla="*/ 824731 w 5619381"/>
              <a:gd name="connsiteY15" fmla="*/ 666410 h 6859615"/>
              <a:gd name="connsiteX16" fmla="*/ 842547 w 5619381"/>
              <a:gd name="connsiteY16" fmla="*/ 724 h 6859615"/>
              <a:gd name="connsiteX17" fmla="*/ 5613285 w 5619381"/>
              <a:gd name="connsiteY17" fmla="*/ 0 h 6859615"/>
              <a:gd name="connsiteX0" fmla="*/ 104617 w 5643150"/>
              <a:gd name="connsiteY0" fmla="*/ 3797300 h 6859615"/>
              <a:gd name="connsiteX1" fmla="*/ 774287 w 5643150"/>
              <a:gd name="connsiteY1" fmla="*/ 5315022 h 6859615"/>
              <a:gd name="connsiteX2" fmla="*/ 721406 w 5643150"/>
              <a:gd name="connsiteY2" fmla="*/ 5758755 h 6859615"/>
              <a:gd name="connsiteX3" fmla="*/ 64675 w 5643150"/>
              <a:gd name="connsiteY3" fmla="*/ 3870097 h 6859615"/>
              <a:gd name="connsiteX4" fmla="*/ 104617 w 5643150"/>
              <a:gd name="connsiteY4" fmla="*/ 3797300 h 6859615"/>
              <a:gd name="connsiteX5" fmla="*/ 5637054 w 5643150"/>
              <a:gd name="connsiteY5" fmla="*/ 0 h 6859615"/>
              <a:gd name="connsiteX6" fmla="*/ 5643150 w 5643150"/>
              <a:gd name="connsiteY6" fmla="*/ 6857986 h 6859615"/>
              <a:gd name="connsiteX7" fmla="*/ 836598 w 5643150"/>
              <a:gd name="connsiteY7" fmla="*/ 6859615 h 6859615"/>
              <a:gd name="connsiteX8" fmla="*/ 842404 w 5643150"/>
              <a:gd name="connsiteY8" fmla="*/ 6185420 h 6859615"/>
              <a:gd name="connsiteX9" fmla="*/ 908671 w 5643150"/>
              <a:gd name="connsiteY9" fmla="*/ 5874333 h 6859615"/>
              <a:gd name="connsiteX10" fmla="*/ 863232 w 5643150"/>
              <a:gd name="connsiteY10" fmla="*/ 5140414 h 6859615"/>
              <a:gd name="connsiteX11" fmla="*/ 856838 w 5643150"/>
              <a:gd name="connsiteY11" fmla="*/ 4302231 h 6859615"/>
              <a:gd name="connsiteX12" fmla="*/ 851504 w 5643150"/>
              <a:gd name="connsiteY12" fmla="*/ 2775529 h 6859615"/>
              <a:gd name="connsiteX13" fmla="*/ 873138 w 5643150"/>
              <a:gd name="connsiteY13" fmla="*/ 1862862 h 6859615"/>
              <a:gd name="connsiteX14" fmla="*/ 871904 w 5643150"/>
              <a:gd name="connsiteY14" fmla="*/ 1228384 h 6859615"/>
              <a:gd name="connsiteX15" fmla="*/ 848500 w 5643150"/>
              <a:gd name="connsiteY15" fmla="*/ 666410 h 6859615"/>
              <a:gd name="connsiteX16" fmla="*/ 866316 w 5643150"/>
              <a:gd name="connsiteY16" fmla="*/ 724 h 6859615"/>
              <a:gd name="connsiteX17" fmla="*/ 5637054 w 5643150"/>
              <a:gd name="connsiteY17" fmla="*/ 0 h 6859615"/>
              <a:gd name="connsiteX0" fmla="*/ 669677 w 5578482"/>
              <a:gd name="connsiteY0" fmla="*/ 5086949 h 6859615"/>
              <a:gd name="connsiteX1" fmla="*/ 709619 w 5578482"/>
              <a:gd name="connsiteY1" fmla="*/ 5315022 h 6859615"/>
              <a:gd name="connsiteX2" fmla="*/ 656738 w 5578482"/>
              <a:gd name="connsiteY2" fmla="*/ 5758755 h 6859615"/>
              <a:gd name="connsiteX3" fmla="*/ 7 w 5578482"/>
              <a:gd name="connsiteY3" fmla="*/ 3870097 h 6859615"/>
              <a:gd name="connsiteX4" fmla="*/ 669677 w 5578482"/>
              <a:gd name="connsiteY4" fmla="*/ 5086949 h 6859615"/>
              <a:gd name="connsiteX5" fmla="*/ 5572386 w 5578482"/>
              <a:gd name="connsiteY5" fmla="*/ 0 h 6859615"/>
              <a:gd name="connsiteX6" fmla="*/ 5578482 w 5578482"/>
              <a:gd name="connsiteY6" fmla="*/ 6857986 h 6859615"/>
              <a:gd name="connsiteX7" fmla="*/ 771930 w 5578482"/>
              <a:gd name="connsiteY7" fmla="*/ 6859615 h 6859615"/>
              <a:gd name="connsiteX8" fmla="*/ 777736 w 5578482"/>
              <a:gd name="connsiteY8" fmla="*/ 6185420 h 6859615"/>
              <a:gd name="connsiteX9" fmla="*/ 844003 w 5578482"/>
              <a:gd name="connsiteY9" fmla="*/ 5874333 h 6859615"/>
              <a:gd name="connsiteX10" fmla="*/ 798564 w 5578482"/>
              <a:gd name="connsiteY10" fmla="*/ 5140414 h 6859615"/>
              <a:gd name="connsiteX11" fmla="*/ 792170 w 5578482"/>
              <a:gd name="connsiteY11" fmla="*/ 4302231 h 6859615"/>
              <a:gd name="connsiteX12" fmla="*/ 786836 w 5578482"/>
              <a:gd name="connsiteY12" fmla="*/ 2775529 h 6859615"/>
              <a:gd name="connsiteX13" fmla="*/ 808470 w 5578482"/>
              <a:gd name="connsiteY13" fmla="*/ 1862862 h 6859615"/>
              <a:gd name="connsiteX14" fmla="*/ 807236 w 5578482"/>
              <a:gd name="connsiteY14" fmla="*/ 1228384 h 6859615"/>
              <a:gd name="connsiteX15" fmla="*/ 783832 w 5578482"/>
              <a:gd name="connsiteY15" fmla="*/ 666410 h 6859615"/>
              <a:gd name="connsiteX16" fmla="*/ 801648 w 5578482"/>
              <a:gd name="connsiteY16" fmla="*/ 724 h 6859615"/>
              <a:gd name="connsiteX17" fmla="*/ 5572386 w 5578482"/>
              <a:gd name="connsiteY17" fmla="*/ 0 h 6859615"/>
              <a:gd name="connsiteX0" fmla="*/ 74523 w 4983328"/>
              <a:gd name="connsiteY0" fmla="*/ 5086949 h 6859615"/>
              <a:gd name="connsiteX1" fmla="*/ 114465 w 4983328"/>
              <a:gd name="connsiteY1" fmla="*/ 5315022 h 6859615"/>
              <a:gd name="connsiteX2" fmla="*/ 61584 w 4983328"/>
              <a:gd name="connsiteY2" fmla="*/ 5758755 h 6859615"/>
              <a:gd name="connsiteX3" fmla="*/ 76 w 4983328"/>
              <a:gd name="connsiteY3" fmla="*/ 5396972 h 6859615"/>
              <a:gd name="connsiteX4" fmla="*/ 74523 w 4983328"/>
              <a:gd name="connsiteY4" fmla="*/ 5086949 h 6859615"/>
              <a:gd name="connsiteX5" fmla="*/ 4977232 w 4983328"/>
              <a:gd name="connsiteY5" fmla="*/ 0 h 6859615"/>
              <a:gd name="connsiteX6" fmla="*/ 4983328 w 4983328"/>
              <a:gd name="connsiteY6" fmla="*/ 6857986 h 6859615"/>
              <a:gd name="connsiteX7" fmla="*/ 176776 w 4983328"/>
              <a:gd name="connsiteY7" fmla="*/ 6859615 h 6859615"/>
              <a:gd name="connsiteX8" fmla="*/ 182582 w 4983328"/>
              <a:gd name="connsiteY8" fmla="*/ 6185420 h 6859615"/>
              <a:gd name="connsiteX9" fmla="*/ 248849 w 4983328"/>
              <a:gd name="connsiteY9" fmla="*/ 5874333 h 6859615"/>
              <a:gd name="connsiteX10" fmla="*/ 203410 w 4983328"/>
              <a:gd name="connsiteY10" fmla="*/ 5140414 h 6859615"/>
              <a:gd name="connsiteX11" fmla="*/ 197016 w 4983328"/>
              <a:gd name="connsiteY11" fmla="*/ 4302231 h 6859615"/>
              <a:gd name="connsiteX12" fmla="*/ 191682 w 4983328"/>
              <a:gd name="connsiteY12" fmla="*/ 2775529 h 6859615"/>
              <a:gd name="connsiteX13" fmla="*/ 213316 w 4983328"/>
              <a:gd name="connsiteY13" fmla="*/ 1862862 h 6859615"/>
              <a:gd name="connsiteX14" fmla="*/ 212082 w 4983328"/>
              <a:gd name="connsiteY14" fmla="*/ 1228384 h 6859615"/>
              <a:gd name="connsiteX15" fmla="*/ 188678 w 4983328"/>
              <a:gd name="connsiteY15" fmla="*/ 666410 h 6859615"/>
              <a:gd name="connsiteX16" fmla="*/ 206494 w 4983328"/>
              <a:gd name="connsiteY16" fmla="*/ 724 h 6859615"/>
              <a:gd name="connsiteX17" fmla="*/ 4977232 w 4983328"/>
              <a:gd name="connsiteY17" fmla="*/ 0 h 6859615"/>
              <a:gd name="connsiteX0" fmla="*/ 74454 w 4983259"/>
              <a:gd name="connsiteY0" fmla="*/ 5086949 h 6859615"/>
              <a:gd name="connsiteX1" fmla="*/ 114396 w 4983259"/>
              <a:gd name="connsiteY1" fmla="*/ 5315022 h 6859615"/>
              <a:gd name="connsiteX2" fmla="*/ 78767 w 4983259"/>
              <a:gd name="connsiteY2" fmla="*/ 5456830 h 6859615"/>
              <a:gd name="connsiteX3" fmla="*/ 7 w 4983259"/>
              <a:gd name="connsiteY3" fmla="*/ 5396972 h 6859615"/>
              <a:gd name="connsiteX4" fmla="*/ 74454 w 4983259"/>
              <a:gd name="connsiteY4" fmla="*/ 5086949 h 6859615"/>
              <a:gd name="connsiteX5" fmla="*/ 4977163 w 4983259"/>
              <a:gd name="connsiteY5" fmla="*/ 0 h 6859615"/>
              <a:gd name="connsiteX6" fmla="*/ 4983259 w 4983259"/>
              <a:gd name="connsiteY6" fmla="*/ 6857986 h 6859615"/>
              <a:gd name="connsiteX7" fmla="*/ 176707 w 4983259"/>
              <a:gd name="connsiteY7" fmla="*/ 6859615 h 6859615"/>
              <a:gd name="connsiteX8" fmla="*/ 182513 w 4983259"/>
              <a:gd name="connsiteY8" fmla="*/ 6185420 h 6859615"/>
              <a:gd name="connsiteX9" fmla="*/ 248780 w 4983259"/>
              <a:gd name="connsiteY9" fmla="*/ 5874333 h 6859615"/>
              <a:gd name="connsiteX10" fmla="*/ 203341 w 4983259"/>
              <a:gd name="connsiteY10" fmla="*/ 5140414 h 6859615"/>
              <a:gd name="connsiteX11" fmla="*/ 196947 w 4983259"/>
              <a:gd name="connsiteY11" fmla="*/ 4302231 h 6859615"/>
              <a:gd name="connsiteX12" fmla="*/ 191613 w 4983259"/>
              <a:gd name="connsiteY12" fmla="*/ 2775529 h 6859615"/>
              <a:gd name="connsiteX13" fmla="*/ 213247 w 4983259"/>
              <a:gd name="connsiteY13" fmla="*/ 1862862 h 6859615"/>
              <a:gd name="connsiteX14" fmla="*/ 212013 w 4983259"/>
              <a:gd name="connsiteY14" fmla="*/ 1228384 h 6859615"/>
              <a:gd name="connsiteX15" fmla="*/ 188609 w 4983259"/>
              <a:gd name="connsiteY15" fmla="*/ 666410 h 6859615"/>
              <a:gd name="connsiteX16" fmla="*/ 206425 w 4983259"/>
              <a:gd name="connsiteY16" fmla="*/ 724 h 6859615"/>
              <a:gd name="connsiteX17" fmla="*/ 4977163 w 4983259"/>
              <a:gd name="connsiteY17" fmla="*/ 0 h 6859615"/>
              <a:gd name="connsiteX0" fmla="*/ 44956 w 4983953"/>
              <a:gd name="connsiteY0" fmla="*/ 5293983 h 6859615"/>
              <a:gd name="connsiteX1" fmla="*/ 115090 w 4983953"/>
              <a:gd name="connsiteY1" fmla="*/ 5315022 h 6859615"/>
              <a:gd name="connsiteX2" fmla="*/ 79461 w 4983953"/>
              <a:gd name="connsiteY2" fmla="*/ 5456830 h 6859615"/>
              <a:gd name="connsiteX3" fmla="*/ 701 w 4983953"/>
              <a:gd name="connsiteY3" fmla="*/ 5396972 h 6859615"/>
              <a:gd name="connsiteX4" fmla="*/ 44956 w 4983953"/>
              <a:gd name="connsiteY4" fmla="*/ 5293983 h 6859615"/>
              <a:gd name="connsiteX5" fmla="*/ 4977857 w 4983953"/>
              <a:gd name="connsiteY5" fmla="*/ 0 h 6859615"/>
              <a:gd name="connsiteX6" fmla="*/ 4983953 w 4983953"/>
              <a:gd name="connsiteY6" fmla="*/ 6857986 h 6859615"/>
              <a:gd name="connsiteX7" fmla="*/ 177401 w 4983953"/>
              <a:gd name="connsiteY7" fmla="*/ 6859615 h 6859615"/>
              <a:gd name="connsiteX8" fmla="*/ 183207 w 4983953"/>
              <a:gd name="connsiteY8" fmla="*/ 6185420 h 6859615"/>
              <a:gd name="connsiteX9" fmla="*/ 249474 w 4983953"/>
              <a:gd name="connsiteY9" fmla="*/ 5874333 h 6859615"/>
              <a:gd name="connsiteX10" fmla="*/ 204035 w 4983953"/>
              <a:gd name="connsiteY10" fmla="*/ 5140414 h 6859615"/>
              <a:gd name="connsiteX11" fmla="*/ 197641 w 4983953"/>
              <a:gd name="connsiteY11" fmla="*/ 4302231 h 6859615"/>
              <a:gd name="connsiteX12" fmla="*/ 192307 w 4983953"/>
              <a:gd name="connsiteY12" fmla="*/ 2775529 h 6859615"/>
              <a:gd name="connsiteX13" fmla="*/ 213941 w 4983953"/>
              <a:gd name="connsiteY13" fmla="*/ 1862862 h 6859615"/>
              <a:gd name="connsiteX14" fmla="*/ 212707 w 4983953"/>
              <a:gd name="connsiteY14" fmla="*/ 1228384 h 6859615"/>
              <a:gd name="connsiteX15" fmla="*/ 189303 w 4983953"/>
              <a:gd name="connsiteY15" fmla="*/ 666410 h 6859615"/>
              <a:gd name="connsiteX16" fmla="*/ 207119 w 4983953"/>
              <a:gd name="connsiteY16" fmla="*/ 724 h 6859615"/>
              <a:gd name="connsiteX17" fmla="*/ 4977857 w 4983953"/>
              <a:gd name="connsiteY17" fmla="*/ 0 h 6859615"/>
              <a:gd name="connsiteX0" fmla="*/ 4084 w 4943081"/>
              <a:gd name="connsiteY0" fmla="*/ 5293983 h 6859615"/>
              <a:gd name="connsiteX1" fmla="*/ 74218 w 4943081"/>
              <a:gd name="connsiteY1" fmla="*/ 5315022 h 6859615"/>
              <a:gd name="connsiteX2" fmla="*/ 38589 w 4943081"/>
              <a:gd name="connsiteY2" fmla="*/ 5456830 h 6859615"/>
              <a:gd name="connsiteX3" fmla="*/ 11587 w 4943081"/>
              <a:gd name="connsiteY3" fmla="*/ 5388346 h 6859615"/>
              <a:gd name="connsiteX4" fmla="*/ 4084 w 4943081"/>
              <a:gd name="connsiteY4" fmla="*/ 5293983 h 6859615"/>
              <a:gd name="connsiteX5" fmla="*/ 4936985 w 4943081"/>
              <a:gd name="connsiteY5" fmla="*/ 0 h 6859615"/>
              <a:gd name="connsiteX6" fmla="*/ 4943081 w 4943081"/>
              <a:gd name="connsiteY6" fmla="*/ 6857986 h 6859615"/>
              <a:gd name="connsiteX7" fmla="*/ 136529 w 4943081"/>
              <a:gd name="connsiteY7" fmla="*/ 6859615 h 6859615"/>
              <a:gd name="connsiteX8" fmla="*/ 142335 w 4943081"/>
              <a:gd name="connsiteY8" fmla="*/ 6185420 h 6859615"/>
              <a:gd name="connsiteX9" fmla="*/ 208602 w 4943081"/>
              <a:gd name="connsiteY9" fmla="*/ 5874333 h 6859615"/>
              <a:gd name="connsiteX10" fmla="*/ 163163 w 4943081"/>
              <a:gd name="connsiteY10" fmla="*/ 5140414 h 6859615"/>
              <a:gd name="connsiteX11" fmla="*/ 156769 w 4943081"/>
              <a:gd name="connsiteY11" fmla="*/ 4302231 h 6859615"/>
              <a:gd name="connsiteX12" fmla="*/ 151435 w 4943081"/>
              <a:gd name="connsiteY12" fmla="*/ 2775529 h 6859615"/>
              <a:gd name="connsiteX13" fmla="*/ 173069 w 4943081"/>
              <a:gd name="connsiteY13" fmla="*/ 1862862 h 6859615"/>
              <a:gd name="connsiteX14" fmla="*/ 171835 w 4943081"/>
              <a:gd name="connsiteY14" fmla="*/ 1228384 h 6859615"/>
              <a:gd name="connsiteX15" fmla="*/ 148431 w 4943081"/>
              <a:gd name="connsiteY15" fmla="*/ 666410 h 6859615"/>
              <a:gd name="connsiteX16" fmla="*/ 166247 w 4943081"/>
              <a:gd name="connsiteY16" fmla="*/ 724 h 6859615"/>
              <a:gd name="connsiteX17" fmla="*/ 4936985 w 4943081"/>
              <a:gd name="connsiteY17" fmla="*/ 0 h 6859615"/>
              <a:gd name="connsiteX0" fmla="*/ 4648 w 4943645"/>
              <a:gd name="connsiteY0" fmla="*/ 5293983 h 6859615"/>
              <a:gd name="connsiteX1" fmla="*/ 74782 w 4943645"/>
              <a:gd name="connsiteY1" fmla="*/ 5315022 h 6859615"/>
              <a:gd name="connsiteX2" fmla="*/ 57153 w 4943645"/>
              <a:gd name="connsiteY2" fmla="*/ 5413630 h 6859615"/>
              <a:gd name="connsiteX3" fmla="*/ 12151 w 4943645"/>
              <a:gd name="connsiteY3" fmla="*/ 5388346 h 6859615"/>
              <a:gd name="connsiteX4" fmla="*/ 4648 w 4943645"/>
              <a:gd name="connsiteY4" fmla="*/ 5293983 h 6859615"/>
              <a:gd name="connsiteX5" fmla="*/ 4937549 w 4943645"/>
              <a:gd name="connsiteY5" fmla="*/ 0 h 6859615"/>
              <a:gd name="connsiteX6" fmla="*/ 4943645 w 4943645"/>
              <a:gd name="connsiteY6" fmla="*/ 6857986 h 6859615"/>
              <a:gd name="connsiteX7" fmla="*/ 137093 w 4943645"/>
              <a:gd name="connsiteY7" fmla="*/ 6859615 h 6859615"/>
              <a:gd name="connsiteX8" fmla="*/ 142899 w 4943645"/>
              <a:gd name="connsiteY8" fmla="*/ 6185420 h 6859615"/>
              <a:gd name="connsiteX9" fmla="*/ 209166 w 4943645"/>
              <a:gd name="connsiteY9" fmla="*/ 5874333 h 6859615"/>
              <a:gd name="connsiteX10" fmla="*/ 163727 w 4943645"/>
              <a:gd name="connsiteY10" fmla="*/ 5140414 h 6859615"/>
              <a:gd name="connsiteX11" fmla="*/ 157333 w 4943645"/>
              <a:gd name="connsiteY11" fmla="*/ 4302231 h 6859615"/>
              <a:gd name="connsiteX12" fmla="*/ 151999 w 4943645"/>
              <a:gd name="connsiteY12" fmla="*/ 2775529 h 6859615"/>
              <a:gd name="connsiteX13" fmla="*/ 173633 w 4943645"/>
              <a:gd name="connsiteY13" fmla="*/ 1862862 h 6859615"/>
              <a:gd name="connsiteX14" fmla="*/ 172399 w 4943645"/>
              <a:gd name="connsiteY14" fmla="*/ 1228384 h 6859615"/>
              <a:gd name="connsiteX15" fmla="*/ 148995 w 4943645"/>
              <a:gd name="connsiteY15" fmla="*/ 666410 h 6859615"/>
              <a:gd name="connsiteX16" fmla="*/ 166811 w 4943645"/>
              <a:gd name="connsiteY16" fmla="*/ 724 h 6859615"/>
              <a:gd name="connsiteX17" fmla="*/ 4937549 w 4943645"/>
              <a:gd name="connsiteY17" fmla="*/ 0 h 6859615"/>
              <a:gd name="connsiteX0" fmla="*/ 15612 w 4933009"/>
              <a:gd name="connsiteY0" fmla="*/ 5319183 h 6859615"/>
              <a:gd name="connsiteX1" fmla="*/ 64146 w 4933009"/>
              <a:gd name="connsiteY1" fmla="*/ 5315022 h 6859615"/>
              <a:gd name="connsiteX2" fmla="*/ 46517 w 4933009"/>
              <a:gd name="connsiteY2" fmla="*/ 5413630 h 6859615"/>
              <a:gd name="connsiteX3" fmla="*/ 1515 w 4933009"/>
              <a:gd name="connsiteY3" fmla="*/ 5388346 h 6859615"/>
              <a:gd name="connsiteX4" fmla="*/ 15612 w 4933009"/>
              <a:gd name="connsiteY4" fmla="*/ 5319183 h 6859615"/>
              <a:gd name="connsiteX5" fmla="*/ 4926913 w 4933009"/>
              <a:gd name="connsiteY5" fmla="*/ 0 h 6859615"/>
              <a:gd name="connsiteX6" fmla="*/ 4933009 w 4933009"/>
              <a:gd name="connsiteY6" fmla="*/ 6857986 h 6859615"/>
              <a:gd name="connsiteX7" fmla="*/ 126457 w 4933009"/>
              <a:gd name="connsiteY7" fmla="*/ 6859615 h 6859615"/>
              <a:gd name="connsiteX8" fmla="*/ 132263 w 4933009"/>
              <a:gd name="connsiteY8" fmla="*/ 6185420 h 6859615"/>
              <a:gd name="connsiteX9" fmla="*/ 198530 w 4933009"/>
              <a:gd name="connsiteY9" fmla="*/ 5874333 h 6859615"/>
              <a:gd name="connsiteX10" fmla="*/ 153091 w 4933009"/>
              <a:gd name="connsiteY10" fmla="*/ 5140414 h 6859615"/>
              <a:gd name="connsiteX11" fmla="*/ 146697 w 4933009"/>
              <a:gd name="connsiteY11" fmla="*/ 4302231 h 6859615"/>
              <a:gd name="connsiteX12" fmla="*/ 141363 w 4933009"/>
              <a:gd name="connsiteY12" fmla="*/ 2775529 h 6859615"/>
              <a:gd name="connsiteX13" fmla="*/ 162997 w 4933009"/>
              <a:gd name="connsiteY13" fmla="*/ 1862862 h 6859615"/>
              <a:gd name="connsiteX14" fmla="*/ 161763 w 4933009"/>
              <a:gd name="connsiteY14" fmla="*/ 1228384 h 6859615"/>
              <a:gd name="connsiteX15" fmla="*/ 138359 w 4933009"/>
              <a:gd name="connsiteY15" fmla="*/ 666410 h 6859615"/>
              <a:gd name="connsiteX16" fmla="*/ 156175 w 4933009"/>
              <a:gd name="connsiteY16" fmla="*/ 724 h 6859615"/>
              <a:gd name="connsiteX17" fmla="*/ 4926913 w 4933009"/>
              <a:gd name="connsiteY17" fmla="*/ 0 h 6859615"/>
              <a:gd name="connsiteX0" fmla="*/ 20639 w 4938036"/>
              <a:gd name="connsiteY0" fmla="*/ 5319183 h 6859615"/>
              <a:gd name="connsiteX1" fmla="*/ 69173 w 4938036"/>
              <a:gd name="connsiteY1" fmla="*/ 5315022 h 6859615"/>
              <a:gd name="connsiteX2" fmla="*/ 123544 w 4938036"/>
              <a:gd name="connsiteY2" fmla="*/ 5615230 h 6859615"/>
              <a:gd name="connsiteX3" fmla="*/ 6542 w 4938036"/>
              <a:gd name="connsiteY3" fmla="*/ 5388346 h 6859615"/>
              <a:gd name="connsiteX4" fmla="*/ 20639 w 4938036"/>
              <a:gd name="connsiteY4" fmla="*/ 5319183 h 6859615"/>
              <a:gd name="connsiteX5" fmla="*/ 4931940 w 4938036"/>
              <a:gd name="connsiteY5" fmla="*/ 0 h 6859615"/>
              <a:gd name="connsiteX6" fmla="*/ 4938036 w 4938036"/>
              <a:gd name="connsiteY6" fmla="*/ 6857986 h 6859615"/>
              <a:gd name="connsiteX7" fmla="*/ 131484 w 4938036"/>
              <a:gd name="connsiteY7" fmla="*/ 6859615 h 6859615"/>
              <a:gd name="connsiteX8" fmla="*/ 137290 w 4938036"/>
              <a:gd name="connsiteY8" fmla="*/ 6185420 h 6859615"/>
              <a:gd name="connsiteX9" fmla="*/ 203557 w 4938036"/>
              <a:gd name="connsiteY9" fmla="*/ 5874333 h 6859615"/>
              <a:gd name="connsiteX10" fmla="*/ 158118 w 4938036"/>
              <a:gd name="connsiteY10" fmla="*/ 5140414 h 6859615"/>
              <a:gd name="connsiteX11" fmla="*/ 151724 w 4938036"/>
              <a:gd name="connsiteY11" fmla="*/ 4302231 h 6859615"/>
              <a:gd name="connsiteX12" fmla="*/ 146390 w 4938036"/>
              <a:gd name="connsiteY12" fmla="*/ 2775529 h 6859615"/>
              <a:gd name="connsiteX13" fmla="*/ 168024 w 4938036"/>
              <a:gd name="connsiteY13" fmla="*/ 1862862 h 6859615"/>
              <a:gd name="connsiteX14" fmla="*/ 166790 w 4938036"/>
              <a:gd name="connsiteY14" fmla="*/ 1228384 h 6859615"/>
              <a:gd name="connsiteX15" fmla="*/ 143386 w 4938036"/>
              <a:gd name="connsiteY15" fmla="*/ 666410 h 6859615"/>
              <a:gd name="connsiteX16" fmla="*/ 161202 w 4938036"/>
              <a:gd name="connsiteY16" fmla="*/ 724 h 6859615"/>
              <a:gd name="connsiteX17" fmla="*/ 4931940 w 4938036"/>
              <a:gd name="connsiteY17" fmla="*/ 0 h 6859615"/>
              <a:gd name="connsiteX0" fmla="*/ 21862 w 4939259"/>
              <a:gd name="connsiteY0" fmla="*/ 5319183 h 6859615"/>
              <a:gd name="connsiteX1" fmla="*/ 109996 w 4939259"/>
              <a:gd name="connsiteY1" fmla="*/ 5437422 h 6859615"/>
              <a:gd name="connsiteX2" fmla="*/ 124767 w 4939259"/>
              <a:gd name="connsiteY2" fmla="*/ 5615230 h 6859615"/>
              <a:gd name="connsiteX3" fmla="*/ 7765 w 4939259"/>
              <a:gd name="connsiteY3" fmla="*/ 5388346 h 6859615"/>
              <a:gd name="connsiteX4" fmla="*/ 21862 w 4939259"/>
              <a:gd name="connsiteY4" fmla="*/ 5319183 h 6859615"/>
              <a:gd name="connsiteX5" fmla="*/ 4933163 w 4939259"/>
              <a:gd name="connsiteY5" fmla="*/ 0 h 6859615"/>
              <a:gd name="connsiteX6" fmla="*/ 4939259 w 4939259"/>
              <a:gd name="connsiteY6" fmla="*/ 6857986 h 6859615"/>
              <a:gd name="connsiteX7" fmla="*/ 132707 w 4939259"/>
              <a:gd name="connsiteY7" fmla="*/ 6859615 h 6859615"/>
              <a:gd name="connsiteX8" fmla="*/ 138513 w 4939259"/>
              <a:gd name="connsiteY8" fmla="*/ 6185420 h 6859615"/>
              <a:gd name="connsiteX9" fmla="*/ 204780 w 4939259"/>
              <a:gd name="connsiteY9" fmla="*/ 5874333 h 6859615"/>
              <a:gd name="connsiteX10" fmla="*/ 159341 w 4939259"/>
              <a:gd name="connsiteY10" fmla="*/ 5140414 h 6859615"/>
              <a:gd name="connsiteX11" fmla="*/ 152947 w 4939259"/>
              <a:gd name="connsiteY11" fmla="*/ 4302231 h 6859615"/>
              <a:gd name="connsiteX12" fmla="*/ 147613 w 4939259"/>
              <a:gd name="connsiteY12" fmla="*/ 2775529 h 6859615"/>
              <a:gd name="connsiteX13" fmla="*/ 169247 w 4939259"/>
              <a:gd name="connsiteY13" fmla="*/ 1862862 h 6859615"/>
              <a:gd name="connsiteX14" fmla="*/ 168013 w 4939259"/>
              <a:gd name="connsiteY14" fmla="*/ 1228384 h 6859615"/>
              <a:gd name="connsiteX15" fmla="*/ 144609 w 4939259"/>
              <a:gd name="connsiteY15" fmla="*/ 666410 h 6859615"/>
              <a:gd name="connsiteX16" fmla="*/ 162425 w 4939259"/>
              <a:gd name="connsiteY16" fmla="*/ 724 h 6859615"/>
              <a:gd name="connsiteX17" fmla="*/ 4933163 w 4939259"/>
              <a:gd name="connsiteY17" fmla="*/ 0 h 6859615"/>
              <a:gd name="connsiteX0" fmla="*/ 93439 w 4931636"/>
              <a:gd name="connsiteY0" fmla="*/ 5394783 h 6859615"/>
              <a:gd name="connsiteX1" fmla="*/ 102373 w 4931636"/>
              <a:gd name="connsiteY1" fmla="*/ 5437422 h 6859615"/>
              <a:gd name="connsiteX2" fmla="*/ 117144 w 4931636"/>
              <a:gd name="connsiteY2" fmla="*/ 5615230 h 6859615"/>
              <a:gd name="connsiteX3" fmla="*/ 142 w 4931636"/>
              <a:gd name="connsiteY3" fmla="*/ 5388346 h 6859615"/>
              <a:gd name="connsiteX4" fmla="*/ 93439 w 4931636"/>
              <a:gd name="connsiteY4" fmla="*/ 5394783 h 6859615"/>
              <a:gd name="connsiteX5" fmla="*/ 4925540 w 4931636"/>
              <a:gd name="connsiteY5" fmla="*/ 0 h 6859615"/>
              <a:gd name="connsiteX6" fmla="*/ 4931636 w 4931636"/>
              <a:gd name="connsiteY6" fmla="*/ 6857986 h 6859615"/>
              <a:gd name="connsiteX7" fmla="*/ 125084 w 4931636"/>
              <a:gd name="connsiteY7" fmla="*/ 6859615 h 6859615"/>
              <a:gd name="connsiteX8" fmla="*/ 130890 w 4931636"/>
              <a:gd name="connsiteY8" fmla="*/ 6185420 h 6859615"/>
              <a:gd name="connsiteX9" fmla="*/ 197157 w 4931636"/>
              <a:gd name="connsiteY9" fmla="*/ 5874333 h 6859615"/>
              <a:gd name="connsiteX10" fmla="*/ 151718 w 4931636"/>
              <a:gd name="connsiteY10" fmla="*/ 5140414 h 6859615"/>
              <a:gd name="connsiteX11" fmla="*/ 145324 w 4931636"/>
              <a:gd name="connsiteY11" fmla="*/ 4302231 h 6859615"/>
              <a:gd name="connsiteX12" fmla="*/ 139990 w 4931636"/>
              <a:gd name="connsiteY12" fmla="*/ 2775529 h 6859615"/>
              <a:gd name="connsiteX13" fmla="*/ 161624 w 4931636"/>
              <a:gd name="connsiteY13" fmla="*/ 1862862 h 6859615"/>
              <a:gd name="connsiteX14" fmla="*/ 160390 w 4931636"/>
              <a:gd name="connsiteY14" fmla="*/ 1228384 h 6859615"/>
              <a:gd name="connsiteX15" fmla="*/ 136986 w 4931636"/>
              <a:gd name="connsiteY15" fmla="*/ 666410 h 6859615"/>
              <a:gd name="connsiteX16" fmla="*/ 154802 w 4931636"/>
              <a:gd name="connsiteY16" fmla="*/ 724 h 6859615"/>
              <a:gd name="connsiteX17" fmla="*/ 4925540 w 4931636"/>
              <a:gd name="connsiteY17" fmla="*/ 0 h 6859615"/>
              <a:gd name="connsiteX0" fmla="*/ 93444 w 4931641"/>
              <a:gd name="connsiteY0" fmla="*/ 5394783 h 6859615"/>
              <a:gd name="connsiteX1" fmla="*/ 123978 w 4931641"/>
              <a:gd name="connsiteY1" fmla="*/ 5559822 h 6859615"/>
              <a:gd name="connsiteX2" fmla="*/ 117149 w 4931641"/>
              <a:gd name="connsiteY2" fmla="*/ 5615230 h 6859615"/>
              <a:gd name="connsiteX3" fmla="*/ 147 w 4931641"/>
              <a:gd name="connsiteY3" fmla="*/ 5388346 h 6859615"/>
              <a:gd name="connsiteX4" fmla="*/ 93444 w 4931641"/>
              <a:gd name="connsiteY4" fmla="*/ 5394783 h 6859615"/>
              <a:gd name="connsiteX5" fmla="*/ 4925545 w 4931641"/>
              <a:gd name="connsiteY5" fmla="*/ 0 h 6859615"/>
              <a:gd name="connsiteX6" fmla="*/ 4931641 w 4931641"/>
              <a:gd name="connsiteY6" fmla="*/ 6857986 h 6859615"/>
              <a:gd name="connsiteX7" fmla="*/ 125089 w 4931641"/>
              <a:gd name="connsiteY7" fmla="*/ 6859615 h 6859615"/>
              <a:gd name="connsiteX8" fmla="*/ 130895 w 4931641"/>
              <a:gd name="connsiteY8" fmla="*/ 6185420 h 6859615"/>
              <a:gd name="connsiteX9" fmla="*/ 197162 w 4931641"/>
              <a:gd name="connsiteY9" fmla="*/ 5874333 h 6859615"/>
              <a:gd name="connsiteX10" fmla="*/ 151723 w 4931641"/>
              <a:gd name="connsiteY10" fmla="*/ 5140414 h 6859615"/>
              <a:gd name="connsiteX11" fmla="*/ 145329 w 4931641"/>
              <a:gd name="connsiteY11" fmla="*/ 4302231 h 6859615"/>
              <a:gd name="connsiteX12" fmla="*/ 139995 w 4931641"/>
              <a:gd name="connsiteY12" fmla="*/ 2775529 h 6859615"/>
              <a:gd name="connsiteX13" fmla="*/ 161629 w 4931641"/>
              <a:gd name="connsiteY13" fmla="*/ 1862862 h 6859615"/>
              <a:gd name="connsiteX14" fmla="*/ 160395 w 4931641"/>
              <a:gd name="connsiteY14" fmla="*/ 1228384 h 6859615"/>
              <a:gd name="connsiteX15" fmla="*/ 136991 w 4931641"/>
              <a:gd name="connsiteY15" fmla="*/ 666410 h 6859615"/>
              <a:gd name="connsiteX16" fmla="*/ 154807 w 4931641"/>
              <a:gd name="connsiteY16" fmla="*/ 724 h 6859615"/>
              <a:gd name="connsiteX17" fmla="*/ 4925545 w 4931641"/>
              <a:gd name="connsiteY17" fmla="*/ 0 h 6859615"/>
              <a:gd name="connsiteX0" fmla="*/ 21895 w 4860092"/>
              <a:gd name="connsiteY0" fmla="*/ 53947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3947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 name="connsiteX0" fmla="*/ 21895 w 4860092"/>
              <a:gd name="connsiteY0" fmla="*/ 55243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5243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60092" h="6859615">
                <a:moveTo>
                  <a:pt x="21895" y="5524383"/>
                </a:moveTo>
                <a:cubicBezTo>
                  <a:pt x="30533" y="5516962"/>
                  <a:pt x="48478" y="5544681"/>
                  <a:pt x="52429" y="5559822"/>
                </a:cubicBezTo>
                <a:cubicBezTo>
                  <a:pt x="56380" y="5574963"/>
                  <a:pt x="54238" y="5607809"/>
                  <a:pt x="45600" y="5615230"/>
                </a:cubicBezTo>
                <a:cubicBezTo>
                  <a:pt x="36962" y="5622651"/>
                  <a:pt x="4549" y="5619487"/>
                  <a:pt x="598" y="5604346"/>
                </a:cubicBezTo>
                <a:cubicBezTo>
                  <a:pt x="-3353" y="5589205"/>
                  <a:pt x="13257" y="5531804"/>
                  <a:pt x="21895" y="5524383"/>
                </a:cubicBezTo>
                <a:close/>
                <a:moveTo>
                  <a:pt x="4853996" y="0"/>
                </a:moveTo>
                <a:lnTo>
                  <a:pt x="4860092" y="6857986"/>
                </a:lnTo>
                <a:lnTo>
                  <a:pt x="53540" y="6859615"/>
                </a:lnTo>
                <a:cubicBezTo>
                  <a:pt x="50713" y="6672582"/>
                  <a:pt x="38360" y="6239103"/>
                  <a:pt x="59346" y="6185420"/>
                </a:cubicBezTo>
                <a:cubicBezTo>
                  <a:pt x="186210" y="6016637"/>
                  <a:pt x="98761" y="6014541"/>
                  <a:pt x="125613" y="5874333"/>
                </a:cubicBezTo>
                <a:cubicBezTo>
                  <a:pt x="104117" y="5642393"/>
                  <a:pt x="30232" y="5410454"/>
                  <a:pt x="80174" y="5140414"/>
                </a:cubicBezTo>
                <a:cubicBezTo>
                  <a:pt x="108205" y="4681633"/>
                  <a:pt x="45749" y="4761013"/>
                  <a:pt x="73780" y="4302231"/>
                </a:cubicBezTo>
                <a:cubicBezTo>
                  <a:pt x="65652" y="3779043"/>
                  <a:pt x="124199" y="3798779"/>
                  <a:pt x="68446" y="2775529"/>
                </a:cubicBezTo>
                <a:cubicBezTo>
                  <a:pt x="80419" y="1837895"/>
                  <a:pt x="68581" y="2081359"/>
                  <a:pt x="90080" y="1862862"/>
                </a:cubicBezTo>
                <a:cubicBezTo>
                  <a:pt x="34106" y="1156069"/>
                  <a:pt x="116245" y="1658952"/>
                  <a:pt x="88846" y="1228384"/>
                </a:cubicBezTo>
                <a:lnTo>
                  <a:pt x="65442" y="666410"/>
                </a:lnTo>
                <a:cubicBezTo>
                  <a:pt x="74556" y="522302"/>
                  <a:pt x="64619" y="344857"/>
                  <a:pt x="83258" y="724"/>
                </a:cubicBezTo>
                <a:lnTo>
                  <a:pt x="4853996" y="0"/>
                </a:lnTo>
                <a:close/>
              </a:path>
            </a:pathLst>
          </a:custGeom>
          <a:solidFill>
            <a:srgbClr val="5BAC26"/>
          </a:solidFill>
          <a:ln>
            <a:noFill/>
          </a:ln>
        </p:spPr>
        <p:txBody>
          <a:bodyPr wrap="square">
            <a:noAutofit/>
          </a:bodyPr>
          <a:lstStyle>
            <a:lvl1pPr>
              <a:defRPr sz="1800">
                <a:solidFill>
                  <a:schemeClr val="bg2"/>
                </a:solidFill>
              </a:defRPr>
            </a:lvl1pPr>
          </a:lstStyle>
          <a:p>
            <a:r>
              <a:rPr lang="en-GB"/>
              <a:t>This is an image placeholder. Click the little icon to add a picture</a:t>
            </a:r>
          </a:p>
        </p:txBody>
      </p:sp>
    </p:spTree>
    <p:extLst>
      <p:ext uri="{BB962C8B-B14F-4D97-AF65-F5344CB8AC3E}">
        <p14:creationId xmlns:p14="http://schemas.microsoft.com/office/powerpoint/2010/main" val="343661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 image right light green">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F2FCB43F-A4EC-7247-A685-C1582EB047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92088" y="225425"/>
            <a:ext cx="1854200" cy="1460500"/>
          </a:xfrm>
          <a:prstGeom prst="rect">
            <a:avLst/>
          </a:prstGeom>
        </p:spPr>
      </p:pic>
      <p:sp>
        <p:nvSpPr>
          <p:cNvPr id="5" name="Picture Placeholder 4">
            <a:extLst>
              <a:ext uri="{FF2B5EF4-FFF2-40B4-BE49-F238E27FC236}">
                <a16:creationId xmlns:a16="http://schemas.microsoft.com/office/drawing/2014/main" id="{FA0A0A96-40C3-5D41-AAA0-64249BFE4B1E}"/>
              </a:ext>
            </a:extLst>
          </p:cNvPr>
          <p:cNvSpPr>
            <a:spLocks noGrp="1"/>
          </p:cNvSpPr>
          <p:nvPr>
            <p:ph type="pic" sz="quarter" idx="12" hasCustomPrompt="1"/>
          </p:nvPr>
        </p:nvSpPr>
        <p:spPr>
          <a:xfrm>
            <a:off x="7331908" y="-1615"/>
            <a:ext cx="4860092" cy="6859615"/>
          </a:xfrm>
          <a:custGeom>
            <a:avLst/>
            <a:gdLst>
              <a:gd name="connsiteX0" fmla="*/ 39942 w 5578475"/>
              <a:gd name="connsiteY0" fmla="*/ 3797300 h 6859615"/>
              <a:gd name="connsiteX1" fmla="*/ 79884 w 5578475"/>
              <a:gd name="connsiteY1" fmla="*/ 3870097 h 6859615"/>
              <a:gd name="connsiteX2" fmla="*/ 39942 w 5578475"/>
              <a:gd name="connsiteY2" fmla="*/ 3942894 h 6859615"/>
              <a:gd name="connsiteX3" fmla="*/ 0 w 5578475"/>
              <a:gd name="connsiteY3" fmla="*/ 3870097 h 6859615"/>
              <a:gd name="connsiteX4" fmla="*/ 39942 w 5578475"/>
              <a:gd name="connsiteY4" fmla="*/ 3797300 h 6859615"/>
              <a:gd name="connsiteX5" fmla="*/ 5572379 w 5578475"/>
              <a:gd name="connsiteY5" fmla="*/ 0 h 6859615"/>
              <a:gd name="connsiteX6" fmla="*/ 5578475 w 5578475"/>
              <a:gd name="connsiteY6" fmla="*/ 6857986 h 6859615"/>
              <a:gd name="connsiteX7" fmla="*/ 771923 w 5578475"/>
              <a:gd name="connsiteY7" fmla="*/ 6859615 h 6859615"/>
              <a:gd name="connsiteX8" fmla="*/ 777729 w 5578475"/>
              <a:gd name="connsiteY8" fmla="*/ 6185420 h 6859615"/>
              <a:gd name="connsiteX9" fmla="*/ 843996 w 5578475"/>
              <a:gd name="connsiteY9" fmla="*/ 5874333 h 6859615"/>
              <a:gd name="connsiteX10" fmla="*/ 798557 w 5578475"/>
              <a:gd name="connsiteY10" fmla="*/ 5140414 h 6859615"/>
              <a:gd name="connsiteX11" fmla="*/ 792163 w 5578475"/>
              <a:gd name="connsiteY11" fmla="*/ 4302231 h 6859615"/>
              <a:gd name="connsiteX12" fmla="*/ 786829 w 5578475"/>
              <a:gd name="connsiteY12" fmla="*/ 2775529 h 6859615"/>
              <a:gd name="connsiteX13" fmla="*/ 808463 w 5578475"/>
              <a:gd name="connsiteY13" fmla="*/ 1862862 h 6859615"/>
              <a:gd name="connsiteX14" fmla="*/ 807229 w 5578475"/>
              <a:gd name="connsiteY14" fmla="*/ 1228384 h 6859615"/>
              <a:gd name="connsiteX15" fmla="*/ 783825 w 5578475"/>
              <a:gd name="connsiteY15" fmla="*/ 666410 h 6859615"/>
              <a:gd name="connsiteX16" fmla="*/ 801641 w 5578475"/>
              <a:gd name="connsiteY16" fmla="*/ 724 h 6859615"/>
              <a:gd name="connsiteX0" fmla="*/ 80848 w 5619381"/>
              <a:gd name="connsiteY0" fmla="*/ 3797300 h 6859615"/>
              <a:gd name="connsiteX1" fmla="*/ 120790 w 5619381"/>
              <a:gd name="connsiteY1" fmla="*/ 3870097 h 6859615"/>
              <a:gd name="connsiteX2" fmla="*/ 697637 w 5619381"/>
              <a:gd name="connsiteY2" fmla="*/ 5758755 h 6859615"/>
              <a:gd name="connsiteX3" fmla="*/ 40906 w 5619381"/>
              <a:gd name="connsiteY3" fmla="*/ 3870097 h 6859615"/>
              <a:gd name="connsiteX4" fmla="*/ 80848 w 5619381"/>
              <a:gd name="connsiteY4" fmla="*/ 3797300 h 6859615"/>
              <a:gd name="connsiteX5" fmla="*/ 5613285 w 5619381"/>
              <a:gd name="connsiteY5" fmla="*/ 0 h 6859615"/>
              <a:gd name="connsiteX6" fmla="*/ 5619381 w 5619381"/>
              <a:gd name="connsiteY6" fmla="*/ 6857986 h 6859615"/>
              <a:gd name="connsiteX7" fmla="*/ 812829 w 5619381"/>
              <a:gd name="connsiteY7" fmla="*/ 6859615 h 6859615"/>
              <a:gd name="connsiteX8" fmla="*/ 818635 w 5619381"/>
              <a:gd name="connsiteY8" fmla="*/ 6185420 h 6859615"/>
              <a:gd name="connsiteX9" fmla="*/ 884902 w 5619381"/>
              <a:gd name="connsiteY9" fmla="*/ 5874333 h 6859615"/>
              <a:gd name="connsiteX10" fmla="*/ 839463 w 5619381"/>
              <a:gd name="connsiteY10" fmla="*/ 5140414 h 6859615"/>
              <a:gd name="connsiteX11" fmla="*/ 833069 w 5619381"/>
              <a:gd name="connsiteY11" fmla="*/ 4302231 h 6859615"/>
              <a:gd name="connsiteX12" fmla="*/ 827735 w 5619381"/>
              <a:gd name="connsiteY12" fmla="*/ 2775529 h 6859615"/>
              <a:gd name="connsiteX13" fmla="*/ 849369 w 5619381"/>
              <a:gd name="connsiteY13" fmla="*/ 1862862 h 6859615"/>
              <a:gd name="connsiteX14" fmla="*/ 848135 w 5619381"/>
              <a:gd name="connsiteY14" fmla="*/ 1228384 h 6859615"/>
              <a:gd name="connsiteX15" fmla="*/ 824731 w 5619381"/>
              <a:gd name="connsiteY15" fmla="*/ 666410 h 6859615"/>
              <a:gd name="connsiteX16" fmla="*/ 842547 w 5619381"/>
              <a:gd name="connsiteY16" fmla="*/ 724 h 6859615"/>
              <a:gd name="connsiteX17" fmla="*/ 5613285 w 5619381"/>
              <a:gd name="connsiteY17" fmla="*/ 0 h 6859615"/>
              <a:gd name="connsiteX0" fmla="*/ 104617 w 5643150"/>
              <a:gd name="connsiteY0" fmla="*/ 3797300 h 6859615"/>
              <a:gd name="connsiteX1" fmla="*/ 774287 w 5643150"/>
              <a:gd name="connsiteY1" fmla="*/ 5315022 h 6859615"/>
              <a:gd name="connsiteX2" fmla="*/ 721406 w 5643150"/>
              <a:gd name="connsiteY2" fmla="*/ 5758755 h 6859615"/>
              <a:gd name="connsiteX3" fmla="*/ 64675 w 5643150"/>
              <a:gd name="connsiteY3" fmla="*/ 3870097 h 6859615"/>
              <a:gd name="connsiteX4" fmla="*/ 104617 w 5643150"/>
              <a:gd name="connsiteY4" fmla="*/ 3797300 h 6859615"/>
              <a:gd name="connsiteX5" fmla="*/ 5637054 w 5643150"/>
              <a:gd name="connsiteY5" fmla="*/ 0 h 6859615"/>
              <a:gd name="connsiteX6" fmla="*/ 5643150 w 5643150"/>
              <a:gd name="connsiteY6" fmla="*/ 6857986 h 6859615"/>
              <a:gd name="connsiteX7" fmla="*/ 836598 w 5643150"/>
              <a:gd name="connsiteY7" fmla="*/ 6859615 h 6859615"/>
              <a:gd name="connsiteX8" fmla="*/ 842404 w 5643150"/>
              <a:gd name="connsiteY8" fmla="*/ 6185420 h 6859615"/>
              <a:gd name="connsiteX9" fmla="*/ 908671 w 5643150"/>
              <a:gd name="connsiteY9" fmla="*/ 5874333 h 6859615"/>
              <a:gd name="connsiteX10" fmla="*/ 863232 w 5643150"/>
              <a:gd name="connsiteY10" fmla="*/ 5140414 h 6859615"/>
              <a:gd name="connsiteX11" fmla="*/ 856838 w 5643150"/>
              <a:gd name="connsiteY11" fmla="*/ 4302231 h 6859615"/>
              <a:gd name="connsiteX12" fmla="*/ 851504 w 5643150"/>
              <a:gd name="connsiteY12" fmla="*/ 2775529 h 6859615"/>
              <a:gd name="connsiteX13" fmla="*/ 873138 w 5643150"/>
              <a:gd name="connsiteY13" fmla="*/ 1862862 h 6859615"/>
              <a:gd name="connsiteX14" fmla="*/ 871904 w 5643150"/>
              <a:gd name="connsiteY14" fmla="*/ 1228384 h 6859615"/>
              <a:gd name="connsiteX15" fmla="*/ 848500 w 5643150"/>
              <a:gd name="connsiteY15" fmla="*/ 666410 h 6859615"/>
              <a:gd name="connsiteX16" fmla="*/ 866316 w 5643150"/>
              <a:gd name="connsiteY16" fmla="*/ 724 h 6859615"/>
              <a:gd name="connsiteX17" fmla="*/ 5637054 w 5643150"/>
              <a:gd name="connsiteY17" fmla="*/ 0 h 6859615"/>
              <a:gd name="connsiteX0" fmla="*/ 669677 w 5578482"/>
              <a:gd name="connsiteY0" fmla="*/ 5086949 h 6859615"/>
              <a:gd name="connsiteX1" fmla="*/ 709619 w 5578482"/>
              <a:gd name="connsiteY1" fmla="*/ 5315022 h 6859615"/>
              <a:gd name="connsiteX2" fmla="*/ 656738 w 5578482"/>
              <a:gd name="connsiteY2" fmla="*/ 5758755 h 6859615"/>
              <a:gd name="connsiteX3" fmla="*/ 7 w 5578482"/>
              <a:gd name="connsiteY3" fmla="*/ 3870097 h 6859615"/>
              <a:gd name="connsiteX4" fmla="*/ 669677 w 5578482"/>
              <a:gd name="connsiteY4" fmla="*/ 5086949 h 6859615"/>
              <a:gd name="connsiteX5" fmla="*/ 5572386 w 5578482"/>
              <a:gd name="connsiteY5" fmla="*/ 0 h 6859615"/>
              <a:gd name="connsiteX6" fmla="*/ 5578482 w 5578482"/>
              <a:gd name="connsiteY6" fmla="*/ 6857986 h 6859615"/>
              <a:gd name="connsiteX7" fmla="*/ 771930 w 5578482"/>
              <a:gd name="connsiteY7" fmla="*/ 6859615 h 6859615"/>
              <a:gd name="connsiteX8" fmla="*/ 777736 w 5578482"/>
              <a:gd name="connsiteY8" fmla="*/ 6185420 h 6859615"/>
              <a:gd name="connsiteX9" fmla="*/ 844003 w 5578482"/>
              <a:gd name="connsiteY9" fmla="*/ 5874333 h 6859615"/>
              <a:gd name="connsiteX10" fmla="*/ 798564 w 5578482"/>
              <a:gd name="connsiteY10" fmla="*/ 5140414 h 6859615"/>
              <a:gd name="connsiteX11" fmla="*/ 792170 w 5578482"/>
              <a:gd name="connsiteY11" fmla="*/ 4302231 h 6859615"/>
              <a:gd name="connsiteX12" fmla="*/ 786836 w 5578482"/>
              <a:gd name="connsiteY12" fmla="*/ 2775529 h 6859615"/>
              <a:gd name="connsiteX13" fmla="*/ 808470 w 5578482"/>
              <a:gd name="connsiteY13" fmla="*/ 1862862 h 6859615"/>
              <a:gd name="connsiteX14" fmla="*/ 807236 w 5578482"/>
              <a:gd name="connsiteY14" fmla="*/ 1228384 h 6859615"/>
              <a:gd name="connsiteX15" fmla="*/ 783832 w 5578482"/>
              <a:gd name="connsiteY15" fmla="*/ 666410 h 6859615"/>
              <a:gd name="connsiteX16" fmla="*/ 801648 w 5578482"/>
              <a:gd name="connsiteY16" fmla="*/ 724 h 6859615"/>
              <a:gd name="connsiteX17" fmla="*/ 5572386 w 5578482"/>
              <a:gd name="connsiteY17" fmla="*/ 0 h 6859615"/>
              <a:gd name="connsiteX0" fmla="*/ 74523 w 4983328"/>
              <a:gd name="connsiteY0" fmla="*/ 5086949 h 6859615"/>
              <a:gd name="connsiteX1" fmla="*/ 114465 w 4983328"/>
              <a:gd name="connsiteY1" fmla="*/ 5315022 h 6859615"/>
              <a:gd name="connsiteX2" fmla="*/ 61584 w 4983328"/>
              <a:gd name="connsiteY2" fmla="*/ 5758755 h 6859615"/>
              <a:gd name="connsiteX3" fmla="*/ 76 w 4983328"/>
              <a:gd name="connsiteY3" fmla="*/ 5396972 h 6859615"/>
              <a:gd name="connsiteX4" fmla="*/ 74523 w 4983328"/>
              <a:gd name="connsiteY4" fmla="*/ 5086949 h 6859615"/>
              <a:gd name="connsiteX5" fmla="*/ 4977232 w 4983328"/>
              <a:gd name="connsiteY5" fmla="*/ 0 h 6859615"/>
              <a:gd name="connsiteX6" fmla="*/ 4983328 w 4983328"/>
              <a:gd name="connsiteY6" fmla="*/ 6857986 h 6859615"/>
              <a:gd name="connsiteX7" fmla="*/ 176776 w 4983328"/>
              <a:gd name="connsiteY7" fmla="*/ 6859615 h 6859615"/>
              <a:gd name="connsiteX8" fmla="*/ 182582 w 4983328"/>
              <a:gd name="connsiteY8" fmla="*/ 6185420 h 6859615"/>
              <a:gd name="connsiteX9" fmla="*/ 248849 w 4983328"/>
              <a:gd name="connsiteY9" fmla="*/ 5874333 h 6859615"/>
              <a:gd name="connsiteX10" fmla="*/ 203410 w 4983328"/>
              <a:gd name="connsiteY10" fmla="*/ 5140414 h 6859615"/>
              <a:gd name="connsiteX11" fmla="*/ 197016 w 4983328"/>
              <a:gd name="connsiteY11" fmla="*/ 4302231 h 6859615"/>
              <a:gd name="connsiteX12" fmla="*/ 191682 w 4983328"/>
              <a:gd name="connsiteY12" fmla="*/ 2775529 h 6859615"/>
              <a:gd name="connsiteX13" fmla="*/ 213316 w 4983328"/>
              <a:gd name="connsiteY13" fmla="*/ 1862862 h 6859615"/>
              <a:gd name="connsiteX14" fmla="*/ 212082 w 4983328"/>
              <a:gd name="connsiteY14" fmla="*/ 1228384 h 6859615"/>
              <a:gd name="connsiteX15" fmla="*/ 188678 w 4983328"/>
              <a:gd name="connsiteY15" fmla="*/ 666410 h 6859615"/>
              <a:gd name="connsiteX16" fmla="*/ 206494 w 4983328"/>
              <a:gd name="connsiteY16" fmla="*/ 724 h 6859615"/>
              <a:gd name="connsiteX17" fmla="*/ 4977232 w 4983328"/>
              <a:gd name="connsiteY17" fmla="*/ 0 h 6859615"/>
              <a:gd name="connsiteX0" fmla="*/ 74454 w 4983259"/>
              <a:gd name="connsiteY0" fmla="*/ 5086949 h 6859615"/>
              <a:gd name="connsiteX1" fmla="*/ 114396 w 4983259"/>
              <a:gd name="connsiteY1" fmla="*/ 5315022 h 6859615"/>
              <a:gd name="connsiteX2" fmla="*/ 78767 w 4983259"/>
              <a:gd name="connsiteY2" fmla="*/ 5456830 h 6859615"/>
              <a:gd name="connsiteX3" fmla="*/ 7 w 4983259"/>
              <a:gd name="connsiteY3" fmla="*/ 5396972 h 6859615"/>
              <a:gd name="connsiteX4" fmla="*/ 74454 w 4983259"/>
              <a:gd name="connsiteY4" fmla="*/ 5086949 h 6859615"/>
              <a:gd name="connsiteX5" fmla="*/ 4977163 w 4983259"/>
              <a:gd name="connsiteY5" fmla="*/ 0 h 6859615"/>
              <a:gd name="connsiteX6" fmla="*/ 4983259 w 4983259"/>
              <a:gd name="connsiteY6" fmla="*/ 6857986 h 6859615"/>
              <a:gd name="connsiteX7" fmla="*/ 176707 w 4983259"/>
              <a:gd name="connsiteY7" fmla="*/ 6859615 h 6859615"/>
              <a:gd name="connsiteX8" fmla="*/ 182513 w 4983259"/>
              <a:gd name="connsiteY8" fmla="*/ 6185420 h 6859615"/>
              <a:gd name="connsiteX9" fmla="*/ 248780 w 4983259"/>
              <a:gd name="connsiteY9" fmla="*/ 5874333 h 6859615"/>
              <a:gd name="connsiteX10" fmla="*/ 203341 w 4983259"/>
              <a:gd name="connsiteY10" fmla="*/ 5140414 h 6859615"/>
              <a:gd name="connsiteX11" fmla="*/ 196947 w 4983259"/>
              <a:gd name="connsiteY11" fmla="*/ 4302231 h 6859615"/>
              <a:gd name="connsiteX12" fmla="*/ 191613 w 4983259"/>
              <a:gd name="connsiteY12" fmla="*/ 2775529 h 6859615"/>
              <a:gd name="connsiteX13" fmla="*/ 213247 w 4983259"/>
              <a:gd name="connsiteY13" fmla="*/ 1862862 h 6859615"/>
              <a:gd name="connsiteX14" fmla="*/ 212013 w 4983259"/>
              <a:gd name="connsiteY14" fmla="*/ 1228384 h 6859615"/>
              <a:gd name="connsiteX15" fmla="*/ 188609 w 4983259"/>
              <a:gd name="connsiteY15" fmla="*/ 666410 h 6859615"/>
              <a:gd name="connsiteX16" fmla="*/ 206425 w 4983259"/>
              <a:gd name="connsiteY16" fmla="*/ 724 h 6859615"/>
              <a:gd name="connsiteX17" fmla="*/ 4977163 w 4983259"/>
              <a:gd name="connsiteY17" fmla="*/ 0 h 6859615"/>
              <a:gd name="connsiteX0" fmla="*/ 44956 w 4983953"/>
              <a:gd name="connsiteY0" fmla="*/ 5293983 h 6859615"/>
              <a:gd name="connsiteX1" fmla="*/ 115090 w 4983953"/>
              <a:gd name="connsiteY1" fmla="*/ 5315022 h 6859615"/>
              <a:gd name="connsiteX2" fmla="*/ 79461 w 4983953"/>
              <a:gd name="connsiteY2" fmla="*/ 5456830 h 6859615"/>
              <a:gd name="connsiteX3" fmla="*/ 701 w 4983953"/>
              <a:gd name="connsiteY3" fmla="*/ 5396972 h 6859615"/>
              <a:gd name="connsiteX4" fmla="*/ 44956 w 4983953"/>
              <a:gd name="connsiteY4" fmla="*/ 5293983 h 6859615"/>
              <a:gd name="connsiteX5" fmla="*/ 4977857 w 4983953"/>
              <a:gd name="connsiteY5" fmla="*/ 0 h 6859615"/>
              <a:gd name="connsiteX6" fmla="*/ 4983953 w 4983953"/>
              <a:gd name="connsiteY6" fmla="*/ 6857986 h 6859615"/>
              <a:gd name="connsiteX7" fmla="*/ 177401 w 4983953"/>
              <a:gd name="connsiteY7" fmla="*/ 6859615 h 6859615"/>
              <a:gd name="connsiteX8" fmla="*/ 183207 w 4983953"/>
              <a:gd name="connsiteY8" fmla="*/ 6185420 h 6859615"/>
              <a:gd name="connsiteX9" fmla="*/ 249474 w 4983953"/>
              <a:gd name="connsiteY9" fmla="*/ 5874333 h 6859615"/>
              <a:gd name="connsiteX10" fmla="*/ 204035 w 4983953"/>
              <a:gd name="connsiteY10" fmla="*/ 5140414 h 6859615"/>
              <a:gd name="connsiteX11" fmla="*/ 197641 w 4983953"/>
              <a:gd name="connsiteY11" fmla="*/ 4302231 h 6859615"/>
              <a:gd name="connsiteX12" fmla="*/ 192307 w 4983953"/>
              <a:gd name="connsiteY12" fmla="*/ 2775529 h 6859615"/>
              <a:gd name="connsiteX13" fmla="*/ 213941 w 4983953"/>
              <a:gd name="connsiteY13" fmla="*/ 1862862 h 6859615"/>
              <a:gd name="connsiteX14" fmla="*/ 212707 w 4983953"/>
              <a:gd name="connsiteY14" fmla="*/ 1228384 h 6859615"/>
              <a:gd name="connsiteX15" fmla="*/ 189303 w 4983953"/>
              <a:gd name="connsiteY15" fmla="*/ 666410 h 6859615"/>
              <a:gd name="connsiteX16" fmla="*/ 207119 w 4983953"/>
              <a:gd name="connsiteY16" fmla="*/ 724 h 6859615"/>
              <a:gd name="connsiteX17" fmla="*/ 4977857 w 4983953"/>
              <a:gd name="connsiteY17" fmla="*/ 0 h 6859615"/>
              <a:gd name="connsiteX0" fmla="*/ 4084 w 4943081"/>
              <a:gd name="connsiteY0" fmla="*/ 5293983 h 6859615"/>
              <a:gd name="connsiteX1" fmla="*/ 74218 w 4943081"/>
              <a:gd name="connsiteY1" fmla="*/ 5315022 h 6859615"/>
              <a:gd name="connsiteX2" fmla="*/ 38589 w 4943081"/>
              <a:gd name="connsiteY2" fmla="*/ 5456830 h 6859615"/>
              <a:gd name="connsiteX3" fmla="*/ 11587 w 4943081"/>
              <a:gd name="connsiteY3" fmla="*/ 5388346 h 6859615"/>
              <a:gd name="connsiteX4" fmla="*/ 4084 w 4943081"/>
              <a:gd name="connsiteY4" fmla="*/ 5293983 h 6859615"/>
              <a:gd name="connsiteX5" fmla="*/ 4936985 w 4943081"/>
              <a:gd name="connsiteY5" fmla="*/ 0 h 6859615"/>
              <a:gd name="connsiteX6" fmla="*/ 4943081 w 4943081"/>
              <a:gd name="connsiteY6" fmla="*/ 6857986 h 6859615"/>
              <a:gd name="connsiteX7" fmla="*/ 136529 w 4943081"/>
              <a:gd name="connsiteY7" fmla="*/ 6859615 h 6859615"/>
              <a:gd name="connsiteX8" fmla="*/ 142335 w 4943081"/>
              <a:gd name="connsiteY8" fmla="*/ 6185420 h 6859615"/>
              <a:gd name="connsiteX9" fmla="*/ 208602 w 4943081"/>
              <a:gd name="connsiteY9" fmla="*/ 5874333 h 6859615"/>
              <a:gd name="connsiteX10" fmla="*/ 163163 w 4943081"/>
              <a:gd name="connsiteY10" fmla="*/ 5140414 h 6859615"/>
              <a:gd name="connsiteX11" fmla="*/ 156769 w 4943081"/>
              <a:gd name="connsiteY11" fmla="*/ 4302231 h 6859615"/>
              <a:gd name="connsiteX12" fmla="*/ 151435 w 4943081"/>
              <a:gd name="connsiteY12" fmla="*/ 2775529 h 6859615"/>
              <a:gd name="connsiteX13" fmla="*/ 173069 w 4943081"/>
              <a:gd name="connsiteY13" fmla="*/ 1862862 h 6859615"/>
              <a:gd name="connsiteX14" fmla="*/ 171835 w 4943081"/>
              <a:gd name="connsiteY14" fmla="*/ 1228384 h 6859615"/>
              <a:gd name="connsiteX15" fmla="*/ 148431 w 4943081"/>
              <a:gd name="connsiteY15" fmla="*/ 666410 h 6859615"/>
              <a:gd name="connsiteX16" fmla="*/ 166247 w 4943081"/>
              <a:gd name="connsiteY16" fmla="*/ 724 h 6859615"/>
              <a:gd name="connsiteX17" fmla="*/ 4936985 w 4943081"/>
              <a:gd name="connsiteY17" fmla="*/ 0 h 6859615"/>
              <a:gd name="connsiteX0" fmla="*/ 4648 w 4943645"/>
              <a:gd name="connsiteY0" fmla="*/ 5293983 h 6859615"/>
              <a:gd name="connsiteX1" fmla="*/ 74782 w 4943645"/>
              <a:gd name="connsiteY1" fmla="*/ 5315022 h 6859615"/>
              <a:gd name="connsiteX2" fmla="*/ 57153 w 4943645"/>
              <a:gd name="connsiteY2" fmla="*/ 5413630 h 6859615"/>
              <a:gd name="connsiteX3" fmla="*/ 12151 w 4943645"/>
              <a:gd name="connsiteY3" fmla="*/ 5388346 h 6859615"/>
              <a:gd name="connsiteX4" fmla="*/ 4648 w 4943645"/>
              <a:gd name="connsiteY4" fmla="*/ 5293983 h 6859615"/>
              <a:gd name="connsiteX5" fmla="*/ 4937549 w 4943645"/>
              <a:gd name="connsiteY5" fmla="*/ 0 h 6859615"/>
              <a:gd name="connsiteX6" fmla="*/ 4943645 w 4943645"/>
              <a:gd name="connsiteY6" fmla="*/ 6857986 h 6859615"/>
              <a:gd name="connsiteX7" fmla="*/ 137093 w 4943645"/>
              <a:gd name="connsiteY7" fmla="*/ 6859615 h 6859615"/>
              <a:gd name="connsiteX8" fmla="*/ 142899 w 4943645"/>
              <a:gd name="connsiteY8" fmla="*/ 6185420 h 6859615"/>
              <a:gd name="connsiteX9" fmla="*/ 209166 w 4943645"/>
              <a:gd name="connsiteY9" fmla="*/ 5874333 h 6859615"/>
              <a:gd name="connsiteX10" fmla="*/ 163727 w 4943645"/>
              <a:gd name="connsiteY10" fmla="*/ 5140414 h 6859615"/>
              <a:gd name="connsiteX11" fmla="*/ 157333 w 4943645"/>
              <a:gd name="connsiteY11" fmla="*/ 4302231 h 6859615"/>
              <a:gd name="connsiteX12" fmla="*/ 151999 w 4943645"/>
              <a:gd name="connsiteY12" fmla="*/ 2775529 h 6859615"/>
              <a:gd name="connsiteX13" fmla="*/ 173633 w 4943645"/>
              <a:gd name="connsiteY13" fmla="*/ 1862862 h 6859615"/>
              <a:gd name="connsiteX14" fmla="*/ 172399 w 4943645"/>
              <a:gd name="connsiteY14" fmla="*/ 1228384 h 6859615"/>
              <a:gd name="connsiteX15" fmla="*/ 148995 w 4943645"/>
              <a:gd name="connsiteY15" fmla="*/ 666410 h 6859615"/>
              <a:gd name="connsiteX16" fmla="*/ 166811 w 4943645"/>
              <a:gd name="connsiteY16" fmla="*/ 724 h 6859615"/>
              <a:gd name="connsiteX17" fmla="*/ 4937549 w 4943645"/>
              <a:gd name="connsiteY17" fmla="*/ 0 h 6859615"/>
              <a:gd name="connsiteX0" fmla="*/ 15612 w 4933009"/>
              <a:gd name="connsiteY0" fmla="*/ 5319183 h 6859615"/>
              <a:gd name="connsiteX1" fmla="*/ 64146 w 4933009"/>
              <a:gd name="connsiteY1" fmla="*/ 5315022 h 6859615"/>
              <a:gd name="connsiteX2" fmla="*/ 46517 w 4933009"/>
              <a:gd name="connsiteY2" fmla="*/ 5413630 h 6859615"/>
              <a:gd name="connsiteX3" fmla="*/ 1515 w 4933009"/>
              <a:gd name="connsiteY3" fmla="*/ 5388346 h 6859615"/>
              <a:gd name="connsiteX4" fmla="*/ 15612 w 4933009"/>
              <a:gd name="connsiteY4" fmla="*/ 5319183 h 6859615"/>
              <a:gd name="connsiteX5" fmla="*/ 4926913 w 4933009"/>
              <a:gd name="connsiteY5" fmla="*/ 0 h 6859615"/>
              <a:gd name="connsiteX6" fmla="*/ 4933009 w 4933009"/>
              <a:gd name="connsiteY6" fmla="*/ 6857986 h 6859615"/>
              <a:gd name="connsiteX7" fmla="*/ 126457 w 4933009"/>
              <a:gd name="connsiteY7" fmla="*/ 6859615 h 6859615"/>
              <a:gd name="connsiteX8" fmla="*/ 132263 w 4933009"/>
              <a:gd name="connsiteY8" fmla="*/ 6185420 h 6859615"/>
              <a:gd name="connsiteX9" fmla="*/ 198530 w 4933009"/>
              <a:gd name="connsiteY9" fmla="*/ 5874333 h 6859615"/>
              <a:gd name="connsiteX10" fmla="*/ 153091 w 4933009"/>
              <a:gd name="connsiteY10" fmla="*/ 5140414 h 6859615"/>
              <a:gd name="connsiteX11" fmla="*/ 146697 w 4933009"/>
              <a:gd name="connsiteY11" fmla="*/ 4302231 h 6859615"/>
              <a:gd name="connsiteX12" fmla="*/ 141363 w 4933009"/>
              <a:gd name="connsiteY12" fmla="*/ 2775529 h 6859615"/>
              <a:gd name="connsiteX13" fmla="*/ 162997 w 4933009"/>
              <a:gd name="connsiteY13" fmla="*/ 1862862 h 6859615"/>
              <a:gd name="connsiteX14" fmla="*/ 161763 w 4933009"/>
              <a:gd name="connsiteY14" fmla="*/ 1228384 h 6859615"/>
              <a:gd name="connsiteX15" fmla="*/ 138359 w 4933009"/>
              <a:gd name="connsiteY15" fmla="*/ 666410 h 6859615"/>
              <a:gd name="connsiteX16" fmla="*/ 156175 w 4933009"/>
              <a:gd name="connsiteY16" fmla="*/ 724 h 6859615"/>
              <a:gd name="connsiteX17" fmla="*/ 4926913 w 4933009"/>
              <a:gd name="connsiteY17" fmla="*/ 0 h 6859615"/>
              <a:gd name="connsiteX0" fmla="*/ 20639 w 4938036"/>
              <a:gd name="connsiteY0" fmla="*/ 5319183 h 6859615"/>
              <a:gd name="connsiteX1" fmla="*/ 69173 w 4938036"/>
              <a:gd name="connsiteY1" fmla="*/ 5315022 h 6859615"/>
              <a:gd name="connsiteX2" fmla="*/ 123544 w 4938036"/>
              <a:gd name="connsiteY2" fmla="*/ 5615230 h 6859615"/>
              <a:gd name="connsiteX3" fmla="*/ 6542 w 4938036"/>
              <a:gd name="connsiteY3" fmla="*/ 5388346 h 6859615"/>
              <a:gd name="connsiteX4" fmla="*/ 20639 w 4938036"/>
              <a:gd name="connsiteY4" fmla="*/ 5319183 h 6859615"/>
              <a:gd name="connsiteX5" fmla="*/ 4931940 w 4938036"/>
              <a:gd name="connsiteY5" fmla="*/ 0 h 6859615"/>
              <a:gd name="connsiteX6" fmla="*/ 4938036 w 4938036"/>
              <a:gd name="connsiteY6" fmla="*/ 6857986 h 6859615"/>
              <a:gd name="connsiteX7" fmla="*/ 131484 w 4938036"/>
              <a:gd name="connsiteY7" fmla="*/ 6859615 h 6859615"/>
              <a:gd name="connsiteX8" fmla="*/ 137290 w 4938036"/>
              <a:gd name="connsiteY8" fmla="*/ 6185420 h 6859615"/>
              <a:gd name="connsiteX9" fmla="*/ 203557 w 4938036"/>
              <a:gd name="connsiteY9" fmla="*/ 5874333 h 6859615"/>
              <a:gd name="connsiteX10" fmla="*/ 158118 w 4938036"/>
              <a:gd name="connsiteY10" fmla="*/ 5140414 h 6859615"/>
              <a:gd name="connsiteX11" fmla="*/ 151724 w 4938036"/>
              <a:gd name="connsiteY11" fmla="*/ 4302231 h 6859615"/>
              <a:gd name="connsiteX12" fmla="*/ 146390 w 4938036"/>
              <a:gd name="connsiteY12" fmla="*/ 2775529 h 6859615"/>
              <a:gd name="connsiteX13" fmla="*/ 168024 w 4938036"/>
              <a:gd name="connsiteY13" fmla="*/ 1862862 h 6859615"/>
              <a:gd name="connsiteX14" fmla="*/ 166790 w 4938036"/>
              <a:gd name="connsiteY14" fmla="*/ 1228384 h 6859615"/>
              <a:gd name="connsiteX15" fmla="*/ 143386 w 4938036"/>
              <a:gd name="connsiteY15" fmla="*/ 666410 h 6859615"/>
              <a:gd name="connsiteX16" fmla="*/ 161202 w 4938036"/>
              <a:gd name="connsiteY16" fmla="*/ 724 h 6859615"/>
              <a:gd name="connsiteX17" fmla="*/ 4931940 w 4938036"/>
              <a:gd name="connsiteY17" fmla="*/ 0 h 6859615"/>
              <a:gd name="connsiteX0" fmla="*/ 21862 w 4939259"/>
              <a:gd name="connsiteY0" fmla="*/ 5319183 h 6859615"/>
              <a:gd name="connsiteX1" fmla="*/ 109996 w 4939259"/>
              <a:gd name="connsiteY1" fmla="*/ 5437422 h 6859615"/>
              <a:gd name="connsiteX2" fmla="*/ 124767 w 4939259"/>
              <a:gd name="connsiteY2" fmla="*/ 5615230 h 6859615"/>
              <a:gd name="connsiteX3" fmla="*/ 7765 w 4939259"/>
              <a:gd name="connsiteY3" fmla="*/ 5388346 h 6859615"/>
              <a:gd name="connsiteX4" fmla="*/ 21862 w 4939259"/>
              <a:gd name="connsiteY4" fmla="*/ 5319183 h 6859615"/>
              <a:gd name="connsiteX5" fmla="*/ 4933163 w 4939259"/>
              <a:gd name="connsiteY5" fmla="*/ 0 h 6859615"/>
              <a:gd name="connsiteX6" fmla="*/ 4939259 w 4939259"/>
              <a:gd name="connsiteY6" fmla="*/ 6857986 h 6859615"/>
              <a:gd name="connsiteX7" fmla="*/ 132707 w 4939259"/>
              <a:gd name="connsiteY7" fmla="*/ 6859615 h 6859615"/>
              <a:gd name="connsiteX8" fmla="*/ 138513 w 4939259"/>
              <a:gd name="connsiteY8" fmla="*/ 6185420 h 6859615"/>
              <a:gd name="connsiteX9" fmla="*/ 204780 w 4939259"/>
              <a:gd name="connsiteY9" fmla="*/ 5874333 h 6859615"/>
              <a:gd name="connsiteX10" fmla="*/ 159341 w 4939259"/>
              <a:gd name="connsiteY10" fmla="*/ 5140414 h 6859615"/>
              <a:gd name="connsiteX11" fmla="*/ 152947 w 4939259"/>
              <a:gd name="connsiteY11" fmla="*/ 4302231 h 6859615"/>
              <a:gd name="connsiteX12" fmla="*/ 147613 w 4939259"/>
              <a:gd name="connsiteY12" fmla="*/ 2775529 h 6859615"/>
              <a:gd name="connsiteX13" fmla="*/ 169247 w 4939259"/>
              <a:gd name="connsiteY13" fmla="*/ 1862862 h 6859615"/>
              <a:gd name="connsiteX14" fmla="*/ 168013 w 4939259"/>
              <a:gd name="connsiteY14" fmla="*/ 1228384 h 6859615"/>
              <a:gd name="connsiteX15" fmla="*/ 144609 w 4939259"/>
              <a:gd name="connsiteY15" fmla="*/ 666410 h 6859615"/>
              <a:gd name="connsiteX16" fmla="*/ 162425 w 4939259"/>
              <a:gd name="connsiteY16" fmla="*/ 724 h 6859615"/>
              <a:gd name="connsiteX17" fmla="*/ 4933163 w 4939259"/>
              <a:gd name="connsiteY17" fmla="*/ 0 h 6859615"/>
              <a:gd name="connsiteX0" fmla="*/ 93439 w 4931636"/>
              <a:gd name="connsiteY0" fmla="*/ 5394783 h 6859615"/>
              <a:gd name="connsiteX1" fmla="*/ 102373 w 4931636"/>
              <a:gd name="connsiteY1" fmla="*/ 5437422 h 6859615"/>
              <a:gd name="connsiteX2" fmla="*/ 117144 w 4931636"/>
              <a:gd name="connsiteY2" fmla="*/ 5615230 h 6859615"/>
              <a:gd name="connsiteX3" fmla="*/ 142 w 4931636"/>
              <a:gd name="connsiteY3" fmla="*/ 5388346 h 6859615"/>
              <a:gd name="connsiteX4" fmla="*/ 93439 w 4931636"/>
              <a:gd name="connsiteY4" fmla="*/ 5394783 h 6859615"/>
              <a:gd name="connsiteX5" fmla="*/ 4925540 w 4931636"/>
              <a:gd name="connsiteY5" fmla="*/ 0 h 6859615"/>
              <a:gd name="connsiteX6" fmla="*/ 4931636 w 4931636"/>
              <a:gd name="connsiteY6" fmla="*/ 6857986 h 6859615"/>
              <a:gd name="connsiteX7" fmla="*/ 125084 w 4931636"/>
              <a:gd name="connsiteY7" fmla="*/ 6859615 h 6859615"/>
              <a:gd name="connsiteX8" fmla="*/ 130890 w 4931636"/>
              <a:gd name="connsiteY8" fmla="*/ 6185420 h 6859615"/>
              <a:gd name="connsiteX9" fmla="*/ 197157 w 4931636"/>
              <a:gd name="connsiteY9" fmla="*/ 5874333 h 6859615"/>
              <a:gd name="connsiteX10" fmla="*/ 151718 w 4931636"/>
              <a:gd name="connsiteY10" fmla="*/ 5140414 h 6859615"/>
              <a:gd name="connsiteX11" fmla="*/ 145324 w 4931636"/>
              <a:gd name="connsiteY11" fmla="*/ 4302231 h 6859615"/>
              <a:gd name="connsiteX12" fmla="*/ 139990 w 4931636"/>
              <a:gd name="connsiteY12" fmla="*/ 2775529 h 6859615"/>
              <a:gd name="connsiteX13" fmla="*/ 161624 w 4931636"/>
              <a:gd name="connsiteY13" fmla="*/ 1862862 h 6859615"/>
              <a:gd name="connsiteX14" fmla="*/ 160390 w 4931636"/>
              <a:gd name="connsiteY14" fmla="*/ 1228384 h 6859615"/>
              <a:gd name="connsiteX15" fmla="*/ 136986 w 4931636"/>
              <a:gd name="connsiteY15" fmla="*/ 666410 h 6859615"/>
              <a:gd name="connsiteX16" fmla="*/ 154802 w 4931636"/>
              <a:gd name="connsiteY16" fmla="*/ 724 h 6859615"/>
              <a:gd name="connsiteX17" fmla="*/ 4925540 w 4931636"/>
              <a:gd name="connsiteY17" fmla="*/ 0 h 6859615"/>
              <a:gd name="connsiteX0" fmla="*/ 93444 w 4931641"/>
              <a:gd name="connsiteY0" fmla="*/ 5394783 h 6859615"/>
              <a:gd name="connsiteX1" fmla="*/ 123978 w 4931641"/>
              <a:gd name="connsiteY1" fmla="*/ 5559822 h 6859615"/>
              <a:gd name="connsiteX2" fmla="*/ 117149 w 4931641"/>
              <a:gd name="connsiteY2" fmla="*/ 5615230 h 6859615"/>
              <a:gd name="connsiteX3" fmla="*/ 147 w 4931641"/>
              <a:gd name="connsiteY3" fmla="*/ 5388346 h 6859615"/>
              <a:gd name="connsiteX4" fmla="*/ 93444 w 4931641"/>
              <a:gd name="connsiteY4" fmla="*/ 5394783 h 6859615"/>
              <a:gd name="connsiteX5" fmla="*/ 4925545 w 4931641"/>
              <a:gd name="connsiteY5" fmla="*/ 0 h 6859615"/>
              <a:gd name="connsiteX6" fmla="*/ 4931641 w 4931641"/>
              <a:gd name="connsiteY6" fmla="*/ 6857986 h 6859615"/>
              <a:gd name="connsiteX7" fmla="*/ 125089 w 4931641"/>
              <a:gd name="connsiteY7" fmla="*/ 6859615 h 6859615"/>
              <a:gd name="connsiteX8" fmla="*/ 130895 w 4931641"/>
              <a:gd name="connsiteY8" fmla="*/ 6185420 h 6859615"/>
              <a:gd name="connsiteX9" fmla="*/ 197162 w 4931641"/>
              <a:gd name="connsiteY9" fmla="*/ 5874333 h 6859615"/>
              <a:gd name="connsiteX10" fmla="*/ 151723 w 4931641"/>
              <a:gd name="connsiteY10" fmla="*/ 5140414 h 6859615"/>
              <a:gd name="connsiteX11" fmla="*/ 145329 w 4931641"/>
              <a:gd name="connsiteY11" fmla="*/ 4302231 h 6859615"/>
              <a:gd name="connsiteX12" fmla="*/ 139995 w 4931641"/>
              <a:gd name="connsiteY12" fmla="*/ 2775529 h 6859615"/>
              <a:gd name="connsiteX13" fmla="*/ 161629 w 4931641"/>
              <a:gd name="connsiteY13" fmla="*/ 1862862 h 6859615"/>
              <a:gd name="connsiteX14" fmla="*/ 160395 w 4931641"/>
              <a:gd name="connsiteY14" fmla="*/ 1228384 h 6859615"/>
              <a:gd name="connsiteX15" fmla="*/ 136991 w 4931641"/>
              <a:gd name="connsiteY15" fmla="*/ 666410 h 6859615"/>
              <a:gd name="connsiteX16" fmla="*/ 154807 w 4931641"/>
              <a:gd name="connsiteY16" fmla="*/ 724 h 6859615"/>
              <a:gd name="connsiteX17" fmla="*/ 4925545 w 4931641"/>
              <a:gd name="connsiteY17" fmla="*/ 0 h 6859615"/>
              <a:gd name="connsiteX0" fmla="*/ 21895 w 4860092"/>
              <a:gd name="connsiteY0" fmla="*/ 53947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3947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 name="connsiteX0" fmla="*/ 21895 w 4860092"/>
              <a:gd name="connsiteY0" fmla="*/ 55243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5243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60092" h="6859615">
                <a:moveTo>
                  <a:pt x="21895" y="5524383"/>
                </a:moveTo>
                <a:cubicBezTo>
                  <a:pt x="30533" y="5516962"/>
                  <a:pt x="48478" y="5544681"/>
                  <a:pt x="52429" y="5559822"/>
                </a:cubicBezTo>
                <a:cubicBezTo>
                  <a:pt x="56380" y="5574963"/>
                  <a:pt x="54238" y="5607809"/>
                  <a:pt x="45600" y="5615230"/>
                </a:cubicBezTo>
                <a:cubicBezTo>
                  <a:pt x="36962" y="5622651"/>
                  <a:pt x="4549" y="5619487"/>
                  <a:pt x="598" y="5604346"/>
                </a:cubicBezTo>
                <a:cubicBezTo>
                  <a:pt x="-3353" y="5589205"/>
                  <a:pt x="13257" y="5531804"/>
                  <a:pt x="21895" y="5524383"/>
                </a:cubicBezTo>
                <a:close/>
                <a:moveTo>
                  <a:pt x="4853996" y="0"/>
                </a:moveTo>
                <a:lnTo>
                  <a:pt x="4860092" y="6857986"/>
                </a:lnTo>
                <a:lnTo>
                  <a:pt x="53540" y="6859615"/>
                </a:lnTo>
                <a:cubicBezTo>
                  <a:pt x="50713" y="6672582"/>
                  <a:pt x="38360" y="6239103"/>
                  <a:pt x="59346" y="6185420"/>
                </a:cubicBezTo>
                <a:cubicBezTo>
                  <a:pt x="186210" y="6016637"/>
                  <a:pt x="98761" y="6014541"/>
                  <a:pt x="125613" y="5874333"/>
                </a:cubicBezTo>
                <a:cubicBezTo>
                  <a:pt x="104117" y="5642393"/>
                  <a:pt x="30232" y="5410454"/>
                  <a:pt x="80174" y="5140414"/>
                </a:cubicBezTo>
                <a:cubicBezTo>
                  <a:pt x="108205" y="4681633"/>
                  <a:pt x="45749" y="4761013"/>
                  <a:pt x="73780" y="4302231"/>
                </a:cubicBezTo>
                <a:cubicBezTo>
                  <a:pt x="65652" y="3779043"/>
                  <a:pt x="124199" y="3798779"/>
                  <a:pt x="68446" y="2775529"/>
                </a:cubicBezTo>
                <a:cubicBezTo>
                  <a:pt x="80419" y="1837895"/>
                  <a:pt x="68581" y="2081359"/>
                  <a:pt x="90080" y="1862862"/>
                </a:cubicBezTo>
                <a:cubicBezTo>
                  <a:pt x="34106" y="1156069"/>
                  <a:pt x="116245" y="1658952"/>
                  <a:pt x="88846" y="1228384"/>
                </a:cubicBezTo>
                <a:lnTo>
                  <a:pt x="65442" y="666410"/>
                </a:lnTo>
                <a:cubicBezTo>
                  <a:pt x="74556" y="522302"/>
                  <a:pt x="64619" y="344857"/>
                  <a:pt x="83258" y="724"/>
                </a:cubicBezTo>
                <a:lnTo>
                  <a:pt x="4853996" y="0"/>
                </a:lnTo>
                <a:close/>
              </a:path>
            </a:pathLst>
          </a:custGeom>
          <a:solidFill>
            <a:srgbClr val="5BAC26"/>
          </a:solidFill>
          <a:ln>
            <a:noFill/>
          </a:ln>
        </p:spPr>
        <p:txBody>
          <a:bodyPr wrap="square">
            <a:noAutofit/>
          </a:bodyPr>
          <a:lstStyle>
            <a:lvl1pPr>
              <a:defRPr sz="1800">
                <a:solidFill>
                  <a:schemeClr val="bg2"/>
                </a:solidFill>
              </a:defRPr>
            </a:lvl1pPr>
          </a:lstStyle>
          <a:p>
            <a:r>
              <a:rPr lang="en-GB"/>
              <a:t>This is an image placeholder. Click the little icon behind the square image to add a picture</a:t>
            </a:r>
          </a:p>
        </p:txBody>
      </p:sp>
      <p:sp>
        <p:nvSpPr>
          <p:cNvPr id="6" name="Picture Placeholder 18">
            <a:extLst>
              <a:ext uri="{FF2B5EF4-FFF2-40B4-BE49-F238E27FC236}">
                <a16:creationId xmlns:a16="http://schemas.microsoft.com/office/drawing/2014/main" id="{EFFFBC21-2E5E-8A47-8A7B-591B2BE8C26C}"/>
              </a:ext>
            </a:extLst>
          </p:cNvPr>
          <p:cNvSpPr>
            <a:spLocks noGrp="1"/>
          </p:cNvSpPr>
          <p:nvPr>
            <p:ph type="pic" sz="quarter" idx="10"/>
          </p:nvPr>
        </p:nvSpPr>
        <p:spPr>
          <a:xfrm>
            <a:off x="6585209" y="1066006"/>
            <a:ext cx="4725987" cy="4725987"/>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pic>
        <p:nvPicPr>
          <p:cNvPr id="9" name="Graphic 8">
            <a:extLst>
              <a:ext uri="{FF2B5EF4-FFF2-40B4-BE49-F238E27FC236}">
                <a16:creationId xmlns:a16="http://schemas.microsoft.com/office/drawing/2014/main" id="{FA6042CF-4ABF-B842-B0FA-3A293950DDE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641206" y="5114296"/>
            <a:ext cx="1854200" cy="1460500"/>
          </a:xfrm>
          <a:prstGeom prst="rect">
            <a:avLst/>
          </a:prstGeom>
        </p:spPr>
      </p:pic>
      <p:sp>
        <p:nvSpPr>
          <p:cNvPr id="10" name="Subtitle 2">
            <a:extLst>
              <a:ext uri="{FF2B5EF4-FFF2-40B4-BE49-F238E27FC236}">
                <a16:creationId xmlns:a16="http://schemas.microsoft.com/office/drawing/2014/main" id="{88502177-AFDB-A948-968F-8DB137658680}"/>
              </a:ext>
            </a:extLst>
          </p:cNvPr>
          <p:cNvSpPr>
            <a:spLocks noGrp="1"/>
          </p:cNvSpPr>
          <p:nvPr>
            <p:ph type="subTitle" idx="1" hasCustomPrompt="1"/>
          </p:nvPr>
        </p:nvSpPr>
        <p:spPr>
          <a:xfrm>
            <a:off x="903642" y="1685925"/>
            <a:ext cx="5192357" cy="2444435"/>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n-GB" sz="2800" b="0" i="1" smtClean="0">
                <a:solidFill>
                  <a:srgbClr val="5BAC26"/>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“Quote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endParaRPr lang="en-GB"/>
          </a:p>
        </p:txBody>
      </p:sp>
      <p:sp>
        <p:nvSpPr>
          <p:cNvPr id="13" name="Content Placeholder 12">
            <a:extLst>
              <a:ext uri="{FF2B5EF4-FFF2-40B4-BE49-F238E27FC236}">
                <a16:creationId xmlns:a16="http://schemas.microsoft.com/office/drawing/2014/main" id="{8A9A82B7-2D35-5D45-A9BF-27A02FD260B8}"/>
              </a:ext>
            </a:extLst>
          </p:cNvPr>
          <p:cNvSpPr>
            <a:spLocks noGrp="1"/>
          </p:cNvSpPr>
          <p:nvPr>
            <p:ph sz="quarter" idx="13" hasCustomPrompt="1"/>
          </p:nvPr>
        </p:nvSpPr>
        <p:spPr>
          <a:xfrm>
            <a:off x="903642" y="4663017"/>
            <a:ext cx="5192356" cy="603250"/>
          </a:xfrm>
        </p:spPr>
        <p:txBody>
          <a:bodyPr>
            <a:normAutofit/>
          </a:bodyPr>
          <a:lstStyle>
            <a:lvl1pPr marL="0" indent="0">
              <a:buNone/>
              <a:defRPr sz="2800"/>
            </a:lvl1pPr>
          </a:lstStyle>
          <a:p>
            <a:r>
              <a:rPr lang="en-US" b="1" i="0">
                <a:solidFill>
                  <a:srgbClr val="424242"/>
                </a:solidFill>
              </a:rPr>
              <a:t>Name goes here</a:t>
            </a:r>
          </a:p>
        </p:txBody>
      </p:sp>
    </p:spTree>
    <p:extLst>
      <p:ext uri="{BB962C8B-B14F-4D97-AF65-F5344CB8AC3E}">
        <p14:creationId xmlns:p14="http://schemas.microsoft.com/office/powerpoint/2010/main" val="1965651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image left dark blu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0A0A96-40C3-5D41-AAA0-64249BFE4B1E}"/>
              </a:ext>
            </a:extLst>
          </p:cNvPr>
          <p:cNvSpPr>
            <a:spLocks noGrp="1"/>
          </p:cNvSpPr>
          <p:nvPr>
            <p:ph type="pic" sz="quarter" idx="12" hasCustomPrompt="1"/>
          </p:nvPr>
        </p:nvSpPr>
        <p:spPr>
          <a:xfrm flipH="1">
            <a:off x="0" y="-1615"/>
            <a:ext cx="4860092" cy="6859615"/>
          </a:xfrm>
          <a:custGeom>
            <a:avLst/>
            <a:gdLst>
              <a:gd name="connsiteX0" fmla="*/ 39942 w 5578475"/>
              <a:gd name="connsiteY0" fmla="*/ 3797300 h 6859615"/>
              <a:gd name="connsiteX1" fmla="*/ 79884 w 5578475"/>
              <a:gd name="connsiteY1" fmla="*/ 3870097 h 6859615"/>
              <a:gd name="connsiteX2" fmla="*/ 39942 w 5578475"/>
              <a:gd name="connsiteY2" fmla="*/ 3942894 h 6859615"/>
              <a:gd name="connsiteX3" fmla="*/ 0 w 5578475"/>
              <a:gd name="connsiteY3" fmla="*/ 3870097 h 6859615"/>
              <a:gd name="connsiteX4" fmla="*/ 39942 w 5578475"/>
              <a:gd name="connsiteY4" fmla="*/ 3797300 h 6859615"/>
              <a:gd name="connsiteX5" fmla="*/ 5572379 w 5578475"/>
              <a:gd name="connsiteY5" fmla="*/ 0 h 6859615"/>
              <a:gd name="connsiteX6" fmla="*/ 5578475 w 5578475"/>
              <a:gd name="connsiteY6" fmla="*/ 6857986 h 6859615"/>
              <a:gd name="connsiteX7" fmla="*/ 771923 w 5578475"/>
              <a:gd name="connsiteY7" fmla="*/ 6859615 h 6859615"/>
              <a:gd name="connsiteX8" fmla="*/ 777729 w 5578475"/>
              <a:gd name="connsiteY8" fmla="*/ 6185420 h 6859615"/>
              <a:gd name="connsiteX9" fmla="*/ 843996 w 5578475"/>
              <a:gd name="connsiteY9" fmla="*/ 5874333 h 6859615"/>
              <a:gd name="connsiteX10" fmla="*/ 798557 w 5578475"/>
              <a:gd name="connsiteY10" fmla="*/ 5140414 h 6859615"/>
              <a:gd name="connsiteX11" fmla="*/ 792163 w 5578475"/>
              <a:gd name="connsiteY11" fmla="*/ 4302231 h 6859615"/>
              <a:gd name="connsiteX12" fmla="*/ 786829 w 5578475"/>
              <a:gd name="connsiteY12" fmla="*/ 2775529 h 6859615"/>
              <a:gd name="connsiteX13" fmla="*/ 808463 w 5578475"/>
              <a:gd name="connsiteY13" fmla="*/ 1862862 h 6859615"/>
              <a:gd name="connsiteX14" fmla="*/ 807229 w 5578475"/>
              <a:gd name="connsiteY14" fmla="*/ 1228384 h 6859615"/>
              <a:gd name="connsiteX15" fmla="*/ 783825 w 5578475"/>
              <a:gd name="connsiteY15" fmla="*/ 666410 h 6859615"/>
              <a:gd name="connsiteX16" fmla="*/ 801641 w 5578475"/>
              <a:gd name="connsiteY16" fmla="*/ 724 h 6859615"/>
              <a:gd name="connsiteX0" fmla="*/ 80848 w 5619381"/>
              <a:gd name="connsiteY0" fmla="*/ 3797300 h 6859615"/>
              <a:gd name="connsiteX1" fmla="*/ 120790 w 5619381"/>
              <a:gd name="connsiteY1" fmla="*/ 3870097 h 6859615"/>
              <a:gd name="connsiteX2" fmla="*/ 697637 w 5619381"/>
              <a:gd name="connsiteY2" fmla="*/ 5758755 h 6859615"/>
              <a:gd name="connsiteX3" fmla="*/ 40906 w 5619381"/>
              <a:gd name="connsiteY3" fmla="*/ 3870097 h 6859615"/>
              <a:gd name="connsiteX4" fmla="*/ 80848 w 5619381"/>
              <a:gd name="connsiteY4" fmla="*/ 3797300 h 6859615"/>
              <a:gd name="connsiteX5" fmla="*/ 5613285 w 5619381"/>
              <a:gd name="connsiteY5" fmla="*/ 0 h 6859615"/>
              <a:gd name="connsiteX6" fmla="*/ 5619381 w 5619381"/>
              <a:gd name="connsiteY6" fmla="*/ 6857986 h 6859615"/>
              <a:gd name="connsiteX7" fmla="*/ 812829 w 5619381"/>
              <a:gd name="connsiteY7" fmla="*/ 6859615 h 6859615"/>
              <a:gd name="connsiteX8" fmla="*/ 818635 w 5619381"/>
              <a:gd name="connsiteY8" fmla="*/ 6185420 h 6859615"/>
              <a:gd name="connsiteX9" fmla="*/ 884902 w 5619381"/>
              <a:gd name="connsiteY9" fmla="*/ 5874333 h 6859615"/>
              <a:gd name="connsiteX10" fmla="*/ 839463 w 5619381"/>
              <a:gd name="connsiteY10" fmla="*/ 5140414 h 6859615"/>
              <a:gd name="connsiteX11" fmla="*/ 833069 w 5619381"/>
              <a:gd name="connsiteY11" fmla="*/ 4302231 h 6859615"/>
              <a:gd name="connsiteX12" fmla="*/ 827735 w 5619381"/>
              <a:gd name="connsiteY12" fmla="*/ 2775529 h 6859615"/>
              <a:gd name="connsiteX13" fmla="*/ 849369 w 5619381"/>
              <a:gd name="connsiteY13" fmla="*/ 1862862 h 6859615"/>
              <a:gd name="connsiteX14" fmla="*/ 848135 w 5619381"/>
              <a:gd name="connsiteY14" fmla="*/ 1228384 h 6859615"/>
              <a:gd name="connsiteX15" fmla="*/ 824731 w 5619381"/>
              <a:gd name="connsiteY15" fmla="*/ 666410 h 6859615"/>
              <a:gd name="connsiteX16" fmla="*/ 842547 w 5619381"/>
              <a:gd name="connsiteY16" fmla="*/ 724 h 6859615"/>
              <a:gd name="connsiteX17" fmla="*/ 5613285 w 5619381"/>
              <a:gd name="connsiteY17" fmla="*/ 0 h 6859615"/>
              <a:gd name="connsiteX0" fmla="*/ 104617 w 5643150"/>
              <a:gd name="connsiteY0" fmla="*/ 3797300 h 6859615"/>
              <a:gd name="connsiteX1" fmla="*/ 774287 w 5643150"/>
              <a:gd name="connsiteY1" fmla="*/ 5315022 h 6859615"/>
              <a:gd name="connsiteX2" fmla="*/ 721406 w 5643150"/>
              <a:gd name="connsiteY2" fmla="*/ 5758755 h 6859615"/>
              <a:gd name="connsiteX3" fmla="*/ 64675 w 5643150"/>
              <a:gd name="connsiteY3" fmla="*/ 3870097 h 6859615"/>
              <a:gd name="connsiteX4" fmla="*/ 104617 w 5643150"/>
              <a:gd name="connsiteY4" fmla="*/ 3797300 h 6859615"/>
              <a:gd name="connsiteX5" fmla="*/ 5637054 w 5643150"/>
              <a:gd name="connsiteY5" fmla="*/ 0 h 6859615"/>
              <a:gd name="connsiteX6" fmla="*/ 5643150 w 5643150"/>
              <a:gd name="connsiteY6" fmla="*/ 6857986 h 6859615"/>
              <a:gd name="connsiteX7" fmla="*/ 836598 w 5643150"/>
              <a:gd name="connsiteY7" fmla="*/ 6859615 h 6859615"/>
              <a:gd name="connsiteX8" fmla="*/ 842404 w 5643150"/>
              <a:gd name="connsiteY8" fmla="*/ 6185420 h 6859615"/>
              <a:gd name="connsiteX9" fmla="*/ 908671 w 5643150"/>
              <a:gd name="connsiteY9" fmla="*/ 5874333 h 6859615"/>
              <a:gd name="connsiteX10" fmla="*/ 863232 w 5643150"/>
              <a:gd name="connsiteY10" fmla="*/ 5140414 h 6859615"/>
              <a:gd name="connsiteX11" fmla="*/ 856838 w 5643150"/>
              <a:gd name="connsiteY11" fmla="*/ 4302231 h 6859615"/>
              <a:gd name="connsiteX12" fmla="*/ 851504 w 5643150"/>
              <a:gd name="connsiteY12" fmla="*/ 2775529 h 6859615"/>
              <a:gd name="connsiteX13" fmla="*/ 873138 w 5643150"/>
              <a:gd name="connsiteY13" fmla="*/ 1862862 h 6859615"/>
              <a:gd name="connsiteX14" fmla="*/ 871904 w 5643150"/>
              <a:gd name="connsiteY14" fmla="*/ 1228384 h 6859615"/>
              <a:gd name="connsiteX15" fmla="*/ 848500 w 5643150"/>
              <a:gd name="connsiteY15" fmla="*/ 666410 h 6859615"/>
              <a:gd name="connsiteX16" fmla="*/ 866316 w 5643150"/>
              <a:gd name="connsiteY16" fmla="*/ 724 h 6859615"/>
              <a:gd name="connsiteX17" fmla="*/ 5637054 w 5643150"/>
              <a:gd name="connsiteY17" fmla="*/ 0 h 6859615"/>
              <a:gd name="connsiteX0" fmla="*/ 669677 w 5578482"/>
              <a:gd name="connsiteY0" fmla="*/ 5086949 h 6859615"/>
              <a:gd name="connsiteX1" fmla="*/ 709619 w 5578482"/>
              <a:gd name="connsiteY1" fmla="*/ 5315022 h 6859615"/>
              <a:gd name="connsiteX2" fmla="*/ 656738 w 5578482"/>
              <a:gd name="connsiteY2" fmla="*/ 5758755 h 6859615"/>
              <a:gd name="connsiteX3" fmla="*/ 7 w 5578482"/>
              <a:gd name="connsiteY3" fmla="*/ 3870097 h 6859615"/>
              <a:gd name="connsiteX4" fmla="*/ 669677 w 5578482"/>
              <a:gd name="connsiteY4" fmla="*/ 5086949 h 6859615"/>
              <a:gd name="connsiteX5" fmla="*/ 5572386 w 5578482"/>
              <a:gd name="connsiteY5" fmla="*/ 0 h 6859615"/>
              <a:gd name="connsiteX6" fmla="*/ 5578482 w 5578482"/>
              <a:gd name="connsiteY6" fmla="*/ 6857986 h 6859615"/>
              <a:gd name="connsiteX7" fmla="*/ 771930 w 5578482"/>
              <a:gd name="connsiteY7" fmla="*/ 6859615 h 6859615"/>
              <a:gd name="connsiteX8" fmla="*/ 777736 w 5578482"/>
              <a:gd name="connsiteY8" fmla="*/ 6185420 h 6859615"/>
              <a:gd name="connsiteX9" fmla="*/ 844003 w 5578482"/>
              <a:gd name="connsiteY9" fmla="*/ 5874333 h 6859615"/>
              <a:gd name="connsiteX10" fmla="*/ 798564 w 5578482"/>
              <a:gd name="connsiteY10" fmla="*/ 5140414 h 6859615"/>
              <a:gd name="connsiteX11" fmla="*/ 792170 w 5578482"/>
              <a:gd name="connsiteY11" fmla="*/ 4302231 h 6859615"/>
              <a:gd name="connsiteX12" fmla="*/ 786836 w 5578482"/>
              <a:gd name="connsiteY12" fmla="*/ 2775529 h 6859615"/>
              <a:gd name="connsiteX13" fmla="*/ 808470 w 5578482"/>
              <a:gd name="connsiteY13" fmla="*/ 1862862 h 6859615"/>
              <a:gd name="connsiteX14" fmla="*/ 807236 w 5578482"/>
              <a:gd name="connsiteY14" fmla="*/ 1228384 h 6859615"/>
              <a:gd name="connsiteX15" fmla="*/ 783832 w 5578482"/>
              <a:gd name="connsiteY15" fmla="*/ 666410 h 6859615"/>
              <a:gd name="connsiteX16" fmla="*/ 801648 w 5578482"/>
              <a:gd name="connsiteY16" fmla="*/ 724 h 6859615"/>
              <a:gd name="connsiteX17" fmla="*/ 5572386 w 5578482"/>
              <a:gd name="connsiteY17" fmla="*/ 0 h 6859615"/>
              <a:gd name="connsiteX0" fmla="*/ 74523 w 4983328"/>
              <a:gd name="connsiteY0" fmla="*/ 5086949 h 6859615"/>
              <a:gd name="connsiteX1" fmla="*/ 114465 w 4983328"/>
              <a:gd name="connsiteY1" fmla="*/ 5315022 h 6859615"/>
              <a:gd name="connsiteX2" fmla="*/ 61584 w 4983328"/>
              <a:gd name="connsiteY2" fmla="*/ 5758755 h 6859615"/>
              <a:gd name="connsiteX3" fmla="*/ 76 w 4983328"/>
              <a:gd name="connsiteY3" fmla="*/ 5396972 h 6859615"/>
              <a:gd name="connsiteX4" fmla="*/ 74523 w 4983328"/>
              <a:gd name="connsiteY4" fmla="*/ 5086949 h 6859615"/>
              <a:gd name="connsiteX5" fmla="*/ 4977232 w 4983328"/>
              <a:gd name="connsiteY5" fmla="*/ 0 h 6859615"/>
              <a:gd name="connsiteX6" fmla="*/ 4983328 w 4983328"/>
              <a:gd name="connsiteY6" fmla="*/ 6857986 h 6859615"/>
              <a:gd name="connsiteX7" fmla="*/ 176776 w 4983328"/>
              <a:gd name="connsiteY7" fmla="*/ 6859615 h 6859615"/>
              <a:gd name="connsiteX8" fmla="*/ 182582 w 4983328"/>
              <a:gd name="connsiteY8" fmla="*/ 6185420 h 6859615"/>
              <a:gd name="connsiteX9" fmla="*/ 248849 w 4983328"/>
              <a:gd name="connsiteY9" fmla="*/ 5874333 h 6859615"/>
              <a:gd name="connsiteX10" fmla="*/ 203410 w 4983328"/>
              <a:gd name="connsiteY10" fmla="*/ 5140414 h 6859615"/>
              <a:gd name="connsiteX11" fmla="*/ 197016 w 4983328"/>
              <a:gd name="connsiteY11" fmla="*/ 4302231 h 6859615"/>
              <a:gd name="connsiteX12" fmla="*/ 191682 w 4983328"/>
              <a:gd name="connsiteY12" fmla="*/ 2775529 h 6859615"/>
              <a:gd name="connsiteX13" fmla="*/ 213316 w 4983328"/>
              <a:gd name="connsiteY13" fmla="*/ 1862862 h 6859615"/>
              <a:gd name="connsiteX14" fmla="*/ 212082 w 4983328"/>
              <a:gd name="connsiteY14" fmla="*/ 1228384 h 6859615"/>
              <a:gd name="connsiteX15" fmla="*/ 188678 w 4983328"/>
              <a:gd name="connsiteY15" fmla="*/ 666410 h 6859615"/>
              <a:gd name="connsiteX16" fmla="*/ 206494 w 4983328"/>
              <a:gd name="connsiteY16" fmla="*/ 724 h 6859615"/>
              <a:gd name="connsiteX17" fmla="*/ 4977232 w 4983328"/>
              <a:gd name="connsiteY17" fmla="*/ 0 h 6859615"/>
              <a:gd name="connsiteX0" fmla="*/ 74454 w 4983259"/>
              <a:gd name="connsiteY0" fmla="*/ 5086949 h 6859615"/>
              <a:gd name="connsiteX1" fmla="*/ 114396 w 4983259"/>
              <a:gd name="connsiteY1" fmla="*/ 5315022 h 6859615"/>
              <a:gd name="connsiteX2" fmla="*/ 78767 w 4983259"/>
              <a:gd name="connsiteY2" fmla="*/ 5456830 h 6859615"/>
              <a:gd name="connsiteX3" fmla="*/ 7 w 4983259"/>
              <a:gd name="connsiteY3" fmla="*/ 5396972 h 6859615"/>
              <a:gd name="connsiteX4" fmla="*/ 74454 w 4983259"/>
              <a:gd name="connsiteY4" fmla="*/ 5086949 h 6859615"/>
              <a:gd name="connsiteX5" fmla="*/ 4977163 w 4983259"/>
              <a:gd name="connsiteY5" fmla="*/ 0 h 6859615"/>
              <a:gd name="connsiteX6" fmla="*/ 4983259 w 4983259"/>
              <a:gd name="connsiteY6" fmla="*/ 6857986 h 6859615"/>
              <a:gd name="connsiteX7" fmla="*/ 176707 w 4983259"/>
              <a:gd name="connsiteY7" fmla="*/ 6859615 h 6859615"/>
              <a:gd name="connsiteX8" fmla="*/ 182513 w 4983259"/>
              <a:gd name="connsiteY8" fmla="*/ 6185420 h 6859615"/>
              <a:gd name="connsiteX9" fmla="*/ 248780 w 4983259"/>
              <a:gd name="connsiteY9" fmla="*/ 5874333 h 6859615"/>
              <a:gd name="connsiteX10" fmla="*/ 203341 w 4983259"/>
              <a:gd name="connsiteY10" fmla="*/ 5140414 h 6859615"/>
              <a:gd name="connsiteX11" fmla="*/ 196947 w 4983259"/>
              <a:gd name="connsiteY11" fmla="*/ 4302231 h 6859615"/>
              <a:gd name="connsiteX12" fmla="*/ 191613 w 4983259"/>
              <a:gd name="connsiteY12" fmla="*/ 2775529 h 6859615"/>
              <a:gd name="connsiteX13" fmla="*/ 213247 w 4983259"/>
              <a:gd name="connsiteY13" fmla="*/ 1862862 h 6859615"/>
              <a:gd name="connsiteX14" fmla="*/ 212013 w 4983259"/>
              <a:gd name="connsiteY14" fmla="*/ 1228384 h 6859615"/>
              <a:gd name="connsiteX15" fmla="*/ 188609 w 4983259"/>
              <a:gd name="connsiteY15" fmla="*/ 666410 h 6859615"/>
              <a:gd name="connsiteX16" fmla="*/ 206425 w 4983259"/>
              <a:gd name="connsiteY16" fmla="*/ 724 h 6859615"/>
              <a:gd name="connsiteX17" fmla="*/ 4977163 w 4983259"/>
              <a:gd name="connsiteY17" fmla="*/ 0 h 6859615"/>
              <a:gd name="connsiteX0" fmla="*/ 44956 w 4983953"/>
              <a:gd name="connsiteY0" fmla="*/ 5293983 h 6859615"/>
              <a:gd name="connsiteX1" fmla="*/ 115090 w 4983953"/>
              <a:gd name="connsiteY1" fmla="*/ 5315022 h 6859615"/>
              <a:gd name="connsiteX2" fmla="*/ 79461 w 4983953"/>
              <a:gd name="connsiteY2" fmla="*/ 5456830 h 6859615"/>
              <a:gd name="connsiteX3" fmla="*/ 701 w 4983953"/>
              <a:gd name="connsiteY3" fmla="*/ 5396972 h 6859615"/>
              <a:gd name="connsiteX4" fmla="*/ 44956 w 4983953"/>
              <a:gd name="connsiteY4" fmla="*/ 5293983 h 6859615"/>
              <a:gd name="connsiteX5" fmla="*/ 4977857 w 4983953"/>
              <a:gd name="connsiteY5" fmla="*/ 0 h 6859615"/>
              <a:gd name="connsiteX6" fmla="*/ 4983953 w 4983953"/>
              <a:gd name="connsiteY6" fmla="*/ 6857986 h 6859615"/>
              <a:gd name="connsiteX7" fmla="*/ 177401 w 4983953"/>
              <a:gd name="connsiteY7" fmla="*/ 6859615 h 6859615"/>
              <a:gd name="connsiteX8" fmla="*/ 183207 w 4983953"/>
              <a:gd name="connsiteY8" fmla="*/ 6185420 h 6859615"/>
              <a:gd name="connsiteX9" fmla="*/ 249474 w 4983953"/>
              <a:gd name="connsiteY9" fmla="*/ 5874333 h 6859615"/>
              <a:gd name="connsiteX10" fmla="*/ 204035 w 4983953"/>
              <a:gd name="connsiteY10" fmla="*/ 5140414 h 6859615"/>
              <a:gd name="connsiteX11" fmla="*/ 197641 w 4983953"/>
              <a:gd name="connsiteY11" fmla="*/ 4302231 h 6859615"/>
              <a:gd name="connsiteX12" fmla="*/ 192307 w 4983953"/>
              <a:gd name="connsiteY12" fmla="*/ 2775529 h 6859615"/>
              <a:gd name="connsiteX13" fmla="*/ 213941 w 4983953"/>
              <a:gd name="connsiteY13" fmla="*/ 1862862 h 6859615"/>
              <a:gd name="connsiteX14" fmla="*/ 212707 w 4983953"/>
              <a:gd name="connsiteY14" fmla="*/ 1228384 h 6859615"/>
              <a:gd name="connsiteX15" fmla="*/ 189303 w 4983953"/>
              <a:gd name="connsiteY15" fmla="*/ 666410 h 6859615"/>
              <a:gd name="connsiteX16" fmla="*/ 207119 w 4983953"/>
              <a:gd name="connsiteY16" fmla="*/ 724 h 6859615"/>
              <a:gd name="connsiteX17" fmla="*/ 4977857 w 4983953"/>
              <a:gd name="connsiteY17" fmla="*/ 0 h 6859615"/>
              <a:gd name="connsiteX0" fmla="*/ 4084 w 4943081"/>
              <a:gd name="connsiteY0" fmla="*/ 5293983 h 6859615"/>
              <a:gd name="connsiteX1" fmla="*/ 74218 w 4943081"/>
              <a:gd name="connsiteY1" fmla="*/ 5315022 h 6859615"/>
              <a:gd name="connsiteX2" fmla="*/ 38589 w 4943081"/>
              <a:gd name="connsiteY2" fmla="*/ 5456830 h 6859615"/>
              <a:gd name="connsiteX3" fmla="*/ 11587 w 4943081"/>
              <a:gd name="connsiteY3" fmla="*/ 5388346 h 6859615"/>
              <a:gd name="connsiteX4" fmla="*/ 4084 w 4943081"/>
              <a:gd name="connsiteY4" fmla="*/ 5293983 h 6859615"/>
              <a:gd name="connsiteX5" fmla="*/ 4936985 w 4943081"/>
              <a:gd name="connsiteY5" fmla="*/ 0 h 6859615"/>
              <a:gd name="connsiteX6" fmla="*/ 4943081 w 4943081"/>
              <a:gd name="connsiteY6" fmla="*/ 6857986 h 6859615"/>
              <a:gd name="connsiteX7" fmla="*/ 136529 w 4943081"/>
              <a:gd name="connsiteY7" fmla="*/ 6859615 h 6859615"/>
              <a:gd name="connsiteX8" fmla="*/ 142335 w 4943081"/>
              <a:gd name="connsiteY8" fmla="*/ 6185420 h 6859615"/>
              <a:gd name="connsiteX9" fmla="*/ 208602 w 4943081"/>
              <a:gd name="connsiteY9" fmla="*/ 5874333 h 6859615"/>
              <a:gd name="connsiteX10" fmla="*/ 163163 w 4943081"/>
              <a:gd name="connsiteY10" fmla="*/ 5140414 h 6859615"/>
              <a:gd name="connsiteX11" fmla="*/ 156769 w 4943081"/>
              <a:gd name="connsiteY11" fmla="*/ 4302231 h 6859615"/>
              <a:gd name="connsiteX12" fmla="*/ 151435 w 4943081"/>
              <a:gd name="connsiteY12" fmla="*/ 2775529 h 6859615"/>
              <a:gd name="connsiteX13" fmla="*/ 173069 w 4943081"/>
              <a:gd name="connsiteY13" fmla="*/ 1862862 h 6859615"/>
              <a:gd name="connsiteX14" fmla="*/ 171835 w 4943081"/>
              <a:gd name="connsiteY14" fmla="*/ 1228384 h 6859615"/>
              <a:gd name="connsiteX15" fmla="*/ 148431 w 4943081"/>
              <a:gd name="connsiteY15" fmla="*/ 666410 h 6859615"/>
              <a:gd name="connsiteX16" fmla="*/ 166247 w 4943081"/>
              <a:gd name="connsiteY16" fmla="*/ 724 h 6859615"/>
              <a:gd name="connsiteX17" fmla="*/ 4936985 w 4943081"/>
              <a:gd name="connsiteY17" fmla="*/ 0 h 6859615"/>
              <a:gd name="connsiteX0" fmla="*/ 4648 w 4943645"/>
              <a:gd name="connsiteY0" fmla="*/ 5293983 h 6859615"/>
              <a:gd name="connsiteX1" fmla="*/ 74782 w 4943645"/>
              <a:gd name="connsiteY1" fmla="*/ 5315022 h 6859615"/>
              <a:gd name="connsiteX2" fmla="*/ 57153 w 4943645"/>
              <a:gd name="connsiteY2" fmla="*/ 5413630 h 6859615"/>
              <a:gd name="connsiteX3" fmla="*/ 12151 w 4943645"/>
              <a:gd name="connsiteY3" fmla="*/ 5388346 h 6859615"/>
              <a:gd name="connsiteX4" fmla="*/ 4648 w 4943645"/>
              <a:gd name="connsiteY4" fmla="*/ 5293983 h 6859615"/>
              <a:gd name="connsiteX5" fmla="*/ 4937549 w 4943645"/>
              <a:gd name="connsiteY5" fmla="*/ 0 h 6859615"/>
              <a:gd name="connsiteX6" fmla="*/ 4943645 w 4943645"/>
              <a:gd name="connsiteY6" fmla="*/ 6857986 h 6859615"/>
              <a:gd name="connsiteX7" fmla="*/ 137093 w 4943645"/>
              <a:gd name="connsiteY7" fmla="*/ 6859615 h 6859615"/>
              <a:gd name="connsiteX8" fmla="*/ 142899 w 4943645"/>
              <a:gd name="connsiteY8" fmla="*/ 6185420 h 6859615"/>
              <a:gd name="connsiteX9" fmla="*/ 209166 w 4943645"/>
              <a:gd name="connsiteY9" fmla="*/ 5874333 h 6859615"/>
              <a:gd name="connsiteX10" fmla="*/ 163727 w 4943645"/>
              <a:gd name="connsiteY10" fmla="*/ 5140414 h 6859615"/>
              <a:gd name="connsiteX11" fmla="*/ 157333 w 4943645"/>
              <a:gd name="connsiteY11" fmla="*/ 4302231 h 6859615"/>
              <a:gd name="connsiteX12" fmla="*/ 151999 w 4943645"/>
              <a:gd name="connsiteY12" fmla="*/ 2775529 h 6859615"/>
              <a:gd name="connsiteX13" fmla="*/ 173633 w 4943645"/>
              <a:gd name="connsiteY13" fmla="*/ 1862862 h 6859615"/>
              <a:gd name="connsiteX14" fmla="*/ 172399 w 4943645"/>
              <a:gd name="connsiteY14" fmla="*/ 1228384 h 6859615"/>
              <a:gd name="connsiteX15" fmla="*/ 148995 w 4943645"/>
              <a:gd name="connsiteY15" fmla="*/ 666410 h 6859615"/>
              <a:gd name="connsiteX16" fmla="*/ 166811 w 4943645"/>
              <a:gd name="connsiteY16" fmla="*/ 724 h 6859615"/>
              <a:gd name="connsiteX17" fmla="*/ 4937549 w 4943645"/>
              <a:gd name="connsiteY17" fmla="*/ 0 h 6859615"/>
              <a:gd name="connsiteX0" fmla="*/ 15612 w 4933009"/>
              <a:gd name="connsiteY0" fmla="*/ 5319183 h 6859615"/>
              <a:gd name="connsiteX1" fmla="*/ 64146 w 4933009"/>
              <a:gd name="connsiteY1" fmla="*/ 5315022 h 6859615"/>
              <a:gd name="connsiteX2" fmla="*/ 46517 w 4933009"/>
              <a:gd name="connsiteY2" fmla="*/ 5413630 h 6859615"/>
              <a:gd name="connsiteX3" fmla="*/ 1515 w 4933009"/>
              <a:gd name="connsiteY3" fmla="*/ 5388346 h 6859615"/>
              <a:gd name="connsiteX4" fmla="*/ 15612 w 4933009"/>
              <a:gd name="connsiteY4" fmla="*/ 5319183 h 6859615"/>
              <a:gd name="connsiteX5" fmla="*/ 4926913 w 4933009"/>
              <a:gd name="connsiteY5" fmla="*/ 0 h 6859615"/>
              <a:gd name="connsiteX6" fmla="*/ 4933009 w 4933009"/>
              <a:gd name="connsiteY6" fmla="*/ 6857986 h 6859615"/>
              <a:gd name="connsiteX7" fmla="*/ 126457 w 4933009"/>
              <a:gd name="connsiteY7" fmla="*/ 6859615 h 6859615"/>
              <a:gd name="connsiteX8" fmla="*/ 132263 w 4933009"/>
              <a:gd name="connsiteY8" fmla="*/ 6185420 h 6859615"/>
              <a:gd name="connsiteX9" fmla="*/ 198530 w 4933009"/>
              <a:gd name="connsiteY9" fmla="*/ 5874333 h 6859615"/>
              <a:gd name="connsiteX10" fmla="*/ 153091 w 4933009"/>
              <a:gd name="connsiteY10" fmla="*/ 5140414 h 6859615"/>
              <a:gd name="connsiteX11" fmla="*/ 146697 w 4933009"/>
              <a:gd name="connsiteY11" fmla="*/ 4302231 h 6859615"/>
              <a:gd name="connsiteX12" fmla="*/ 141363 w 4933009"/>
              <a:gd name="connsiteY12" fmla="*/ 2775529 h 6859615"/>
              <a:gd name="connsiteX13" fmla="*/ 162997 w 4933009"/>
              <a:gd name="connsiteY13" fmla="*/ 1862862 h 6859615"/>
              <a:gd name="connsiteX14" fmla="*/ 161763 w 4933009"/>
              <a:gd name="connsiteY14" fmla="*/ 1228384 h 6859615"/>
              <a:gd name="connsiteX15" fmla="*/ 138359 w 4933009"/>
              <a:gd name="connsiteY15" fmla="*/ 666410 h 6859615"/>
              <a:gd name="connsiteX16" fmla="*/ 156175 w 4933009"/>
              <a:gd name="connsiteY16" fmla="*/ 724 h 6859615"/>
              <a:gd name="connsiteX17" fmla="*/ 4926913 w 4933009"/>
              <a:gd name="connsiteY17" fmla="*/ 0 h 6859615"/>
              <a:gd name="connsiteX0" fmla="*/ 20639 w 4938036"/>
              <a:gd name="connsiteY0" fmla="*/ 5319183 h 6859615"/>
              <a:gd name="connsiteX1" fmla="*/ 69173 w 4938036"/>
              <a:gd name="connsiteY1" fmla="*/ 5315022 h 6859615"/>
              <a:gd name="connsiteX2" fmla="*/ 123544 w 4938036"/>
              <a:gd name="connsiteY2" fmla="*/ 5615230 h 6859615"/>
              <a:gd name="connsiteX3" fmla="*/ 6542 w 4938036"/>
              <a:gd name="connsiteY3" fmla="*/ 5388346 h 6859615"/>
              <a:gd name="connsiteX4" fmla="*/ 20639 w 4938036"/>
              <a:gd name="connsiteY4" fmla="*/ 5319183 h 6859615"/>
              <a:gd name="connsiteX5" fmla="*/ 4931940 w 4938036"/>
              <a:gd name="connsiteY5" fmla="*/ 0 h 6859615"/>
              <a:gd name="connsiteX6" fmla="*/ 4938036 w 4938036"/>
              <a:gd name="connsiteY6" fmla="*/ 6857986 h 6859615"/>
              <a:gd name="connsiteX7" fmla="*/ 131484 w 4938036"/>
              <a:gd name="connsiteY7" fmla="*/ 6859615 h 6859615"/>
              <a:gd name="connsiteX8" fmla="*/ 137290 w 4938036"/>
              <a:gd name="connsiteY8" fmla="*/ 6185420 h 6859615"/>
              <a:gd name="connsiteX9" fmla="*/ 203557 w 4938036"/>
              <a:gd name="connsiteY9" fmla="*/ 5874333 h 6859615"/>
              <a:gd name="connsiteX10" fmla="*/ 158118 w 4938036"/>
              <a:gd name="connsiteY10" fmla="*/ 5140414 h 6859615"/>
              <a:gd name="connsiteX11" fmla="*/ 151724 w 4938036"/>
              <a:gd name="connsiteY11" fmla="*/ 4302231 h 6859615"/>
              <a:gd name="connsiteX12" fmla="*/ 146390 w 4938036"/>
              <a:gd name="connsiteY12" fmla="*/ 2775529 h 6859615"/>
              <a:gd name="connsiteX13" fmla="*/ 168024 w 4938036"/>
              <a:gd name="connsiteY13" fmla="*/ 1862862 h 6859615"/>
              <a:gd name="connsiteX14" fmla="*/ 166790 w 4938036"/>
              <a:gd name="connsiteY14" fmla="*/ 1228384 h 6859615"/>
              <a:gd name="connsiteX15" fmla="*/ 143386 w 4938036"/>
              <a:gd name="connsiteY15" fmla="*/ 666410 h 6859615"/>
              <a:gd name="connsiteX16" fmla="*/ 161202 w 4938036"/>
              <a:gd name="connsiteY16" fmla="*/ 724 h 6859615"/>
              <a:gd name="connsiteX17" fmla="*/ 4931940 w 4938036"/>
              <a:gd name="connsiteY17" fmla="*/ 0 h 6859615"/>
              <a:gd name="connsiteX0" fmla="*/ 21862 w 4939259"/>
              <a:gd name="connsiteY0" fmla="*/ 5319183 h 6859615"/>
              <a:gd name="connsiteX1" fmla="*/ 109996 w 4939259"/>
              <a:gd name="connsiteY1" fmla="*/ 5437422 h 6859615"/>
              <a:gd name="connsiteX2" fmla="*/ 124767 w 4939259"/>
              <a:gd name="connsiteY2" fmla="*/ 5615230 h 6859615"/>
              <a:gd name="connsiteX3" fmla="*/ 7765 w 4939259"/>
              <a:gd name="connsiteY3" fmla="*/ 5388346 h 6859615"/>
              <a:gd name="connsiteX4" fmla="*/ 21862 w 4939259"/>
              <a:gd name="connsiteY4" fmla="*/ 5319183 h 6859615"/>
              <a:gd name="connsiteX5" fmla="*/ 4933163 w 4939259"/>
              <a:gd name="connsiteY5" fmla="*/ 0 h 6859615"/>
              <a:gd name="connsiteX6" fmla="*/ 4939259 w 4939259"/>
              <a:gd name="connsiteY6" fmla="*/ 6857986 h 6859615"/>
              <a:gd name="connsiteX7" fmla="*/ 132707 w 4939259"/>
              <a:gd name="connsiteY7" fmla="*/ 6859615 h 6859615"/>
              <a:gd name="connsiteX8" fmla="*/ 138513 w 4939259"/>
              <a:gd name="connsiteY8" fmla="*/ 6185420 h 6859615"/>
              <a:gd name="connsiteX9" fmla="*/ 204780 w 4939259"/>
              <a:gd name="connsiteY9" fmla="*/ 5874333 h 6859615"/>
              <a:gd name="connsiteX10" fmla="*/ 159341 w 4939259"/>
              <a:gd name="connsiteY10" fmla="*/ 5140414 h 6859615"/>
              <a:gd name="connsiteX11" fmla="*/ 152947 w 4939259"/>
              <a:gd name="connsiteY11" fmla="*/ 4302231 h 6859615"/>
              <a:gd name="connsiteX12" fmla="*/ 147613 w 4939259"/>
              <a:gd name="connsiteY12" fmla="*/ 2775529 h 6859615"/>
              <a:gd name="connsiteX13" fmla="*/ 169247 w 4939259"/>
              <a:gd name="connsiteY13" fmla="*/ 1862862 h 6859615"/>
              <a:gd name="connsiteX14" fmla="*/ 168013 w 4939259"/>
              <a:gd name="connsiteY14" fmla="*/ 1228384 h 6859615"/>
              <a:gd name="connsiteX15" fmla="*/ 144609 w 4939259"/>
              <a:gd name="connsiteY15" fmla="*/ 666410 h 6859615"/>
              <a:gd name="connsiteX16" fmla="*/ 162425 w 4939259"/>
              <a:gd name="connsiteY16" fmla="*/ 724 h 6859615"/>
              <a:gd name="connsiteX17" fmla="*/ 4933163 w 4939259"/>
              <a:gd name="connsiteY17" fmla="*/ 0 h 6859615"/>
              <a:gd name="connsiteX0" fmla="*/ 93439 w 4931636"/>
              <a:gd name="connsiteY0" fmla="*/ 5394783 h 6859615"/>
              <a:gd name="connsiteX1" fmla="*/ 102373 w 4931636"/>
              <a:gd name="connsiteY1" fmla="*/ 5437422 h 6859615"/>
              <a:gd name="connsiteX2" fmla="*/ 117144 w 4931636"/>
              <a:gd name="connsiteY2" fmla="*/ 5615230 h 6859615"/>
              <a:gd name="connsiteX3" fmla="*/ 142 w 4931636"/>
              <a:gd name="connsiteY3" fmla="*/ 5388346 h 6859615"/>
              <a:gd name="connsiteX4" fmla="*/ 93439 w 4931636"/>
              <a:gd name="connsiteY4" fmla="*/ 5394783 h 6859615"/>
              <a:gd name="connsiteX5" fmla="*/ 4925540 w 4931636"/>
              <a:gd name="connsiteY5" fmla="*/ 0 h 6859615"/>
              <a:gd name="connsiteX6" fmla="*/ 4931636 w 4931636"/>
              <a:gd name="connsiteY6" fmla="*/ 6857986 h 6859615"/>
              <a:gd name="connsiteX7" fmla="*/ 125084 w 4931636"/>
              <a:gd name="connsiteY7" fmla="*/ 6859615 h 6859615"/>
              <a:gd name="connsiteX8" fmla="*/ 130890 w 4931636"/>
              <a:gd name="connsiteY8" fmla="*/ 6185420 h 6859615"/>
              <a:gd name="connsiteX9" fmla="*/ 197157 w 4931636"/>
              <a:gd name="connsiteY9" fmla="*/ 5874333 h 6859615"/>
              <a:gd name="connsiteX10" fmla="*/ 151718 w 4931636"/>
              <a:gd name="connsiteY10" fmla="*/ 5140414 h 6859615"/>
              <a:gd name="connsiteX11" fmla="*/ 145324 w 4931636"/>
              <a:gd name="connsiteY11" fmla="*/ 4302231 h 6859615"/>
              <a:gd name="connsiteX12" fmla="*/ 139990 w 4931636"/>
              <a:gd name="connsiteY12" fmla="*/ 2775529 h 6859615"/>
              <a:gd name="connsiteX13" fmla="*/ 161624 w 4931636"/>
              <a:gd name="connsiteY13" fmla="*/ 1862862 h 6859615"/>
              <a:gd name="connsiteX14" fmla="*/ 160390 w 4931636"/>
              <a:gd name="connsiteY14" fmla="*/ 1228384 h 6859615"/>
              <a:gd name="connsiteX15" fmla="*/ 136986 w 4931636"/>
              <a:gd name="connsiteY15" fmla="*/ 666410 h 6859615"/>
              <a:gd name="connsiteX16" fmla="*/ 154802 w 4931636"/>
              <a:gd name="connsiteY16" fmla="*/ 724 h 6859615"/>
              <a:gd name="connsiteX17" fmla="*/ 4925540 w 4931636"/>
              <a:gd name="connsiteY17" fmla="*/ 0 h 6859615"/>
              <a:gd name="connsiteX0" fmla="*/ 93444 w 4931641"/>
              <a:gd name="connsiteY0" fmla="*/ 5394783 h 6859615"/>
              <a:gd name="connsiteX1" fmla="*/ 123978 w 4931641"/>
              <a:gd name="connsiteY1" fmla="*/ 5559822 h 6859615"/>
              <a:gd name="connsiteX2" fmla="*/ 117149 w 4931641"/>
              <a:gd name="connsiteY2" fmla="*/ 5615230 h 6859615"/>
              <a:gd name="connsiteX3" fmla="*/ 147 w 4931641"/>
              <a:gd name="connsiteY3" fmla="*/ 5388346 h 6859615"/>
              <a:gd name="connsiteX4" fmla="*/ 93444 w 4931641"/>
              <a:gd name="connsiteY4" fmla="*/ 5394783 h 6859615"/>
              <a:gd name="connsiteX5" fmla="*/ 4925545 w 4931641"/>
              <a:gd name="connsiteY5" fmla="*/ 0 h 6859615"/>
              <a:gd name="connsiteX6" fmla="*/ 4931641 w 4931641"/>
              <a:gd name="connsiteY6" fmla="*/ 6857986 h 6859615"/>
              <a:gd name="connsiteX7" fmla="*/ 125089 w 4931641"/>
              <a:gd name="connsiteY7" fmla="*/ 6859615 h 6859615"/>
              <a:gd name="connsiteX8" fmla="*/ 130895 w 4931641"/>
              <a:gd name="connsiteY8" fmla="*/ 6185420 h 6859615"/>
              <a:gd name="connsiteX9" fmla="*/ 197162 w 4931641"/>
              <a:gd name="connsiteY9" fmla="*/ 5874333 h 6859615"/>
              <a:gd name="connsiteX10" fmla="*/ 151723 w 4931641"/>
              <a:gd name="connsiteY10" fmla="*/ 5140414 h 6859615"/>
              <a:gd name="connsiteX11" fmla="*/ 145329 w 4931641"/>
              <a:gd name="connsiteY11" fmla="*/ 4302231 h 6859615"/>
              <a:gd name="connsiteX12" fmla="*/ 139995 w 4931641"/>
              <a:gd name="connsiteY12" fmla="*/ 2775529 h 6859615"/>
              <a:gd name="connsiteX13" fmla="*/ 161629 w 4931641"/>
              <a:gd name="connsiteY13" fmla="*/ 1862862 h 6859615"/>
              <a:gd name="connsiteX14" fmla="*/ 160395 w 4931641"/>
              <a:gd name="connsiteY14" fmla="*/ 1228384 h 6859615"/>
              <a:gd name="connsiteX15" fmla="*/ 136991 w 4931641"/>
              <a:gd name="connsiteY15" fmla="*/ 666410 h 6859615"/>
              <a:gd name="connsiteX16" fmla="*/ 154807 w 4931641"/>
              <a:gd name="connsiteY16" fmla="*/ 724 h 6859615"/>
              <a:gd name="connsiteX17" fmla="*/ 4925545 w 4931641"/>
              <a:gd name="connsiteY17" fmla="*/ 0 h 6859615"/>
              <a:gd name="connsiteX0" fmla="*/ 21895 w 4860092"/>
              <a:gd name="connsiteY0" fmla="*/ 53947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3947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 name="connsiteX0" fmla="*/ 21895 w 4860092"/>
              <a:gd name="connsiteY0" fmla="*/ 55243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5243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60092" h="6859615">
                <a:moveTo>
                  <a:pt x="21895" y="5524383"/>
                </a:moveTo>
                <a:cubicBezTo>
                  <a:pt x="30533" y="5516962"/>
                  <a:pt x="48478" y="5544681"/>
                  <a:pt x="52429" y="5559822"/>
                </a:cubicBezTo>
                <a:cubicBezTo>
                  <a:pt x="56380" y="5574963"/>
                  <a:pt x="54238" y="5607809"/>
                  <a:pt x="45600" y="5615230"/>
                </a:cubicBezTo>
                <a:cubicBezTo>
                  <a:pt x="36962" y="5622651"/>
                  <a:pt x="4549" y="5619487"/>
                  <a:pt x="598" y="5604346"/>
                </a:cubicBezTo>
                <a:cubicBezTo>
                  <a:pt x="-3353" y="5589205"/>
                  <a:pt x="13257" y="5531804"/>
                  <a:pt x="21895" y="5524383"/>
                </a:cubicBezTo>
                <a:close/>
                <a:moveTo>
                  <a:pt x="4853996" y="0"/>
                </a:moveTo>
                <a:lnTo>
                  <a:pt x="4860092" y="6857986"/>
                </a:lnTo>
                <a:lnTo>
                  <a:pt x="53540" y="6859615"/>
                </a:lnTo>
                <a:cubicBezTo>
                  <a:pt x="50713" y="6672582"/>
                  <a:pt x="38360" y="6239103"/>
                  <a:pt x="59346" y="6185420"/>
                </a:cubicBezTo>
                <a:cubicBezTo>
                  <a:pt x="186210" y="6016637"/>
                  <a:pt x="98761" y="6014541"/>
                  <a:pt x="125613" y="5874333"/>
                </a:cubicBezTo>
                <a:cubicBezTo>
                  <a:pt x="104117" y="5642393"/>
                  <a:pt x="30232" y="5410454"/>
                  <a:pt x="80174" y="5140414"/>
                </a:cubicBezTo>
                <a:cubicBezTo>
                  <a:pt x="108205" y="4681633"/>
                  <a:pt x="45749" y="4761013"/>
                  <a:pt x="73780" y="4302231"/>
                </a:cubicBezTo>
                <a:cubicBezTo>
                  <a:pt x="65652" y="3779043"/>
                  <a:pt x="124199" y="3798779"/>
                  <a:pt x="68446" y="2775529"/>
                </a:cubicBezTo>
                <a:cubicBezTo>
                  <a:pt x="80419" y="1837895"/>
                  <a:pt x="68581" y="2081359"/>
                  <a:pt x="90080" y="1862862"/>
                </a:cubicBezTo>
                <a:cubicBezTo>
                  <a:pt x="34106" y="1156069"/>
                  <a:pt x="116245" y="1658952"/>
                  <a:pt x="88846" y="1228384"/>
                </a:cubicBezTo>
                <a:lnTo>
                  <a:pt x="65442" y="666410"/>
                </a:lnTo>
                <a:cubicBezTo>
                  <a:pt x="74556" y="522302"/>
                  <a:pt x="64619" y="344857"/>
                  <a:pt x="83258" y="724"/>
                </a:cubicBezTo>
                <a:lnTo>
                  <a:pt x="4853996" y="0"/>
                </a:lnTo>
                <a:close/>
              </a:path>
            </a:pathLst>
          </a:custGeom>
          <a:solidFill>
            <a:srgbClr val="5BAC26"/>
          </a:solidFill>
          <a:ln>
            <a:noFill/>
          </a:ln>
        </p:spPr>
        <p:txBody>
          <a:bodyPr wrap="square">
            <a:noAutofit/>
          </a:bodyPr>
          <a:lstStyle>
            <a:lvl1pPr>
              <a:defRPr sz="1600">
                <a:solidFill>
                  <a:srgbClr val="008751"/>
                </a:solidFill>
              </a:defRPr>
            </a:lvl1pPr>
          </a:lstStyle>
          <a:p>
            <a:r>
              <a:rPr lang="en-GB"/>
              <a:t>This is an image placeholder. Click the little icon behind the square image to add a picture</a:t>
            </a:r>
          </a:p>
        </p:txBody>
      </p:sp>
      <p:pic>
        <p:nvPicPr>
          <p:cNvPr id="8" name="Graphic 7">
            <a:extLst>
              <a:ext uri="{FF2B5EF4-FFF2-40B4-BE49-F238E27FC236}">
                <a16:creationId xmlns:a16="http://schemas.microsoft.com/office/drawing/2014/main" id="{F2FCB43F-A4EC-7247-A685-C1582EB047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91408" y="225425"/>
            <a:ext cx="1854200" cy="1460500"/>
          </a:xfrm>
          <a:prstGeom prst="rect">
            <a:avLst/>
          </a:prstGeom>
        </p:spPr>
      </p:pic>
      <p:sp>
        <p:nvSpPr>
          <p:cNvPr id="3" name="Subtitle 2">
            <a:extLst>
              <a:ext uri="{FF2B5EF4-FFF2-40B4-BE49-F238E27FC236}">
                <a16:creationId xmlns:a16="http://schemas.microsoft.com/office/drawing/2014/main" id="{F281CB52-78B7-0C41-8AA4-983207946085}"/>
              </a:ext>
            </a:extLst>
          </p:cNvPr>
          <p:cNvSpPr>
            <a:spLocks noGrp="1"/>
          </p:cNvSpPr>
          <p:nvPr>
            <p:ph type="subTitle" idx="1" hasCustomPrompt="1"/>
          </p:nvPr>
        </p:nvSpPr>
        <p:spPr>
          <a:xfrm>
            <a:off x="6096001" y="1685925"/>
            <a:ext cx="5188772" cy="2444435"/>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n-GB" sz="2800" b="0" i="1" smtClean="0">
                <a:solidFill>
                  <a:srgbClr val="5BAC26"/>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“Quote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endParaRPr lang="en-GB"/>
          </a:p>
        </p:txBody>
      </p:sp>
      <p:sp>
        <p:nvSpPr>
          <p:cNvPr id="6" name="Picture Placeholder 18">
            <a:extLst>
              <a:ext uri="{FF2B5EF4-FFF2-40B4-BE49-F238E27FC236}">
                <a16:creationId xmlns:a16="http://schemas.microsoft.com/office/drawing/2014/main" id="{EFFFBC21-2E5E-8A47-8A7B-591B2BE8C26C}"/>
              </a:ext>
            </a:extLst>
          </p:cNvPr>
          <p:cNvSpPr>
            <a:spLocks noGrp="1"/>
          </p:cNvSpPr>
          <p:nvPr>
            <p:ph type="pic" sz="quarter" idx="10"/>
          </p:nvPr>
        </p:nvSpPr>
        <p:spPr>
          <a:xfrm>
            <a:off x="947687" y="1066006"/>
            <a:ext cx="4680000" cy="4680000"/>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pic>
        <p:nvPicPr>
          <p:cNvPr id="9" name="Graphic 8">
            <a:extLst>
              <a:ext uri="{FF2B5EF4-FFF2-40B4-BE49-F238E27FC236}">
                <a16:creationId xmlns:a16="http://schemas.microsoft.com/office/drawing/2014/main" id="{6ABD6646-A53B-6E49-8635-45E763E67EE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145713" y="5114296"/>
            <a:ext cx="1854200" cy="1460500"/>
          </a:xfrm>
          <a:prstGeom prst="rect">
            <a:avLst/>
          </a:prstGeom>
        </p:spPr>
      </p:pic>
      <p:sp>
        <p:nvSpPr>
          <p:cNvPr id="11" name="Content Placeholder 12">
            <a:extLst>
              <a:ext uri="{FF2B5EF4-FFF2-40B4-BE49-F238E27FC236}">
                <a16:creationId xmlns:a16="http://schemas.microsoft.com/office/drawing/2014/main" id="{BFA61B89-C7FE-D74D-ABE2-C53E102AF26E}"/>
              </a:ext>
            </a:extLst>
          </p:cNvPr>
          <p:cNvSpPr>
            <a:spLocks noGrp="1"/>
          </p:cNvSpPr>
          <p:nvPr>
            <p:ph sz="quarter" idx="13" hasCustomPrompt="1"/>
          </p:nvPr>
        </p:nvSpPr>
        <p:spPr>
          <a:xfrm>
            <a:off x="6096001" y="4663017"/>
            <a:ext cx="5761037" cy="603250"/>
          </a:xfrm>
        </p:spPr>
        <p:txBody>
          <a:bodyPr>
            <a:normAutofit/>
          </a:bodyPr>
          <a:lstStyle>
            <a:lvl1pPr marL="0" indent="0">
              <a:buNone/>
              <a:defRPr sz="2800"/>
            </a:lvl1pPr>
          </a:lstStyle>
          <a:p>
            <a:r>
              <a:rPr lang="en-US" b="1" i="0">
                <a:solidFill>
                  <a:srgbClr val="424242"/>
                </a:solidFill>
              </a:rPr>
              <a:t>Name goes here</a:t>
            </a:r>
          </a:p>
        </p:txBody>
      </p:sp>
    </p:spTree>
    <p:extLst>
      <p:ext uri="{BB962C8B-B14F-4D97-AF65-F5344CB8AC3E}">
        <p14:creationId xmlns:p14="http://schemas.microsoft.com/office/powerpoint/2010/main" val="3208424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alf and Half">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0A0A96-40C3-5D41-AAA0-64249BFE4B1E}"/>
              </a:ext>
            </a:extLst>
          </p:cNvPr>
          <p:cNvSpPr>
            <a:spLocks noGrp="1"/>
          </p:cNvSpPr>
          <p:nvPr>
            <p:ph type="pic" sz="quarter" idx="12" hasCustomPrompt="1"/>
          </p:nvPr>
        </p:nvSpPr>
        <p:spPr>
          <a:xfrm flipH="1">
            <a:off x="-2957" y="-1615"/>
            <a:ext cx="6166748" cy="6876093"/>
          </a:xfrm>
          <a:custGeom>
            <a:avLst/>
            <a:gdLst>
              <a:gd name="connsiteX0" fmla="*/ 39942 w 5578475"/>
              <a:gd name="connsiteY0" fmla="*/ 3797300 h 6859615"/>
              <a:gd name="connsiteX1" fmla="*/ 79884 w 5578475"/>
              <a:gd name="connsiteY1" fmla="*/ 3870097 h 6859615"/>
              <a:gd name="connsiteX2" fmla="*/ 39942 w 5578475"/>
              <a:gd name="connsiteY2" fmla="*/ 3942894 h 6859615"/>
              <a:gd name="connsiteX3" fmla="*/ 0 w 5578475"/>
              <a:gd name="connsiteY3" fmla="*/ 3870097 h 6859615"/>
              <a:gd name="connsiteX4" fmla="*/ 39942 w 5578475"/>
              <a:gd name="connsiteY4" fmla="*/ 3797300 h 6859615"/>
              <a:gd name="connsiteX5" fmla="*/ 5572379 w 5578475"/>
              <a:gd name="connsiteY5" fmla="*/ 0 h 6859615"/>
              <a:gd name="connsiteX6" fmla="*/ 5578475 w 5578475"/>
              <a:gd name="connsiteY6" fmla="*/ 6857986 h 6859615"/>
              <a:gd name="connsiteX7" fmla="*/ 771923 w 5578475"/>
              <a:gd name="connsiteY7" fmla="*/ 6859615 h 6859615"/>
              <a:gd name="connsiteX8" fmla="*/ 777729 w 5578475"/>
              <a:gd name="connsiteY8" fmla="*/ 6185420 h 6859615"/>
              <a:gd name="connsiteX9" fmla="*/ 843996 w 5578475"/>
              <a:gd name="connsiteY9" fmla="*/ 5874333 h 6859615"/>
              <a:gd name="connsiteX10" fmla="*/ 798557 w 5578475"/>
              <a:gd name="connsiteY10" fmla="*/ 5140414 h 6859615"/>
              <a:gd name="connsiteX11" fmla="*/ 792163 w 5578475"/>
              <a:gd name="connsiteY11" fmla="*/ 4302231 h 6859615"/>
              <a:gd name="connsiteX12" fmla="*/ 786829 w 5578475"/>
              <a:gd name="connsiteY12" fmla="*/ 2775529 h 6859615"/>
              <a:gd name="connsiteX13" fmla="*/ 808463 w 5578475"/>
              <a:gd name="connsiteY13" fmla="*/ 1862862 h 6859615"/>
              <a:gd name="connsiteX14" fmla="*/ 807229 w 5578475"/>
              <a:gd name="connsiteY14" fmla="*/ 1228384 h 6859615"/>
              <a:gd name="connsiteX15" fmla="*/ 783825 w 5578475"/>
              <a:gd name="connsiteY15" fmla="*/ 666410 h 6859615"/>
              <a:gd name="connsiteX16" fmla="*/ 801641 w 5578475"/>
              <a:gd name="connsiteY16" fmla="*/ 724 h 6859615"/>
              <a:gd name="connsiteX0" fmla="*/ 80848 w 5619381"/>
              <a:gd name="connsiteY0" fmla="*/ 3797300 h 6859615"/>
              <a:gd name="connsiteX1" fmla="*/ 120790 w 5619381"/>
              <a:gd name="connsiteY1" fmla="*/ 3870097 h 6859615"/>
              <a:gd name="connsiteX2" fmla="*/ 697637 w 5619381"/>
              <a:gd name="connsiteY2" fmla="*/ 5758755 h 6859615"/>
              <a:gd name="connsiteX3" fmla="*/ 40906 w 5619381"/>
              <a:gd name="connsiteY3" fmla="*/ 3870097 h 6859615"/>
              <a:gd name="connsiteX4" fmla="*/ 80848 w 5619381"/>
              <a:gd name="connsiteY4" fmla="*/ 3797300 h 6859615"/>
              <a:gd name="connsiteX5" fmla="*/ 5613285 w 5619381"/>
              <a:gd name="connsiteY5" fmla="*/ 0 h 6859615"/>
              <a:gd name="connsiteX6" fmla="*/ 5619381 w 5619381"/>
              <a:gd name="connsiteY6" fmla="*/ 6857986 h 6859615"/>
              <a:gd name="connsiteX7" fmla="*/ 812829 w 5619381"/>
              <a:gd name="connsiteY7" fmla="*/ 6859615 h 6859615"/>
              <a:gd name="connsiteX8" fmla="*/ 818635 w 5619381"/>
              <a:gd name="connsiteY8" fmla="*/ 6185420 h 6859615"/>
              <a:gd name="connsiteX9" fmla="*/ 884902 w 5619381"/>
              <a:gd name="connsiteY9" fmla="*/ 5874333 h 6859615"/>
              <a:gd name="connsiteX10" fmla="*/ 839463 w 5619381"/>
              <a:gd name="connsiteY10" fmla="*/ 5140414 h 6859615"/>
              <a:gd name="connsiteX11" fmla="*/ 833069 w 5619381"/>
              <a:gd name="connsiteY11" fmla="*/ 4302231 h 6859615"/>
              <a:gd name="connsiteX12" fmla="*/ 827735 w 5619381"/>
              <a:gd name="connsiteY12" fmla="*/ 2775529 h 6859615"/>
              <a:gd name="connsiteX13" fmla="*/ 849369 w 5619381"/>
              <a:gd name="connsiteY13" fmla="*/ 1862862 h 6859615"/>
              <a:gd name="connsiteX14" fmla="*/ 848135 w 5619381"/>
              <a:gd name="connsiteY14" fmla="*/ 1228384 h 6859615"/>
              <a:gd name="connsiteX15" fmla="*/ 824731 w 5619381"/>
              <a:gd name="connsiteY15" fmla="*/ 666410 h 6859615"/>
              <a:gd name="connsiteX16" fmla="*/ 842547 w 5619381"/>
              <a:gd name="connsiteY16" fmla="*/ 724 h 6859615"/>
              <a:gd name="connsiteX17" fmla="*/ 5613285 w 5619381"/>
              <a:gd name="connsiteY17" fmla="*/ 0 h 6859615"/>
              <a:gd name="connsiteX0" fmla="*/ 104617 w 5643150"/>
              <a:gd name="connsiteY0" fmla="*/ 3797300 h 6859615"/>
              <a:gd name="connsiteX1" fmla="*/ 774287 w 5643150"/>
              <a:gd name="connsiteY1" fmla="*/ 5315022 h 6859615"/>
              <a:gd name="connsiteX2" fmla="*/ 721406 w 5643150"/>
              <a:gd name="connsiteY2" fmla="*/ 5758755 h 6859615"/>
              <a:gd name="connsiteX3" fmla="*/ 64675 w 5643150"/>
              <a:gd name="connsiteY3" fmla="*/ 3870097 h 6859615"/>
              <a:gd name="connsiteX4" fmla="*/ 104617 w 5643150"/>
              <a:gd name="connsiteY4" fmla="*/ 3797300 h 6859615"/>
              <a:gd name="connsiteX5" fmla="*/ 5637054 w 5643150"/>
              <a:gd name="connsiteY5" fmla="*/ 0 h 6859615"/>
              <a:gd name="connsiteX6" fmla="*/ 5643150 w 5643150"/>
              <a:gd name="connsiteY6" fmla="*/ 6857986 h 6859615"/>
              <a:gd name="connsiteX7" fmla="*/ 836598 w 5643150"/>
              <a:gd name="connsiteY7" fmla="*/ 6859615 h 6859615"/>
              <a:gd name="connsiteX8" fmla="*/ 842404 w 5643150"/>
              <a:gd name="connsiteY8" fmla="*/ 6185420 h 6859615"/>
              <a:gd name="connsiteX9" fmla="*/ 908671 w 5643150"/>
              <a:gd name="connsiteY9" fmla="*/ 5874333 h 6859615"/>
              <a:gd name="connsiteX10" fmla="*/ 863232 w 5643150"/>
              <a:gd name="connsiteY10" fmla="*/ 5140414 h 6859615"/>
              <a:gd name="connsiteX11" fmla="*/ 856838 w 5643150"/>
              <a:gd name="connsiteY11" fmla="*/ 4302231 h 6859615"/>
              <a:gd name="connsiteX12" fmla="*/ 851504 w 5643150"/>
              <a:gd name="connsiteY12" fmla="*/ 2775529 h 6859615"/>
              <a:gd name="connsiteX13" fmla="*/ 873138 w 5643150"/>
              <a:gd name="connsiteY13" fmla="*/ 1862862 h 6859615"/>
              <a:gd name="connsiteX14" fmla="*/ 871904 w 5643150"/>
              <a:gd name="connsiteY14" fmla="*/ 1228384 h 6859615"/>
              <a:gd name="connsiteX15" fmla="*/ 848500 w 5643150"/>
              <a:gd name="connsiteY15" fmla="*/ 666410 h 6859615"/>
              <a:gd name="connsiteX16" fmla="*/ 866316 w 5643150"/>
              <a:gd name="connsiteY16" fmla="*/ 724 h 6859615"/>
              <a:gd name="connsiteX17" fmla="*/ 5637054 w 5643150"/>
              <a:gd name="connsiteY17" fmla="*/ 0 h 6859615"/>
              <a:gd name="connsiteX0" fmla="*/ 669677 w 5578482"/>
              <a:gd name="connsiteY0" fmla="*/ 5086949 h 6859615"/>
              <a:gd name="connsiteX1" fmla="*/ 709619 w 5578482"/>
              <a:gd name="connsiteY1" fmla="*/ 5315022 h 6859615"/>
              <a:gd name="connsiteX2" fmla="*/ 656738 w 5578482"/>
              <a:gd name="connsiteY2" fmla="*/ 5758755 h 6859615"/>
              <a:gd name="connsiteX3" fmla="*/ 7 w 5578482"/>
              <a:gd name="connsiteY3" fmla="*/ 3870097 h 6859615"/>
              <a:gd name="connsiteX4" fmla="*/ 669677 w 5578482"/>
              <a:gd name="connsiteY4" fmla="*/ 5086949 h 6859615"/>
              <a:gd name="connsiteX5" fmla="*/ 5572386 w 5578482"/>
              <a:gd name="connsiteY5" fmla="*/ 0 h 6859615"/>
              <a:gd name="connsiteX6" fmla="*/ 5578482 w 5578482"/>
              <a:gd name="connsiteY6" fmla="*/ 6857986 h 6859615"/>
              <a:gd name="connsiteX7" fmla="*/ 771930 w 5578482"/>
              <a:gd name="connsiteY7" fmla="*/ 6859615 h 6859615"/>
              <a:gd name="connsiteX8" fmla="*/ 777736 w 5578482"/>
              <a:gd name="connsiteY8" fmla="*/ 6185420 h 6859615"/>
              <a:gd name="connsiteX9" fmla="*/ 844003 w 5578482"/>
              <a:gd name="connsiteY9" fmla="*/ 5874333 h 6859615"/>
              <a:gd name="connsiteX10" fmla="*/ 798564 w 5578482"/>
              <a:gd name="connsiteY10" fmla="*/ 5140414 h 6859615"/>
              <a:gd name="connsiteX11" fmla="*/ 792170 w 5578482"/>
              <a:gd name="connsiteY11" fmla="*/ 4302231 h 6859615"/>
              <a:gd name="connsiteX12" fmla="*/ 786836 w 5578482"/>
              <a:gd name="connsiteY12" fmla="*/ 2775529 h 6859615"/>
              <a:gd name="connsiteX13" fmla="*/ 808470 w 5578482"/>
              <a:gd name="connsiteY13" fmla="*/ 1862862 h 6859615"/>
              <a:gd name="connsiteX14" fmla="*/ 807236 w 5578482"/>
              <a:gd name="connsiteY14" fmla="*/ 1228384 h 6859615"/>
              <a:gd name="connsiteX15" fmla="*/ 783832 w 5578482"/>
              <a:gd name="connsiteY15" fmla="*/ 666410 h 6859615"/>
              <a:gd name="connsiteX16" fmla="*/ 801648 w 5578482"/>
              <a:gd name="connsiteY16" fmla="*/ 724 h 6859615"/>
              <a:gd name="connsiteX17" fmla="*/ 5572386 w 5578482"/>
              <a:gd name="connsiteY17" fmla="*/ 0 h 6859615"/>
              <a:gd name="connsiteX0" fmla="*/ 74523 w 4983328"/>
              <a:gd name="connsiteY0" fmla="*/ 5086949 h 6859615"/>
              <a:gd name="connsiteX1" fmla="*/ 114465 w 4983328"/>
              <a:gd name="connsiteY1" fmla="*/ 5315022 h 6859615"/>
              <a:gd name="connsiteX2" fmla="*/ 61584 w 4983328"/>
              <a:gd name="connsiteY2" fmla="*/ 5758755 h 6859615"/>
              <a:gd name="connsiteX3" fmla="*/ 76 w 4983328"/>
              <a:gd name="connsiteY3" fmla="*/ 5396972 h 6859615"/>
              <a:gd name="connsiteX4" fmla="*/ 74523 w 4983328"/>
              <a:gd name="connsiteY4" fmla="*/ 5086949 h 6859615"/>
              <a:gd name="connsiteX5" fmla="*/ 4977232 w 4983328"/>
              <a:gd name="connsiteY5" fmla="*/ 0 h 6859615"/>
              <a:gd name="connsiteX6" fmla="*/ 4983328 w 4983328"/>
              <a:gd name="connsiteY6" fmla="*/ 6857986 h 6859615"/>
              <a:gd name="connsiteX7" fmla="*/ 176776 w 4983328"/>
              <a:gd name="connsiteY7" fmla="*/ 6859615 h 6859615"/>
              <a:gd name="connsiteX8" fmla="*/ 182582 w 4983328"/>
              <a:gd name="connsiteY8" fmla="*/ 6185420 h 6859615"/>
              <a:gd name="connsiteX9" fmla="*/ 248849 w 4983328"/>
              <a:gd name="connsiteY9" fmla="*/ 5874333 h 6859615"/>
              <a:gd name="connsiteX10" fmla="*/ 203410 w 4983328"/>
              <a:gd name="connsiteY10" fmla="*/ 5140414 h 6859615"/>
              <a:gd name="connsiteX11" fmla="*/ 197016 w 4983328"/>
              <a:gd name="connsiteY11" fmla="*/ 4302231 h 6859615"/>
              <a:gd name="connsiteX12" fmla="*/ 191682 w 4983328"/>
              <a:gd name="connsiteY12" fmla="*/ 2775529 h 6859615"/>
              <a:gd name="connsiteX13" fmla="*/ 213316 w 4983328"/>
              <a:gd name="connsiteY13" fmla="*/ 1862862 h 6859615"/>
              <a:gd name="connsiteX14" fmla="*/ 212082 w 4983328"/>
              <a:gd name="connsiteY14" fmla="*/ 1228384 h 6859615"/>
              <a:gd name="connsiteX15" fmla="*/ 188678 w 4983328"/>
              <a:gd name="connsiteY15" fmla="*/ 666410 h 6859615"/>
              <a:gd name="connsiteX16" fmla="*/ 206494 w 4983328"/>
              <a:gd name="connsiteY16" fmla="*/ 724 h 6859615"/>
              <a:gd name="connsiteX17" fmla="*/ 4977232 w 4983328"/>
              <a:gd name="connsiteY17" fmla="*/ 0 h 6859615"/>
              <a:gd name="connsiteX0" fmla="*/ 74454 w 4983259"/>
              <a:gd name="connsiteY0" fmla="*/ 5086949 h 6859615"/>
              <a:gd name="connsiteX1" fmla="*/ 114396 w 4983259"/>
              <a:gd name="connsiteY1" fmla="*/ 5315022 h 6859615"/>
              <a:gd name="connsiteX2" fmla="*/ 78767 w 4983259"/>
              <a:gd name="connsiteY2" fmla="*/ 5456830 h 6859615"/>
              <a:gd name="connsiteX3" fmla="*/ 7 w 4983259"/>
              <a:gd name="connsiteY3" fmla="*/ 5396972 h 6859615"/>
              <a:gd name="connsiteX4" fmla="*/ 74454 w 4983259"/>
              <a:gd name="connsiteY4" fmla="*/ 5086949 h 6859615"/>
              <a:gd name="connsiteX5" fmla="*/ 4977163 w 4983259"/>
              <a:gd name="connsiteY5" fmla="*/ 0 h 6859615"/>
              <a:gd name="connsiteX6" fmla="*/ 4983259 w 4983259"/>
              <a:gd name="connsiteY6" fmla="*/ 6857986 h 6859615"/>
              <a:gd name="connsiteX7" fmla="*/ 176707 w 4983259"/>
              <a:gd name="connsiteY7" fmla="*/ 6859615 h 6859615"/>
              <a:gd name="connsiteX8" fmla="*/ 182513 w 4983259"/>
              <a:gd name="connsiteY8" fmla="*/ 6185420 h 6859615"/>
              <a:gd name="connsiteX9" fmla="*/ 248780 w 4983259"/>
              <a:gd name="connsiteY9" fmla="*/ 5874333 h 6859615"/>
              <a:gd name="connsiteX10" fmla="*/ 203341 w 4983259"/>
              <a:gd name="connsiteY10" fmla="*/ 5140414 h 6859615"/>
              <a:gd name="connsiteX11" fmla="*/ 196947 w 4983259"/>
              <a:gd name="connsiteY11" fmla="*/ 4302231 h 6859615"/>
              <a:gd name="connsiteX12" fmla="*/ 191613 w 4983259"/>
              <a:gd name="connsiteY12" fmla="*/ 2775529 h 6859615"/>
              <a:gd name="connsiteX13" fmla="*/ 213247 w 4983259"/>
              <a:gd name="connsiteY13" fmla="*/ 1862862 h 6859615"/>
              <a:gd name="connsiteX14" fmla="*/ 212013 w 4983259"/>
              <a:gd name="connsiteY14" fmla="*/ 1228384 h 6859615"/>
              <a:gd name="connsiteX15" fmla="*/ 188609 w 4983259"/>
              <a:gd name="connsiteY15" fmla="*/ 666410 h 6859615"/>
              <a:gd name="connsiteX16" fmla="*/ 206425 w 4983259"/>
              <a:gd name="connsiteY16" fmla="*/ 724 h 6859615"/>
              <a:gd name="connsiteX17" fmla="*/ 4977163 w 4983259"/>
              <a:gd name="connsiteY17" fmla="*/ 0 h 6859615"/>
              <a:gd name="connsiteX0" fmla="*/ 44956 w 4983953"/>
              <a:gd name="connsiteY0" fmla="*/ 5293983 h 6859615"/>
              <a:gd name="connsiteX1" fmla="*/ 115090 w 4983953"/>
              <a:gd name="connsiteY1" fmla="*/ 5315022 h 6859615"/>
              <a:gd name="connsiteX2" fmla="*/ 79461 w 4983953"/>
              <a:gd name="connsiteY2" fmla="*/ 5456830 h 6859615"/>
              <a:gd name="connsiteX3" fmla="*/ 701 w 4983953"/>
              <a:gd name="connsiteY3" fmla="*/ 5396972 h 6859615"/>
              <a:gd name="connsiteX4" fmla="*/ 44956 w 4983953"/>
              <a:gd name="connsiteY4" fmla="*/ 5293983 h 6859615"/>
              <a:gd name="connsiteX5" fmla="*/ 4977857 w 4983953"/>
              <a:gd name="connsiteY5" fmla="*/ 0 h 6859615"/>
              <a:gd name="connsiteX6" fmla="*/ 4983953 w 4983953"/>
              <a:gd name="connsiteY6" fmla="*/ 6857986 h 6859615"/>
              <a:gd name="connsiteX7" fmla="*/ 177401 w 4983953"/>
              <a:gd name="connsiteY7" fmla="*/ 6859615 h 6859615"/>
              <a:gd name="connsiteX8" fmla="*/ 183207 w 4983953"/>
              <a:gd name="connsiteY8" fmla="*/ 6185420 h 6859615"/>
              <a:gd name="connsiteX9" fmla="*/ 249474 w 4983953"/>
              <a:gd name="connsiteY9" fmla="*/ 5874333 h 6859615"/>
              <a:gd name="connsiteX10" fmla="*/ 204035 w 4983953"/>
              <a:gd name="connsiteY10" fmla="*/ 5140414 h 6859615"/>
              <a:gd name="connsiteX11" fmla="*/ 197641 w 4983953"/>
              <a:gd name="connsiteY11" fmla="*/ 4302231 h 6859615"/>
              <a:gd name="connsiteX12" fmla="*/ 192307 w 4983953"/>
              <a:gd name="connsiteY12" fmla="*/ 2775529 h 6859615"/>
              <a:gd name="connsiteX13" fmla="*/ 213941 w 4983953"/>
              <a:gd name="connsiteY13" fmla="*/ 1862862 h 6859615"/>
              <a:gd name="connsiteX14" fmla="*/ 212707 w 4983953"/>
              <a:gd name="connsiteY14" fmla="*/ 1228384 h 6859615"/>
              <a:gd name="connsiteX15" fmla="*/ 189303 w 4983953"/>
              <a:gd name="connsiteY15" fmla="*/ 666410 h 6859615"/>
              <a:gd name="connsiteX16" fmla="*/ 207119 w 4983953"/>
              <a:gd name="connsiteY16" fmla="*/ 724 h 6859615"/>
              <a:gd name="connsiteX17" fmla="*/ 4977857 w 4983953"/>
              <a:gd name="connsiteY17" fmla="*/ 0 h 6859615"/>
              <a:gd name="connsiteX0" fmla="*/ 4084 w 4943081"/>
              <a:gd name="connsiteY0" fmla="*/ 5293983 h 6859615"/>
              <a:gd name="connsiteX1" fmla="*/ 74218 w 4943081"/>
              <a:gd name="connsiteY1" fmla="*/ 5315022 h 6859615"/>
              <a:gd name="connsiteX2" fmla="*/ 38589 w 4943081"/>
              <a:gd name="connsiteY2" fmla="*/ 5456830 h 6859615"/>
              <a:gd name="connsiteX3" fmla="*/ 11587 w 4943081"/>
              <a:gd name="connsiteY3" fmla="*/ 5388346 h 6859615"/>
              <a:gd name="connsiteX4" fmla="*/ 4084 w 4943081"/>
              <a:gd name="connsiteY4" fmla="*/ 5293983 h 6859615"/>
              <a:gd name="connsiteX5" fmla="*/ 4936985 w 4943081"/>
              <a:gd name="connsiteY5" fmla="*/ 0 h 6859615"/>
              <a:gd name="connsiteX6" fmla="*/ 4943081 w 4943081"/>
              <a:gd name="connsiteY6" fmla="*/ 6857986 h 6859615"/>
              <a:gd name="connsiteX7" fmla="*/ 136529 w 4943081"/>
              <a:gd name="connsiteY7" fmla="*/ 6859615 h 6859615"/>
              <a:gd name="connsiteX8" fmla="*/ 142335 w 4943081"/>
              <a:gd name="connsiteY8" fmla="*/ 6185420 h 6859615"/>
              <a:gd name="connsiteX9" fmla="*/ 208602 w 4943081"/>
              <a:gd name="connsiteY9" fmla="*/ 5874333 h 6859615"/>
              <a:gd name="connsiteX10" fmla="*/ 163163 w 4943081"/>
              <a:gd name="connsiteY10" fmla="*/ 5140414 h 6859615"/>
              <a:gd name="connsiteX11" fmla="*/ 156769 w 4943081"/>
              <a:gd name="connsiteY11" fmla="*/ 4302231 h 6859615"/>
              <a:gd name="connsiteX12" fmla="*/ 151435 w 4943081"/>
              <a:gd name="connsiteY12" fmla="*/ 2775529 h 6859615"/>
              <a:gd name="connsiteX13" fmla="*/ 173069 w 4943081"/>
              <a:gd name="connsiteY13" fmla="*/ 1862862 h 6859615"/>
              <a:gd name="connsiteX14" fmla="*/ 171835 w 4943081"/>
              <a:gd name="connsiteY14" fmla="*/ 1228384 h 6859615"/>
              <a:gd name="connsiteX15" fmla="*/ 148431 w 4943081"/>
              <a:gd name="connsiteY15" fmla="*/ 666410 h 6859615"/>
              <a:gd name="connsiteX16" fmla="*/ 166247 w 4943081"/>
              <a:gd name="connsiteY16" fmla="*/ 724 h 6859615"/>
              <a:gd name="connsiteX17" fmla="*/ 4936985 w 4943081"/>
              <a:gd name="connsiteY17" fmla="*/ 0 h 6859615"/>
              <a:gd name="connsiteX0" fmla="*/ 4648 w 4943645"/>
              <a:gd name="connsiteY0" fmla="*/ 5293983 h 6859615"/>
              <a:gd name="connsiteX1" fmla="*/ 74782 w 4943645"/>
              <a:gd name="connsiteY1" fmla="*/ 5315022 h 6859615"/>
              <a:gd name="connsiteX2" fmla="*/ 57153 w 4943645"/>
              <a:gd name="connsiteY2" fmla="*/ 5413630 h 6859615"/>
              <a:gd name="connsiteX3" fmla="*/ 12151 w 4943645"/>
              <a:gd name="connsiteY3" fmla="*/ 5388346 h 6859615"/>
              <a:gd name="connsiteX4" fmla="*/ 4648 w 4943645"/>
              <a:gd name="connsiteY4" fmla="*/ 5293983 h 6859615"/>
              <a:gd name="connsiteX5" fmla="*/ 4937549 w 4943645"/>
              <a:gd name="connsiteY5" fmla="*/ 0 h 6859615"/>
              <a:gd name="connsiteX6" fmla="*/ 4943645 w 4943645"/>
              <a:gd name="connsiteY6" fmla="*/ 6857986 h 6859615"/>
              <a:gd name="connsiteX7" fmla="*/ 137093 w 4943645"/>
              <a:gd name="connsiteY7" fmla="*/ 6859615 h 6859615"/>
              <a:gd name="connsiteX8" fmla="*/ 142899 w 4943645"/>
              <a:gd name="connsiteY8" fmla="*/ 6185420 h 6859615"/>
              <a:gd name="connsiteX9" fmla="*/ 209166 w 4943645"/>
              <a:gd name="connsiteY9" fmla="*/ 5874333 h 6859615"/>
              <a:gd name="connsiteX10" fmla="*/ 163727 w 4943645"/>
              <a:gd name="connsiteY10" fmla="*/ 5140414 h 6859615"/>
              <a:gd name="connsiteX11" fmla="*/ 157333 w 4943645"/>
              <a:gd name="connsiteY11" fmla="*/ 4302231 h 6859615"/>
              <a:gd name="connsiteX12" fmla="*/ 151999 w 4943645"/>
              <a:gd name="connsiteY12" fmla="*/ 2775529 h 6859615"/>
              <a:gd name="connsiteX13" fmla="*/ 173633 w 4943645"/>
              <a:gd name="connsiteY13" fmla="*/ 1862862 h 6859615"/>
              <a:gd name="connsiteX14" fmla="*/ 172399 w 4943645"/>
              <a:gd name="connsiteY14" fmla="*/ 1228384 h 6859615"/>
              <a:gd name="connsiteX15" fmla="*/ 148995 w 4943645"/>
              <a:gd name="connsiteY15" fmla="*/ 666410 h 6859615"/>
              <a:gd name="connsiteX16" fmla="*/ 166811 w 4943645"/>
              <a:gd name="connsiteY16" fmla="*/ 724 h 6859615"/>
              <a:gd name="connsiteX17" fmla="*/ 4937549 w 4943645"/>
              <a:gd name="connsiteY17" fmla="*/ 0 h 6859615"/>
              <a:gd name="connsiteX0" fmla="*/ 15612 w 4933009"/>
              <a:gd name="connsiteY0" fmla="*/ 5319183 h 6859615"/>
              <a:gd name="connsiteX1" fmla="*/ 64146 w 4933009"/>
              <a:gd name="connsiteY1" fmla="*/ 5315022 h 6859615"/>
              <a:gd name="connsiteX2" fmla="*/ 46517 w 4933009"/>
              <a:gd name="connsiteY2" fmla="*/ 5413630 h 6859615"/>
              <a:gd name="connsiteX3" fmla="*/ 1515 w 4933009"/>
              <a:gd name="connsiteY3" fmla="*/ 5388346 h 6859615"/>
              <a:gd name="connsiteX4" fmla="*/ 15612 w 4933009"/>
              <a:gd name="connsiteY4" fmla="*/ 5319183 h 6859615"/>
              <a:gd name="connsiteX5" fmla="*/ 4926913 w 4933009"/>
              <a:gd name="connsiteY5" fmla="*/ 0 h 6859615"/>
              <a:gd name="connsiteX6" fmla="*/ 4933009 w 4933009"/>
              <a:gd name="connsiteY6" fmla="*/ 6857986 h 6859615"/>
              <a:gd name="connsiteX7" fmla="*/ 126457 w 4933009"/>
              <a:gd name="connsiteY7" fmla="*/ 6859615 h 6859615"/>
              <a:gd name="connsiteX8" fmla="*/ 132263 w 4933009"/>
              <a:gd name="connsiteY8" fmla="*/ 6185420 h 6859615"/>
              <a:gd name="connsiteX9" fmla="*/ 198530 w 4933009"/>
              <a:gd name="connsiteY9" fmla="*/ 5874333 h 6859615"/>
              <a:gd name="connsiteX10" fmla="*/ 153091 w 4933009"/>
              <a:gd name="connsiteY10" fmla="*/ 5140414 h 6859615"/>
              <a:gd name="connsiteX11" fmla="*/ 146697 w 4933009"/>
              <a:gd name="connsiteY11" fmla="*/ 4302231 h 6859615"/>
              <a:gd name="connsiteX12" fmla="*/ 141363 w 4933009"/>
              <a:gd name="connsiteY12" fmla="*/ 2775529 h 6859615"/>
              <a:gd name="connsiteX13" fmla="*/ 162997 w 4933009"/>
              <a:gd name="connsiteY13" fmla="*/ 1862862 h 6859615"/>
              <a:gd name="connsiteX14" fmla="*/ 161763 w 4933009"/>
              <a:gd name="connsiteY14" fmla="*/ 1228384 h 6859615"/>
              <a:gd name="connsiteX15" fmla="*/ 138359 w 4933009"/>
              <a:gd name="connsiteY15" fmla="*/ 666410 h 6859615"/>
              <a:gd name="connsiteX16" fmla="*/ 156175 w 4933009"/>
              <a:gd name="connsiteY16" fmla="*/ 724 h 6859615"/>
              <a:gd name="connsiteX17" fmla="*/ 4926913 w 4933009"/>
              <a:gd name="connsiteY17" fmla="*/ 0 h 6859615"/>
              <a:gd name="connsiteX0" fmla="*/ 20639 w 4938036"/>
              <a:gd name="connsiteY0" fmla="*/ 5319183 h 6859615"/>
              <a:gd name="connsiteX1" fmla="*/ 69173 w 4938036"/>
              <a:gd name="connsiteY1" fmla="*/ 5315022 h 6859615"/>
              <a:gd name="connsiteX2" fmla="*/ 123544 w 4938036"/>
              <a:gd name="connsiteY2" fmla="*/ 5615230 h 6859615"/>
              <a:gd name="connsiteX3" fmla="*/ 6542 w 4938036"/>
              <a:gd name="connsiteY3" fmla="*/ 5388346 h 6859615"/>
              <a:gd name="connsiteX4" fmla="*/ 20639 w 4938036"/>
              <a:gd name="connsiteY4" fmla="*/ 5319183 h 6859615"/>
              <a:gd name="connsiteX5" fmla="*/ 4931940 w 4938036"/>
              <a:gd name="connsiteY5" fmla="*/ 0 h 6859615"/>
              <a:gd name="connsiteX6" fmla="*/ 4938036 w 4938036"/>
              <a:gd name="connsiteY6" fmla="*/ 6857986 h 6859615"/>
              <a:gd name="connsiteX7" fmla="*/ 131484 w 4938036"/>
              <a:gd name="connsiteY7" fmla="*/ 6859615 h 6859615"/>
              <a:gd name="connsiteX8" fmla="*/ 137290 w 4938036"/>
              <a:gd name="connsiteY8" fmla="*/ 6185420 h 6859615"/>
              <a:gd name="connsiteX9" fmla="*/ 203557 w 4938036"/>
              <a:gd name="connsiteY9" fmla="*/ 5874333 h 6859615"/>
              <a:gd name="connsiteX10" fmla="*/ 158118 w 4938036"/>
              <a:gd name="connsiteY10" fmla="*/ 5140414 h 6859615"/>
              <a:gd name="connsiteX11" fmla="*/ 151724 w 4938036"/>
              <a:gd name="connsiteY11" fmla="*/ 4302231 h 6859615"/>
              <a:gd name="connsiteX12" fmla="*/ 146390 w 4938036"/>
              <a:gd name="connsiteY12" fmla="*/ 2775529 h 6859615"/>
              <a:gd name="connsiteX13" fmla="*/ 168024 w 4938036"/>
              <a:gd name="connsiteY13" fmla="*/ 1862862 h 6859615"/>
              <a:gd name="connsiteX14" fmla="*/ 166790 w 4938036"/>
              <a:gd name="connsiteY14" fmla="*/ 1228384 h 6859615"/>
              <a:gd name="connsiteX15" fmla="*/ 143386 w 4938036"/>
              <a:gd name="connsiteY15" fmla="*/ 666410 h 6859615"/>
              <a:gd name="connsiteX16" fmla="*/ 161202 w 4938036"/>
              <a:gd name="connsiteY16" fmla="*/ 724 h 6859615"/>
              <a:gd name="connsiteX17" fmla="*/ 4931940 w 4938036"/>
              <a:gd name="connsiteY17" fmla="*/ 0 h 6859615"/>
              <a:gd name="connsiteX0" fmla="*/ 21862 w 4939259"/>
              <a:gd name="connsiteY0" fmla="*/ 5319183 h 6859615"/>
              <a:gd name="connsiteX1" fmla="*/ 109996 w 4939259"/>
              <a:gd name="connsiteY1" fmla="*/ 5437422 h 6859615"/>
              <a:gd name="connsiteX2" fmla="*/ 124767 w 4939259"/>
              <a:gd name="connsiteY2" fmla="*/ 5615230 h 6859615"/>
              <a:gd name="connsiteX3" fmla="*/ 7765 w 4939259"/>
              <a:gd name="connsiteY3" fmla="*/ 5388346 h 6859615"/>
              <a:gd name="connsiteX4" fmla="*/ 21862 w 4939259"/>
              <a:gd name="connsiteY4" fmla="*/ 5319183 h 6859615"/>
              <a:gd name="connsiteX5" fmla="*/ 4933163 w 4939259"/>
              <a:gd name="connsiteY5" fmla="*/ 0 h 6859615"/>
              <a:gd name="connsiteX6" fmla="*/ 4939259 w 4939259"/>
              <a:gd name="connsiteY6" fmla="*/ 6857986 h 6859615"/>
              <a:gd name="connsiteX7" fmla="*/ 132707 w 4939259"/>
              <a:gd name="connsiteY7" fmla="*/ 6859615 h 6859615"/>
              <a:gd name="connsiteX8" fmla="*/ 138513 w 4939259"/>
              <a:gd name="connsiteY8" fmla="*/ 6185420 h 6859615"/>
              <a:gd name="connsiteX9" fmla="*/ 204780 w 4939259"/>
              <a:gd name="connsiteY9" fmla="*/ 5874333 h 6859615"/>
              <a:gd name="connsiteX10" fmla="*/ 159341 w 4939259"/>
              <a:gd name="connsiteY10" fmla="*/ 5140414 h 6859615"/>
              <a:gd name="connsiteX11" fmla="*/ 152947 w 4939259"/>
              <a:gd name="connsiteY11" fmla="*/ 4302231 h 6859615"/>
              <a:gd name="connsiteX12" fmla="*/ 147613 w 4939259"/>
              <a:gd name="connsiteY12" fmla="*/ 2775529 h 6859615"/>
              <a:gd name="connsiteX13" fmla="*/ 169247 w 4939259"/>
              <a:gd name="connsiteY13" fmla="*/ 1862862 h 6859615"/>
              <a:gd name="connsiteX14" fmla="*/ 168013 w 4939259"/>
              <a:gd name="connsiteY14" fmla="*/ 1228384 h 6859615"/>
              <a:gd name="connsiteX15" fmla="*/ 144609 w 4939259"/>
              <a:gd name="connsiteY15" fmla="*/ 666410 h 6859615"/>
              <a:gd name="connsiteX16" fmla="*/ 162425 w 4939259"/>
              <a:gd name="connsiteY16" fmla="*/ 724 h 6859615"/>
              <a:gd name="connsiteX17" fmla="*/ 4933163 w 4939259"/>
              <a:gd name="connsiteY17" fmla="*/ 0 h 6859615"/>
              <a:gd name="connsiteX0" fmla="*/ 93439 w 4931636"/>
              <a:gd name="connsiteY0" fmla="*/ 5394783 h 6859615"/>
              <a:gd name="connsiteX1" fmla="*/ 102373 w 4931636"/>
              <a:gd name="connsiteY1" fmla="*/ 5437422 h 6859615"/>
              <a:gd name="connsiteX2" fmla="*/ 117144 w 4931636"/>
              <a:gd name="connsiteY2" fmla="*/ 5615230 h 6859615"/>
              <a:gd name="connsiteX3" fmla="*/ 142 w 4931636"/>
              <a:gd name="connsiteY3" fmla="*/ 5388346 h 6859615"/>
              <a:gd name="connsiteX4" fmla="*/ 93439 w 4931636"/>
              <a:gd name="connsiteY4" fmla="*/ 5394783 h 6859615"/>
              <a:gd name="connsiteX5" fmla="*/ 4925540 w 4931636"/>
              <a:gd name="connsiteY5" fmla="*/ 0 h 6859615"/>
              <a:gd name="connsiteX6" fmla="*/ 4931636 w 4931636"/>
              <a:gd name="connsiteY6" fmla="*/ 6857986 h 6859615"/>
              <a:gd name="connsiteX7" fmla="*/ 125084 w 4931636"/>
              <a:gd name="connsiteY7" fmla="*/ 6859615 h 6859615"/>
              <a:gd name="connsiteX8" fmla="*/ 130890 w 4931636"/>
              <a:gd name="connsiteY8" fmla="*/ 6185420 h 6859615"/>
              <a:gd name="connsiteX9" fmla="*/ 197157 w 4931636"/>
              <a:gd name="connsiteY9" fmla="*/ 5874333 h 6859615"/>
              <a:gd name="connsiteX10" fmla="*/ 151718 w 4931636"/>
              <a:gd name="connsiteY10" fmla="*/ 5140414 h 6859615"/>
              <a:gd name="connsiteX11" fmla="*/ 145324 w 4931636"/>
              <a:gd name="connsiteY11" fmla="*/ 4302231 h 6859615"/>
              <a:gd name="connsiteX12" fmla="*/ 139990 w 4931636"/>
              <a:gd name="connsiteY12" fmla="*/ 2775529 h 6859615"/>
              <a:gd name="connsiteX13" fmla="*/ 161624 w 4931636"/>
              <a:gd name="connsiteY13" fmla="*/ 1862862 h 6859615"/>
              <a:gd name="connsiteX14" fmla="*/ 160390 w 4931636"/>
              <a:gd name="connsiteY14" fmla="*/ 1228384 h 6859615"/>
              <a:gd name="connsiteX15" fmla="*/ 136986 w 4931636"/>
              <a:gd name="connsiteY15" fmla="*/ 666410 h 6859615"/>
              <a:gd name="connsiteX16" fmla="*/ 154802 w 4931636"/>
              <a:gd name="connsiteY16" fmla="*/ 724 h 6859615"/>
              <a:gd name="connsiteX17" fmla="*/ 4925540 w 4931636"/>
              <a:gd name="connsiteY17" fmla="*/ 0 h 6859615"/>
              <a:gd name="connsiteX0" fmla="*/ 93444 w 4931641"/>
              <a:gd name="connsiteY0" fmla="*/ 5394783 h 6859615"/>
              <a:gd name="connsiteX1" fmla="*/ 123978 w 4931641"/>
              <a:gd name="connsiteY1" fmla="*/ 5559822 h 6859615"/>
              <a:gd name="connsiteX2" fmla="*/ 117149 w 4931641"/>
              <a:gd name="connsiteY2" fmla="*/ 5615230 h 6859615"/>
              <a:gd name="connsiteX3" fmla="*/ 147 w 4931641"/>
              <a:gd name="connsiteY3" fmla="*/ 5388346 h 6859615"/>
              <a:gd name="connsiteX4" fmla="*/ 93444 w 4931641"/>
              <a:gd name="connsiteY4" fmla="*/ 5394783 h 6859615"/>
              <a:gd name="connsiteX5" fmla="*/ 4925545 w 4931641"/>
              <a:gd name="connsiteY5" fmla="*/ 0 h 6859615"/>
              <a:gd name="connsiteX6" fmla="*/ 4931641 w 4931641"/>
              <a:gd name="connsiteY6" fmla="*/ 6857986 h 6859615"/>
              <a:gd name="connsiteX7" fmla="*/ 125089 w 4931641"/>
              <a:gd name="connsiteY7" fmla="*/ 6859615 h 6859615"/>
              <a:gd name="connsiteX8" fmla="*/ 130895 w 4931641"/>
              <a:gd name="connsiteY8" fmla="*/ 6185420 h 6859615"/>
              <a:gd name="connsiteX9" fmla="*/ 197162 w 4931641"/>
              <a:gd name="connsiteY9" fmla="*/ 5874333 h 6859615"/>
              <a:gd name="connsiteX10" fmla="*/ 151723 w 4931641"/>
              <a:gd name="connsiteY10" fmla="*/ 5140414 h 6859615"/>
              <a:gd name="connsiteX11" fmla="*/ 145329 w 4931641"/>
              <a:gd name="connsiteY11" fmla="*/ 4302231 h 6859615"/>
              <a:gd name="connsiteX12" fmla="*/ 139995 w 4931641"/>
              <a:gd name="connsiteY12" fmla="*/ 2775529 h 6859615"/>
              <a:gd name="connsiteX13" fmla="*/ 161629 w 4931641"/>
              <a:gd name="connsiteY13" fmla="*/ 1862862 h 6859615"/>
              <a:gd name="connsiteX14" fmla="*/ 160395 w 4931641"/>
              <a:gd name="connsiteY14" fmla="*/ 1228384 h 6859615"/>
              <a:gd name="connsiteX15" fmla="*/ 136991 w 4931641"/>
              <a:gd name="connsiteY15" fmla="*/ 666410 h 6859615"/>
              <a:gd name="connsiteX16" fmla="*/ 154807 w 4931641"/>
              <a:gd name="connsiteY16" fmla="*/ 724 h 6859615"/>
              <a:gd name="connsiteX17" fmla="*/ 4925545 w 4931641"/>
              <a:gd name="connsiteY17" fmla="*/ 0 h 6859615"/>
              <a:gd name="connsiteX0" fmla="*/ 21895 w 4860092"/>
              <a:gd name="connsiteY0" fmla="*/ 53947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3947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 name="connsiteX0" fmla="*/ 21895 w 4860092"/>
              <a:gd name="connsiteY0" fmla="*/ 5524383 h 6859615"/>
              <a:gd name="connsiteX1" fmla="*/ 52429 w 4860092"/>
              <a:gd name="connsiteY1" fmla="*/ 5559822 h 6859615"/>
              <a:gd name="connsiteX2" fmla="*/ 45600 w 4860092"/>
              <a:gd name="connsiteY2" fmla="*/ 5615230 h 6859615"/>
              <a:gd name="connsiteX3" fmla="*/ 598 w 4860092"/>
              <a:gd name="connsiteY3" fmla="*/ 5604346 h 6859615"/>
              <a:gd name="connsiteX4" fmla="*/ 21895 w 4860092"/>
              <a:gd name="connsiteY4" fmla="*/ 5524383 h 6859615"/>
              <a:gd name="connsiteX5" fmla="*/ 4853996 w 4860092"/>
              <a:gd name="connsiteY5" fmla="*/ 0 h 6859615"/>
              <a:gd name="connsiteX6" fmla="*/ 4860092 w 4860092"/>
              <a:gd name="connsiteY6" fmla="*/ 6857986 h 6859615"/>
              <a:gd name="connsiteX7" fmla="*/ 53540 w 4860092"/>
              <a:gd name="connsiteY7" fmla="*/ 6859615 h 6859615"/>
              <a:gd name="connsiteX8" fmla="*/ 59346 w 4860092"/>
              <a:gd name="connsiteY8" fmla="*/ 6185420 h 6859615"/>
              <a:gd name="connsiteX9" fmla="*/ 125613 w 4860092"/>
              <a:gd name="connsiteY9" fmla="*/ 5874333 h 6859615"/>
              <a:gd name="connsiteX10" fmla="*/ 80174 w 4860092"/>
              <a:gd name="connsiteY10" fmla="*/ 5140414 h 6859615"/>
              <a:gd name="connsiteX11" fmla="*/ 73780 w 4860092"/>
              <a:gd name="connsiteY11" fmla="*/ 4302231 h 6859615"/>
              <a:gd name="connsiteX12" fmla="*/ 68446 w 4860092"/>
              <a:gd name="connsiteY12" fmla="*/ 2775529 h 6859615"/>
              <a:gd name="connsiteX13" fmla="*/ 90080 w 4860092"/>
              <a:gd name="connsiteY13" fmla="*/ 1862862 h 6859615"/>
              <a:gd name="connsiteX14" fmla="*/ 88846 w 4860092"/>
              <a:gd name="connsiteY14" fmla="*/ 1228384 h 6859615"/>
              <a:gd name="connsiteX15" fmla="*/ 65442 w 4860092"/>
              <a:gd name="connsiteY15" fmla="*/ 666410 h 6859615"/>
              <a:gd name="connsiteX16" fmla="*/ 83258 w 4860092"/>
              <a:gd name="connsiteY16" fmla="*/ 724 h 6859615"/>
              <a:gd name="connsiteX17" fmla="*/ 4853996 w 4860092"/>
              <a:gd name="connsiteY17" fmla="*/ 0 h 6859615"/>
              <a:gd name="connsiteX0" fmla="*/ 21895 w 6166748"/>
              <a:gd name="connsiteY0" fmla="*/ 5524383 h 6859615"/>
              <a:gd name="connsiteX1" fmla="*/ 52429 w 6166748"/>
              <a:gd name="connsiteY1" fmla="*/ 5559822 h 6859615"/>
              <a:gd name="connsiteX2" fmla="*/ 45600 w 6166748"/>
              <a:gd name="connsiteY2" fmla="*/ 5615230 h 6859615"/>
              <a:gd name="connsiteX3" fmla="*/ 598 w 6166748"/>
              <a:gd name="connsiteY3" fmla="*/ 5604346 h 6859615"/>
              <a:gd name="connsiteX4" fmla="*/ 21895 w 6166748"/>
              <a:gd name="connsiteY4" fmla="*/ 5524383 h 6859615"/>
              <a:gd name="connsiteX5" fmla="*/ 6166748 w 6166748"/>
              <a:gd name="connsiteY5" fmla="*/ 0 h 6859615"/>
              <a:gd name="connsiteX6" fmla="*/ 4860092 w 6166748"/>
              <a:gd name="connsiteY6" fmla="*/ 6857986 h 6859615"/>
              <a:gd name="connsiteX7" fmla="*/ 53540 w 6166748"/>
              <a:gd name="connsiteY7" fmla="*/ 6859615 h 6859615"/>
              <a:gd name="connsiteX8" fmla="*/ 59346 w 6166748"/>
              <a:gd name="connsiteY8" fmla="*/ 6185420 h 6859615"/>
              <a:gd name="connsiteX9" fmla="*/ 125613 w 6166748"/>
              <a:gd name="connsiteY9" fmla="*/ 5874333 h 6859615"/>
              <a:gd name="connsiteX10" fmla="*/ 80174 w 6166748"/>
              <a:gd name="connsiteY10" fmla="*/ 5140414 h 6859615"/>
              <a:gd name="connsiteX11" fmla="*/ 73780 w 6166748"/>
              <a:gd name="connsiteY11" fmla="*/ 4302231 h 6859615"/>
              <a:gd name="connsiteX12" fmla="*/ 68446 w 6166748"/>
              <a:gd name="connsiteY12" fmla="*/ 2775529 h 6859615"/>
              <a:gd name="connsiteX13" fmla="*/ 90080 w 6166748"/>
              <a:gd name="connsiteY13" fmla="*/ 1862862 h 6859615"/>
              <a:gd name="connsiteX14" fmla="*/ 88846 w 6166748"/>
              <a:gd name="connsiteY14" fmla="*/ 1228384 h 6859615"/>
              <a:gd name="connsiteX15" fmla="*/ 65442 w 6166748"/>
              <a:gd name="connsiteY15" fmla="*/ 666410 h 6859615"/>
              <a:gd name="connsiteX16" fmla="*/ 83258 w 6166748"/>
              <a:gd name="connsiteY16" fmla="*/ 724 h 6859615"/>
              <a:gd name="connsiteX17" fmla="*/ 6166748 w 6166748"/>
              <a:gd name="connsiteY17" fmla="*/ 0 h 6859615"/>
              <a:gd name="connsiteX0" fmla="*/ 21895 w 6166748"/>
              <a:gd name="connsiteY0" fmla="*/ 5524383 h 6876093"/>
              <a:gd name="connsiteX1" fmla="*/ 52429 w 6166748"/>
              <a:gd name="connsiteY1" fmla="*/ 5559822 h 6876093"/>
              <a:gd name="connsiteX2" fmla="*/ 45600 w 6166748"/>
              <a:gd name="connsiteY2" fmla="*/ 5615230 h 6876093"/>
              <a:gd name="connsiteX3" fmla="*/ 598 w 6166748"/>
              <a:gd name="connsiteY3" fmla="*/ 5604346 h 6876093"/>
              <a:gd name="connsiteX4" fmla="*/ 21895 w 6166748"/>
              <a:gd name="connsiteY4" fmla="*/ 5524383 h 6876093"/>
              <a:gd name="connsiteX5" fmla="*/ 6166748 w 6166748"/>
              <a:gd name="connsiteY5" fmla="*/ 0 h 6876093"/>
              <a:gd name="connsiteX6" fmla="*/ 6163791 w 6166748"/>
              <a:gd name="connsiteY6" fmla="*/ 6876093 h 6876093"/>
              <a:gd name="connsiteX7" fmla="*/ 53540 w 6166748"/>
              <a:gd name="connsiteY7" fmla="*/ 6859615 h 6876093"/>
              <a:gd name="connsiteX8" fmla="*/ 59346 w 6166748"/>
              <a:gd name="connsiteY8" fmla="*/ 6185420 h 6876093"/>
              <a:gd name="connsiteX9" fmla="*/ 125613 w 6166748"/>
              <a:gd name="connsiteY9" fmla="*/ 5874333 h 6876093"/>
              <a:gd name="connsiteX10" fmla="*/ 80174 w 6166748"/>
              <a:gd name="connsiteY10" fmla="*/ 5140414 h 6876093"/>
              <a:gd name="connsiteX11" fmla="*/ 73780 w 6166748"/>
              <a:gd name="connsiteY11" fmla="*/ 4302231 h 6876093"/>
              <a:gd name="connsiteX12" fmla="*/ 68446 w 6166748"/>
              <a:gd name="connsiteY12" fmla="*/ 2775529 h 6876093"/>
              <a:gd name="connsiteX13" fmla="*/ 90080 w 6166748"/>
              <a:gd name="connsiteY13" fmla="*/ 1862862 h 6876093"/>
              <a:gd name="connsiteX14" fmla="*/ 88846 w 6166748"/>
              <a:gd name="connsiteY14" fmla="*/ 1228384 h 6876093"/>
              <a:gd name="connsiteX15" fmla="*/ 65442 w 6166748"/>
              <a:gd name="connsiteY15" fmla="*/ 666410 h 6876093"/>
              <a:gd name="connsiteX16" fmla="*/ 83258 w 6166748"/>
              <a:gd name="connsiteY16" fmla="*/ 724 h 6876093"/>
              <a:gd name="connsiteX17" fmla="*/ 6166748 w 6166748"/>
              <a:gd name="connsiteY17" fmla="*/ 0 h 687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66748" h="6876093">
                <a:moveTo>
                  <a:pt x="21895" y="5524383"/>
                </a:moveTo>
                <a:cubicBezTo>
                  <a:pt x="30533" y="5516962"/>
                  <a:pt x="48478" y="5544681"/>
                  <a:pt x="52429" y="5559822"/>
                </a:cubicBezTo>
                <a:cubicBezTo>
                  <a:pt x="56380" y="5574963"/>
                  <a:pt x="54238" y="5607809"/>
                  <a:pt x="45600" y="5615230"/>
                </a:cubicBezTo>
                <a:cubicBezTo>
                  <a:pt x="36962" y="5622651"/>
                  <a:pt x="4549" y="5619487"/>
                  <a:pt x="598" y="5604346"/>
                </a:cubicBezTo>
                <a:cubicBezTo>
                  <a:pt x="-3353" y="5589205"/>
                  <a:pt x="13257" y="5531804"/>
                  <a:pt x="21895" y="5524383"/>
                </a:cubicBezTo>
                <a:close/>
                <a:moveTo>
                  <a:pt x="6166748" y="0"/>
                </a:moveTo>
                <a:cubicBezTo>
                  <a:pt x="6165762" y="2292031"/>
                  <a:pt x="6164777" y="4584062"/>
                  <a:pt x="6163791" y="6876093"/>
                </a:cubicBezTo>
                <a:lnTo>
                  <a:pt x="53540" y="6859615"/>
                </a:lnTo>
                <a:cubicBezTo>
                  <a:pt x="50713" y="6672582"/>
                  <a:pt x="38360" y="6239103"/>
                  <a:pt x="59346" y="6185420"/>
                </a:cubicBezTo>
                <a:cubicBezTo>
                  <a:pt x="186210" y="6016637"/>
                  <a:pt x="98761" y="6014541"/>
                  <a:pt x="125613" y="5874333"/>
                </a:cubicBezTo>
                <a:cubicBezTo>
                  <a:pt x="104117" y="5642393"/>
                  <a:pt x="30232" y="5410454"/>
                  <a:pt x="80174" y="5140414"/>
                </a:cubicBezTo>
                <a:cubicBezTo>
                  <a:pt x="108205" y="4681633"/>
                  <a:pt x="45749" y="4761013"/>
                  <a:pt x="73780" y="4302231"/>
                </a:cubicBezTo>
                <a:cubicBezTo>
                  <a:pt x="65652" y="3779043"/>
                  <a:pt x="124199" y="3798779"/>
                  <a:pt x="68446" y="2775529"/>
                </a:cubicBezTo>
                <a:cubicBezTo>
                  <a:pt x="80419" y="1837895"/>
                  <a:pt x="68581" y="2081359"/>
                  <a:pt x="90080" y="1862862"/>
                </a:cubicBezTo>
                <a:cubicBezTo>
                  <a:pt x="34106" y="1156069"/>
                  <a:pt x="116245" y="1658952"/>
                  <a:pt x="88846" y="1228384"/>
                </a:cubicBezTo>
                <a:lnTo>
                  <a:pt x="65442" y="666410"/>
                </a:lnTo>
                <a:cubicBezTo>
                  <a:pt x="74556" y="522302"/>
                  <a:pt x="64619" y="344857"/>
                  <a:pt x="83258" y="724"/>
                </a:cubicBezTo>
                <a:lnTo>
                  <a:pt x="6166748" y="0"/>
                </a:lnTo>
                <a:close/>
              </a:path>
            </a:pathLst>
          </a:custGeom>
          <a:solidFill>
            <a:srgbClr val="008751"/>
          </a:solidFill>
          <a:ln>
            <a:noFill/>
          </a:ln>
        </p:spPr>
        <p:txBody>
          <a:bodyPr wrap="square">
            <a:noAutofit/>
          </a:bodyPr>
          <a:lstStyle>
            <a:lvl1pPr>
              <a:defRPr sz="1600">
                <a:solidFill>
                  <a:schemeClr val="accent2">
                    <a:lumMod val="75000"/>
                  </a:schemeClr>
                </a:solidFill>
              </a:defRPr>
            </a:lvl1pPr>
          </a:lstStyle>
          <a:p>
            <a:r>
              <a:rPr lang="en-GB"/>
              <a:t>This is an image placeholder. Click the little icon behind the square image to add a picture</a:t>
            </a:r>
          </a:p>
        </p:txBody>
      </p:sp>
      <p:sp>
        <p:nvSpPr>
          <p:cNvPr id="3" name="Subtitle 2">
            <a:extLst>
              <a:ext uri="{FF2B5EF4-FFF2-40B4-BE49-F238E27FC236}">
                <a16:creationId xmlns:a16="http://schemas.microsoft.com/office/drawing/2014/main" id="{F281CB52-78B7-0C41-8AA4-983207946085}"/>
              </a:ext>
            </a:extLst>
          </p:cNvPr>
          <p:cNvSpPr>
            <a:spLocks noGrp="1"/>
          </p:cNvSpPr>
          <p:nvPr>
            <p:ph type="subTitle" idx="1" hasCustomPrompt="1"/>
          </p:nvPr>
        </p:nvSpPr>
        <p:spPr>
          <a:xfrm>
            <a:off x="6564313" y="2272420"/>
            <a:ext cx="5292724" cy="439666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rgbClr val="424242"/>
                </a:solidFill>
                <a:effectLst/>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Lorem </a:t>
            </a:r>
            <a:r>
              <a:rPr lang="en-US" err="1"/>
              <a:t>lipsum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a:p>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Lorem </a:t>
            </a:r>
            <a:r>
              <a:rPr lang="en-US" err="1"/>
              <a:t>lipsum</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endParaRPr lang="en-GB"/>
          </a:p>
        </p:txBody>
      </p:sp>
      <p:sp>
        <p:nvSpPr>
          <p:cNvPr id="10" name="Title 1">
            <a:extLst>
              <a:ext uri="{FF2B5EF4-FFF2-40B4-BE49-F238E27FC236}">
                <a16:creationId xmlns:a16="http://schemas.microsoft.com/office/drawing/2014/main" id="{CADA7699-B8F6-BB4E-85DD-D8B3900E3F5D}"/>
              </a:ext>
            </a:extLst>
          </p:cNvPr>
          <p:cNvSpPr>
            <a:spLocks noGrp="1"/>
          </p:cNvSpPr>
          <p:nvPr>
            <p:ph type="ctrTitle" hasCustomPrompt="1"/>
          </p:nvPr>
        </p:nvSpPr>
        <p:spPr>
          <a:xfrm>
            <a:off x="6564313" y="368300"/>
            <a:ext cx="5761037" cy="1704944"/>
          </a:xfrm>
        </p:spPr>
        <p:txBody>
          <a:bodyPr anchor="t">
            <a:normAutofit/>
          </a:bodyPr>
          <a:lstStyle>
            <a:lvl1pPr algn="l">
              <a:defRPr sz="3600"/>
            </a:lvl1pPr>
          </a:lstStyle>
          <a:p>
            <a:r>
              <a:rPr lang="en-US"/>
              <a:t>Section header title goes here</a:t>
            </a:r>
            <a:endParaRPr lang="en-GB"/>
          </a:p>
        </p:txBody>
      </p:sp>
    </p:spTree>
    <p:extLst>
      <p:ext uri="{BB962C8B-B14F-4D97-AF65-F5344CB8AC3E}">
        <p14:creationId xmlns:p14="http://schemas.microsoft.com/office/powerpoint/2010/main" val="226750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ull Background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65AD123-4A80-C347-AD12-93336F3C4B3D}"/>
              </a:ext>
            </a:extLst>
          </p:cNvPr>
          <p:cNvSpPr>
            <a:spLocks noGrp="1"/>
          </p:cNvSpPr>
          <p:nvPr>
            <p:ph type="pic" sz="quarter" idx="10" hasCustomPrompt="1"/>
          </p:nvPr>
        </p:nvSpPr>
        <p:spPr>
          <a:xfrm>
            <a:off x="0" y="0"/>
            <a:ext cx="12192000" cy="6858000"/>
          </a:xfrm>
          <a:solidFill>
            <a:srgbClr val="5BAC26"/>
          </a:solidFill>
        </p:spPr>
        <p:txBody>
          <a:bodyPr/>
          <a:lstStyle>
            <a:lvl1pPr>
              <a:defRPr/>
            </a:lvl1pPr>
          </a:lstStyle>
          <a:p>
            <a:r>
              <a:rPr lang="en-GB"/>
              <a:t>This is an image placeholder. Click the little icon in the centre to add a picture</a:t>
            </a:r>
          </a:p>
        </p:txBody>
      </p:sp>
      <p:sp>
        <p:nvSpPr>
          <p:cNvPr id="2" name="Title 1">
            <a:extLst>
              <a:ext uri="{FF2B5EF4-FFF2-40B4-BE49-F238E27FC236}">
                <a16:creationId xmlns:a16="http://schemas.microsoft.com/office/drawing/2014/main" id="{8FF120D5-1456-D743-984F-F99DAF100E88}"/>
              </a:ext>
            </a:extLst>
          </p:cNvPr>
          <p:cNvSpPr>
            <a:spLocks noGrp="1"/>
          </p:cNvSpPr>
          <p:nvPr>
            <p:ph type="title" hasCustomPrompt="1"/>
          </p:nvPr>
        </p:nvSpPr>
        <p:spPr>
          <a:xfrm>
            <a:off x="343672" y="742384"/>
            <a:ext cx="11513366" cy="1810693"/>
          </a:xfrm>
        </p:spPr>
        <p:txBody>
          <a:bodyPr/>
          <a:lstStyle>
            <a:lvl1pPr algn="ctr">
              <a:defRPr>
                <a:solidFill>
                  <a:schemeClr val="bg1"/>
                </a:solidFill>
              </a:defRPr>
            </a:lvl1pPr>
          </a:lstStyle>
          <a:p>
            <a:r>
              <a:rPr lang="en-US"/>
              <a:t>Title goes here</a:t>
            </a:r>
            <a:endParaRPr lang="en-GB"/>
          </a:p>
        </p:txBody>
      </p:sp>
      <p:sp>
        <p:nvSpPr>
          <p:cNvPr id="8" name="Title 1">
            <a:extLst>
              <a:ext uri="{FF2B5EF4-FFF2-40B4-BE49-F238E27FC236}">
                <a16:creationId xmlns:a16="http://schemas.microsoft.com/office/drawing/2014/main" id="{8F1A2376-3519-6840-9FF5-66E45793B832}"/>
              </a:ext>
            </a:extLst>
          </p:cNvPr>
          <p:cNvSpPr txBox="1">
            <a:spLocks/>
          </p:cNvSpPr>
          <p:nvPr userDrawn="1"/>
        </p:nvSpPr>
        <p:spPr>
          <a:xfrm>
            <a:off x="343672" y="4137433"/>
            <a:ext cx="11513366" cy="1810693"/>
          </a:xfrm>
          <a:prstGeom prst="rect">
            <a:avLst/>
          </a:prstGeom>
          <a:noFill/>
          <a:ln>
            <a:noFill/>
          </a:ln>
        </p:spPr>
        <p:txBody>
          <a:bodyPr vert="horz" lIns="91440" tIns="45720" rIns="91440" bIns="45720" rtlCol="0" anchor="t">
            <a:normAutofit/>
          </a:bodyPr>
          <a:lstStyle>
            <a:lvl1pPr algn="ctr" defTabSz="914400" rtl="0" eaLnBrk="1" latinLnBrk="0" hangingPunct="1">
              <a:lnSpc>
                <a:spcPct val="90000"/>
              </a:lnSpc>
              <a:spcBef>
                <a:spcPct val="0"/>
              </a:spcBef>
              <a:buNone/>
              <a:defRPr sz="3600" b="0" i="0" kern="1200">
                <a:solidFill>
                  <a:schemeClr val="bg1"/>
                </a:solidFill>
                <a:latin typeface="Eveleth Dot Light" panose="02010A04020200000003" pitchFamily="2" charset="77"/>
                <a:ea typeface="+mj-ea"/>
                <a:cs typeface="+mj-cs"/>
              </a:defRPr>
            </a:lvl1pPr>
          </a:lstStyle>
          <a:p>
            <a:r>
              <a:rPr lang="en-US" sz="2800">
                <a:latin typeface="+mj-lt"/>
                <a:cs typeface="Calibri" panose="020F0502020204030204" pitchFamily="34" charset="0"/>
              </a:rPr>
              <a:t>Click to edit Section Header subtitle</a:t>
            </a:r>
            <a:endParaRPr lang="en-GB" sz="2800">
              <a:latin typeface="+mj-lt"/>
              <a:cs typeface="Calibri" panose="020F0502020204030204" pitchFamily="34" charset="0"/>
            </a:endParaRPr>
          </a:p>
        </p:txBody>
      </p:sp>
    </p:spTree>
    <p:extLst>
      <p:ext uri="{BB962C8B-B14F-4D97-AF65-F5344CB8AC3E}">
        <p14:creationId xmlns:p14="http://schemas.microsoft.com/office/powerpoint/2010/main" val="3085424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ull Colour Background">
    <p:bg>
      <p:bgPr>
        <a:solidFill>
          <a:srgbClr val="5BAC2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37E6E-90A4-F54F-A349-16304E02824C}"/>
              </a:ext>
            </a:extLst>
          </p:cNvPr>
          <p:cNvSpPr>
            <a:spLocks noGrp="1"/>
          </p:cNvSpPr>
          <p:nvPr>
            <p:ph type="title" hasCustomPrompt="1"/>
          </p:nvPr>
        </p:nvSpPr>
        <p:spPr/>
        <p:txBody>
          <a:bodyPr/>
          <a:lstStyle>
            <a:lvl1pPr algn="ctr">
              <a:defRPr>
                <a:solidFill>
                  <a:schemeClr val="bg1"/>
                </a:solidFill>
              </a:defRPr>
            </a:lvl1pPr>
          </a:lstStyle>
          <a:p>
            <a:r>
              <a:rPr lang="en-US"/>
              <a:t>Click to edit title</a:t>
            </a:r>
            <a:endParaRPr lang="en-GB"/>
          </a:p>
        </p:txBody>
      </p:sp>
    </p:spTree>
    <p:extLst>
      <p:ext uri="{BB962C8B-B14F-4D97-AF65-F5344CB8AC3E}">
        <p14:creationId xmlns:p14="http://schemas.microsoft.com/office/powerpoint/2010/main" val="224638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alf Photos Half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2463-A991-0F4A-B0B1-0A1E2B91E3B5}"/>
              </a:ext>
            </a:extLst>
          </p:cNvPr>
          <p:cNvSpPr>
            <a:spLocks noGrp="1"/>
          </p:cNvSpPr>
          <p:nvPr>
            <p:ph type="title"/>
          </p:nvPr>
        </p:nvSpPr>
        <p:spPr>
          <a:xfrm>
            <a:off x="6096000" y="372246"/>
            <a:ext cx="5761038"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143E37-3E98-374D-8324-8657691FFA00}"/>
              </a:ext>
            </a:extLst>
          </p:cNvPr>
          <p:cNvSpPr>
            <a:spLocks noGrp="1"/>
          </p:cNvSpPr>
          <p:nvPr>
            <p:ph idx="1"/>
          </p:nvPr>
        </p:nvSpPr>
        <p:spPr>
          <a:xfrm>
            <a:off x="6096000" y="1868487"/>
            <a:ext cx="5761038" cy="42434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1BFC42-1795-F84D-BB1F-903859059B12}"/>
              </a:ext>
            </a:extLst>
          </p:cNvPr>
          <p:cNvSpPr>
            <a:spLocks noGrp="1"/>
          </p:cNvSpPr>
          <p:nvPr>
            <p:ph type="dt" sz="half" idx="10"/>
          </p:nvPr>
        </p:nvSpPr>
        <p:spPr>
          <a:xfrm>
            <a:off x="9100457" y="6453051"/>
            <a:ext cx="1673764" cy="216038"/>
          </a:xfrm>
        </p:spPr>
        <p:txBody>
          <a:bodyPr/>
          <a:lstStyle/>
          <a:p>
            <a:fld id="{53835AD8-60A5-5D4F-A8F9-792D5EDF4011}" type="datetime4">
              <a:rPr lang="en-GB" smtClean="0"/>
              <a:t>03 October 2022</a:t>
            </a:fld>
            <a:endParaRPr lang="en-GB"/>
          </a:p>
        </p:txBody>
      </p:sp>
      <p:sp>
        <p:nvSpPr>
          <p:cNvPr id="5" name="Footer Placeholder 4">
            <a:extLst>
              <a:ext uri="{FF2B5EF4-FFF2-40B4-BE49-F238E27FC236}">
                <a16:creationId xmlns:a16="http://schemas.microsoft.com/office/drawing/2014/main" id="{2D990AC9-CC40-F242-ADBA-6699016483EC}"/>
              </a:ext>
            </a:extLst>
          </p:cNvPr>
          <p:cNvSpPr>
            <a:spLocks noGrp="1"/>
          </p:cNvSpPr>
          <p:nvPr>
            <p:ph type="ftr" sz="quarter" idx="11"/>
          </p:nvPr>
        </p:nvSpPr>
        <p:spPr>
          <a:xfrm>
            <a:off x="1236617" y="6453051"/>
            <a:ext cx="7315200" cy="216038"/>
          </a:xfrm>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3C05C73F-87C7-DD47-BF49-1581C329F839}"/>
              </a:ext>
            </a:extLst>
          </p:cNvPr>
          <p:cNvSpPr>
            <a:spLocks noGrp="1"/>
          </p:cNvSpPr>
          <p:nvPr>
            <p:ph type="sldNum" sz="quarter" idx="12"/>
          </p:nvPr>
        </p:nvSpPr>
        <p:spPr/>
        <p:txBody>
          <a:bodyPr/>
          <a:lstStyle/>
          <a:p>
            <a:fld id="{6CCA5A4E-9384-7B4E-A945-D252AB071471}" type="slidenum">
              <a:rPr lang="en-GB" smtClean="0"/>
              <a:t>‹#›</a:t>
            </a:fld>
            <a:endParaRPr lang="en-GB"/>
          </a:p>
        </p:txBody>
      </p:sp>
      <p:sp>
        <p:nvSpPr>
          <p:cNvPr id="7" name="Picture Placeholder 18">
            <a:extLst>
              <a:ext uri="{FF2B5EF4-FFF2-40B4-BE49-F238E27FC236}">
                <a16:creationId xmlns:a16="http://schemas.microsoft.com/office/drawing/2014/main" id="{24AAF104-97AA-0541-9963-95E36C522A47}"/>
              </a:ext>
            </a:extLst>
          </p:cNvPr>
          <p:cNvSpPr>
            <a:spLocks noGrp="1"/>
          </p:cNvSpPr>
          <p:nvPr>
            <p:ph type="pic" sz="quarter" idx="13"/>
          </p:nvPr>
        </p:nvSpPr>
        <p:spPr>
          <a:xfrm>
            <a:off x="996638" y="784836"/>
            <a:ext cx="3714736" cy="3714736"/>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sp>
        <p:nvSpPr>
          <p:cNvPr id="8" name="Picture Placeholder 18">
            <a:extLst>
              <a:ext uri="{FF2B5EF4-FFF2-40B4-BE49-F238E27FC236}">
                <a16:creationId xmlns:a16="http://schemas.microsoft.com/office/drawing/2014/main" id="{10F9567A-A586-FA4A-A44C-F7D61ADA423E}"/>
              </a:ext>
            </a:extLst>
          </p:cNvPr>
          <p:cNvSpPr>
            <a:spLocks noGrp="1"/>
          </p:cNvSpPr>
          <p:nvPr>
            <p:ph type="pic" sz="quarter" idx="14"/>
          </p:nvPr>
        </p:nvSpPr>
        <p:spPr>
          <a:xfrm>
            <a:off x="3591824" y="3696164"/>
            <a:ext cx="1821240" cy="1821240"/>
          </a:xfrm>
          <a:solidFill>
            <a:srgbClr val="F2F3EB"/>
          </a:solidFill>
          <a:ln w="57150">
            <a:solidFill>
              <a:schemeClr val="bg1"/>
            </a:solidFill>
          </a:ln>
          <a:effectLst>
            <a:outerShdw blurRad="215900" sx="102000" sy="102000" algn="ctr" rotWithShape="0">
              <a:prstClr val="black">
                <a:alpha val="24000"/>
              </a:prstClr>
            </a:outerShdw>
          </a:effectLst>
        </p:spPr>
        <p:txBody>
          <a:bodyPr/>
          <a:lstStyle/>
          <a:p>
            <a:endParaRPr lang="en-GB"/>
          </a:p>
        </p:txBody>
      </p:sp>
    </p:spTree>
    <p:extLst>
      <p:ext uri="{BB962C8B-B14F-4D97-AF65-F5344CB8AC3E}">
        <p14:creationId xmlns:p14="http://schemas.microsoft.com/office/powerpoint/2010/main" val="284558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3D12473B-C88B-7846-ACE0-815AB04D3D2D}"/>
              </a:ext>
            </a:extLst>
          </p:cNvPr>
          <p:cNvPicPr>
            <a:picLocks/>
          </p:cNvPicPr>
          <p:nvPr userDrawn="1"/>
        </p:nvPicPr>
        <p:blipFill>
          <a:blip r:embed="rId21">
            <a:extLst>
              <a:ext uri="{96DAC541-7B7A-43D3-8B79-37D633B846F1}">
                <asvg:svgBlip xmlns:asvg="http://schemas.microsoft.com/office/drawing/2016/SVG/main" r:embed="rId22"/>
              </a:ext>
            </a:extLst>
          </a:blip>
          <a:stretch>
            <a:fillRect/>
          </a:stretch>
        </p:blipFill>
        <p:spPr>
          <a:xfrm>
            <a:off x="-15156" y="6138000"/>
            <a:ext cx="12243404" cy="720000"/>
          </a:xfrm>
          <a:prstGeom prst="rect">
            <a:avLst/>
          </a:prstGeom>
        </p:spPr>
      </p:pic>
      <p:sp>
        <p:nvSpPr>
          <p:cNvPr id="14" name="Oval 13">
            <a:extLst>
              <a:ext uri="{FF2B5EF4-FFF2-40B4-BE49-F238E27FC236}">
                <a16:creationId xmlns:a16="http://schemas.microsoft.com/office/drawing/2014/main" id="{C4CE0F8F-BD26-6D4A-A43B-6A188ED8EF4E}"/>
              </a:ext>
            </a:extLst>
          </p:cNvPr>
          <p:cNvSpPr/>
          <p:nvPr userDrawn="1"/>
        </p:nvSpPr>
        <p:spPr>
          <a:xfrm>
            <a:off x="10955383" y="6330223"/>
            <a:ext cx="398416" cy="3984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1BA6D943-F6BB-FF4F-9A00-4E291B5F8E8C}"/>
              </a:ext>
            </a:extLst>
          </p:cNvPr>
          <p:cNvSpPr>
            <a:spLocks noGrp="1"/>
          </p:cNvSpPr>
          <p:nvPr>
            <p:ph type="title"/>
          </p:nvPr>
        </p:nvSpPr>
        <p:spPr>
          <a:xfrm>
            <a:off x="343672" y="556176"/>
            <a:ext cx="11513366" cy="1325563"/>
          </a:xfrm>
          <a:prstGeom prst="rect">
            <a:avLst/>
          </a:prstGeom>
          <a:noFill/>
          <a:ln>
            <a:noFill/>
          </a:ln>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68B1C7-D80D-1243-BB01-CB8E885F0734}"/>
              </a:ext>
            </a:extLst>
          </p:cNvPr>
          <p:cNvSpPr>
            <a:spLocks noGrp="1"/>
          </p:cNvSpPr>
          <p:nvPr>
            <p:ph type="body" idx="1"/>
          </p:nvPr>
        </p:nvSpPr>
        <p:spPr>
          <a:xfrm>
            <a:off x="343672" y="1868487"/>
            <a:ext cx="11513366" cy="4243432"/>
          </a:xfrm>
          <a:prstGeom prst="rect">
            <a:avLst/>
          </a:prstGeom>
        </p:spPr>
        <p:txBody>
          <a:bodyPr vert="horz" lIns="91440" tIns="45720" rIns="91440" bIns="45720" rtlCol="0">
            <a:normAutofit/>
          </a:bodyPr>
          <a:lstStyle/>
          <a:p>
            <a:pPr lvl="0"/>
            <a:r>
              <a:rPr lang="en-US"/>
              <a:t>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D9DDD2-DC46-4D4D-9092-CD2C5638CAC2}"/>
              </a:ext>
            </a:extLst>
          </p:cNvPr>
          <p:cNvSpPr>
            <a:spLocks noGrp="1"/>
          </p:cNvSpPr>
          <p:nvPr>
            <p:ph type="dt" sz="half" idx="2"/>
          </p:nvPr>
        </p:nvSpPr>
        <p:spPr>
          <a:xfrm>
            <a:off x="7508507" y="6356350"/>
            <a:ext cx="2743200" cy="365125"/>
          </a:xfrm>
          <a:prstGeom prst="rect">
            <a:avLst/>
          </a:prstGeom>
        </p:spPr>
        <p:txBody>
          <a:bodyPr vert="horz" lIns="91440" tIns="45720" rIns="91440" bIns="45720" rtlCol="0" anchor="ctr"/>
          <a:lstStyle>
            <a:lvl1pPr algn="r">
              <a:defRPr sz="1200">
                <a:solidFill>
                  <a:schemeClr val="bg2"/>
                </a:solidFill>
                <a:latin typeface="+mj-lt"/>
              </a:defRPr>
            </a:lvl1pPr>
          </a:lstStyle>
          <a:p>
            <a:fld id="{D9A5F665-88BF-6640-A320-24C2734B647C}" type="datetime4">
              <a:rPr lang="en-GB" smtClean="0"/>
              <a:t>03 October 2022</a:t>
            </a:fld>
            <a:endParaRPr lang="en-GB"/>
          </a:p>
        </p:txBody>
      </p:sp>
      <p:sp>
        <p:nvSpPr>
          <p:cNvPr id="5" name="Footer Placeholder 4">
            <a:extLst>
              <a:ext uri="{FF2B5EF4-FFF2-40B4-BE49-F238E27FC236}">
                <a16:creationId xmlns:a16="http://schemas.microsoft.com/office/drawing/2014/main" id="{AA45DE9B-D802-1541-AC18-90191852C1F6}"/>
              </a:ext>
            </a:extLst>
          </p:cNvPr>
          <p:cNvSpPr>
            <a:spLocks noGrp="1"/>
          </p:cNvSpPr>
          <p:nvPr>
            <p:ph type="ftr" sz="quarter" idx="3"/>
          </p:nvPr>
        </p:nvSpPr>
        <p:spPr>
          <a:xfrm>
            <a:off x="1236617" y="6356350"/>
            <a:ext cx="5843452" cy="365125"/>
          </a:xfrm>
          <a:prstGeom prst="rect">
            <a:avLst/>
          </a:prstGeom>
        </p:spPr>
        <p:txBody>
          <a:bodyPr vert="horz" lIns="91440" tIns="45720" rIns="91440" bIns="45720" rtlCol="0" anchor="ctr"/>
          <a:lstStyle>
            <a:lvl1pPr algn="l">
              <a:defRPr sz="1200">
                <a:solidFill>
                  <a:schemeClr val="bg2"/>
                </a:solidFill>
                <a:latin typeface="+mj-lt"/>
              </a:defRPr>
            </a:lvl1p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DA3CB2E3-08CB-0F4C-98A7-FAFD96E6ECC9}"/>
              </a:ext>
            </a:extLst>
          </p:cNvPr>
          <p:cNvSpPr>
            <a:spLocks noGrp="1"/>
          </p:cNvSpPr>
          <p:nvPr>
            <p:ph type="sldNum" sz="quarter" idx="4"/>
          </p:nvPr>
        </p:nvSpPr>
        <p:spPr>
          <a:xfrm>
            <a:off x="10955383" y="6356350"/>
            <a:ext cx="398416" cy="365125"/>
          </a:xfrm>
          <a:prstGeom prst="rect">
            <a:avLst/>
          </a:prstGeom>
        </p:spPr>
        <p:txBody>
          <a:bodyPr vert="horz" lIns="91440" tIns="45720" rIns="91440" bIns="45720" rtlCol="0" anchor="ctr"/>
          <a:lstStyle>
            <a:lvl1pPr algn="ctr">
              <a:defRPr sz="1200" b="1" i="0">
                <a:solidFill>
                  <a:schemeClr val="bg1"/>
                </a:solidFill>
                <a:latin typeface="Calibri" panose="020F0502020204030204" pitchFamily="34" charset="0"/>
                <a:cs typeface="Calibri" panose="020F0502020204030204" pitchFamily="34" charset="0"/>
              </a:defRPr>
            </a:lvl1pPr>
          </a:lstStyle>
          <a:p>
            <a:fld id="{6CCA5A4E-9384-7B4E-A945-D252AB071471}" type="slidenum">
              <a:rPr lang="en-GB" smtClean="0"/>
              <a:pPr/>
              <a:t>‹#›</a:t>
            </a:fld>
            <a:endParaRPr lang="en-GB"/>
          </a:p>
        </p:txBody>
      </p:sp>
      <p:sp>
        <p:nvSpPr>
          <p:cNvPr id="7" name="Rectangle 6">
            <a:extLst>
              <a:ext uri="{FF2B5EF4-FFF2-40B4-BE49-F238E27FC236}">
                <a16:creationId xmlns:a16="http://schemas.microsoft.com/office/drawing/2014/main" id="{F1C6FEBE-D033-C445-B852-D8305E49C4D1}"/>
              </a:ext>
            </a:extLst>
          </p:cNvPr>
          <p:cNvSpPr/>
          <p:nvPr userDrawn="1"/>
        </p:nvSpPr>
        <p:spPr>
          <a:xfrm>
            <a:off x="-2244053" y="8910155"/>
            <a:ext cx="849656" cy="369332"/>
          </a:xfrm>
          <a:prstGeom prst="rect">
            <a:avLst/>
          </a:prstGeom>
        </p:spPr>
        <p:txBody>
          <a:bodyPr wrap="none">
            <a:spAutoFit/>
          </a:bodyPr>
          <a:lstStyle/>
          <a:p>
            <a:r>
              <a:rPr lang="en-US"/>
              <a:t>Master</a:t>
            </a:r>
            <a:endParaRPr lang="en-GB"/>
          </a:p>
        </p:txBody>
      </p:sp>
      <p:pic>
        <p:nvPicPr>
          <p:cNvPr id="13" name="Picture 12">
            <a:extLst>
              <a:ext uri="{FF2B5EF4-FFF2-40B4-BE49-F238E27FC236}">
                <a16:creationId xmlns:a16="http://schemas.microsoft.com/office/drawing/2014/main" id="{C6D823B1-3426-F140-BBB4-C040A51E0448}"/>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173029" y="6164080"/>
            <a:ext cx="638928" cy="667839"/>
          </a:xfrm>
          <a:prstGeom prst="rect">
            <a:avLst/>
          </a:prstGeom>
        </p:spPr>
      </p:pic>
    </p:spTree>
    <p:extLst>
      <p:ext uri="{BB962C8B-B14F-4D97-AF65-F5344CB8AC3E}">
        <p14:creationId xmlns:p14="http://schemas.microsoft.com/office/powerpoint/2010/main" val="3136541595"/>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74" r:id="rId4"/>
    <p:sldLayoutId id="2147483675" r:id="rId5"/>
    <p:sldLayoutId id="2147483676" r:id="rId6"/>
    <p:sldLayoutId id="2147483677" r:id="rId7"/>
    <p:sldLayoutId id="2147483678" r:id="rId8"/>
    <p:sldLayoutId id="214748367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p:hf hdr="0"/>
  <p:txStyles>
    <p:titleStyle>
      <a:lvl1pPr algn="l" defTabSz="914400" rtl="0" eaLnBrk="1" latinLnBrk="0" hangingPunct="1">
        <a:lnSpc>
          <a:spcPct val="90000"/>
        </a:lnSpc>
        <a:spcBef>
          <a:spcPct val="0"/>
        </a:spcBef>
        <a:buNone/>
        <a:defRPr sz="3600" b="0" i="0" kern="1200">
          <a:solidFill>
            <a:srgbClr val="5BAC26"/>
          </a:solidFill>
          <a:latin typeface="Eveleth Dot Light" panose="02010A04020200000003"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21" userDrawn="1">
          <p15:clr>
            <a:srgbClr val="F26B43"/>
          </p15:clr>
        </p15:guide>
        <p15:guide id="4" orient="horz" pos="142" userDrawn="1">
          <p15:clr>
            <a:srgbClr val="F26B43"/>
          </p15:clr>
        </p15:guide>
        <p15:guide id="5" orient="horz" pos="4201" userDrawn="1">
          <p15:clr>
            <a:srgbClr val="F26B43"/>
          </p15:clr>
        </p15:guide>
        <p15:guide id="6" pos="7559" userDrawn="1">
          <p15:clr>
            <a:srgbClr val="F26B43"/>
          </p15:clr>
        </p15:guide>
        <p15:guide id="7" pos="211" userDrawn="1">
          <p15:clr>
            <a:srgbClr val="F26B43"/>
          </p15:clr>
        </p15:guide>
        <p15:guide id="8" pos="7469" userDrawn="1">
          <p15:clr>
            <a:srgbClr val="F26B43"/>
          </p15:clr>
        </p15:guide>
        <p15:guide id="9" orient="horz" pos="346" userDrawn="1">
          <p15:clr>
            <a:srgbClr val="F26B43"/>
          </p15:clr>
        </p15:guide>
        <p15:guide id="10" pos="4135" userDrawn="1">
          <p15:clr>
            <a:srgbClr val="F26B43"/>
          </p15:clr>
        </p15:guide>
        <p15:guide id="11" pos="354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hyperlink" Target="mailto:Jo.woodcock@trusselltrust.org.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jpeg"/><Relationship Id="rId7" Type="http://schemas.openxmlformats.org/officeDocument/2006/relationships/image" Target="../media/image31.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4.png"/><Relationship Id="rId10" Type="http://schemas.openxmlformats.org/officeDocument/2006/relationships/image" Target="../media/image34.png"/><Relationship Id="rId4" Type="http://schemas.openxmlformats.org/officeDocument/2006/relationships/hyperlink" Target="http://www.trusselltrust.org/" TargetMode="External"/><Relationship Id="rId9" Type="http://schemas.openxmlformats.org/officeDocument/2006/relationships/image" Target="../media/image33.sv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16.png"/><Relationship Id="rId10" Type="http://schemas.openxmlformats.org/officeDocument/2006/relationships/image" Target="../media/image19.svg"/><Relationship Id="rId4" Type="http://schemas.microsoft.com/office/2007/relationships/hdphoto" Target="../media/hdphoto1.wdp"/><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A822A93-070A-B547-9FE6-9044C7C998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200" y="535867"/>
            <a:ext cx="2153594" cy="2251042"/>
          </a:xfrm>
          <a:prstGeom prst="rect">
            <a:avLst/>
          </a:prstGeom>
        </p:spPr>
      </p:pic>
      <p:sp>
        <p:nvSpPr>
          <p:cNvPr id="22" name="Title 2">
            <a:extLst>
              <a:ext uri="{FF2B5EF4-FFF2-40B4-BE49-F238E27FC236}">
                <a16:creationId xmlns:a16="http://schemas.microsoft.com/office/drawing/2014/main" id="{ACABDE5F-D113-6149-87F9-36995D198D81}"/>
              </a:ext>
            </a:extLst>
          </p:cNvPr>
          <p:cNvSpPr txBox="1">
            <a:spLocks/>
          </p:cNvSpPr>
          <p:nvPr/>
        </p:nvSpPr>
        <p:spPr>
          <a:xfrm>
            <a:off x="889377" y="2786909"/>
            <a:ext cx="7321935" cy="2931089"/>
          </a:xfrm>
          <a:prstGeom prst="rect">
            <a:avLst/>
          </a:prstGeom>
          <a:noFill/>
          <a:ln>
            <a:noFill/>
          </a:ln>
        </p:spPr>
        <p:txBody>
          <a:bodyPr vert="horz" lIns="91440" tIns="45720" rIns="91440" bIns="45720" rtlCol="0" anchor="t">
            <a:normAutofit/>
          </a:bodyPr>
          <a:lstStyle>
            <a:lvl1pPr algn="ctr" defTabSz="914400" rtl="0" eaLnBrk="1" latinLnBrk="0" hangingPunct="1">
              <a:lnSpc>
                <a:spcPct val="90000"/>
              </a:lnSpc>
              <a:spcBef>
                <a:spcPct val="0"/>
              </a:spcBef>
              <a:buNone/>
              <a:defRPr sz="3600" b="0" i="0" kern="1200">
                <a:solidFill>
                  <a:schemeClr val="bg1"/>
                </a:solidFill>
                <a:latin typeface="Eveleth Dot Light" panose="02010A04020200000003" pitchFamily="2" charset="77"/>
                <a:ea typeface="+mj-ea"/>
                <a:cs typeface="+mj-cs"/>
              </a:defRPr>
            </a:lvl1pPr>
          </a:lstStyle>
          <a:p>
            <a:pPr algn="l"/>
            <a:r>
              <a:rPr lang="en-GB">
                <a:solidFill>
                  <a:srgbClr val="5BAC26"/>
                </a:solidFill>
              </a:rPr>
              <a:t>Partnering to deliver Financial Inclusion Services.</a:t>
            </a:r>
          </a:p>
          <a:p>
            <a:pPr algn="l"/>
            <a:endParaRPr lang="en-GB">
              <a:solidFill>
                <a:srgbClr val="5BAC26"/>
              </a:solidFill>
            </a:endParaRPr>
          </a:p>
          <a:p>
            <a:pPr algn="l"/>
            <a:r>
              <a:rPr lang="en-GB" sz="2000">
                <a:solidFill>
                  <a:srgbClr val="5BAC26"/>
                </a:solidFill>
              </a:rPr>
              <a:t>Jo Woodcock</a:t>
            </a:r>
          </a:p>
          <a:p>
            <a:pPr algn="l"/>
            <a:r>
              <a:rPr lang="en-GB" sz="2000">
                <a:solidFill>
                  <a:srgbClr val="5BAC26"/>
                </a:solidFill>
              </a:rPr>
              <a:t>Financial inclusion Manager North west</a:t>
            </a:r>
          </a:p>
        </p:txBody>
      </p:sp>
      <p:sp>
        <p:nvSpPr>
          <p:cNvPr id="23" name="Subtitle 3">
            <a:extLst>
              <a:ext uri="{FF2B5EF4-FFF2-40B4-BE49-F238E27FC236}">
                <a16:creationId xmlns:a16="http://schemas.microsoft.com/office/drawing/2014/main" id="{7AB65C39-1BD7-8E46-8AFD-61BA6738BC1B}"/>
              </a:ext>
            </a:extLst>
          </p:cNvPr>
          <p:cNvSpPr txBox="1">
            <a:spLocks/>
          </p:cNvSpPr>
          <p:nvPr/>
        </p:nvSpPr>
        <p:spPr>
          <a:xfrm>
            <a:off x="889377" y="5926676"/>
            <a:ext cx="5761037" cy="8429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b="1">
                <a:solidFill>
                  <a:srgbClr val="008751"/>
                </a:solidFill>
                <a:hlinkClick r:id="rId4"/>
              </a:rPr>
              <a:t>jo.woodcock@trusselltrust.org.uk</a:t>
            </a:r>
            <a:endParaRPr lang="en-GB" sz="2800" b="1">
              <a:solidFill>
                <a:srgbClr val="008751"/>
              </a:solidFill>
            </a:endParaRPr>
          </a:p>
          <a:p>
            <a:pPr marL="0" indent="0">
              <a:buNone/>
            </a:pPr>
            <a:r>
              <a:rPr lang="en-GB" sz="2800" b="1">
                <a:solidFill>
                  <a:srgbClr val="008751"/>
                </a:solidFill>
              </a:rPr>
              <a:t>www.trusselltrust.org</a:t>
            </a:r>
          </a:p>
        </p:txBody>
      </p:sp>
      <p:pic>
        <p:nvPicPr>
          <p:cNvPr id="4" name="Picture 3" descr="A person drinking from a cup&#10;&#10;Description automatically generated with low confidence">
            <a:extLst>
              <a:ext uri="{FF2B5EF4-FFF2-40B4-BE49-F238E27FC236}">
                <a16:creationId xmlns:a16="http://schemas.microsoft.com/office/drawing/2014/main" id="{0F351559-6D02-C646-BEE5-E93F2A20A9E4}"/>
              </a:ext>
            </a:extLst>
          </p:cNvPr>
          <p:cNvPicPr>
            <a:picLocks noChangeAspect="1"/>
          </p:cNvPicPr>
          <p:nvPr/>
        </p:nvPicPr>
        <p:blipFill>
          <a:blip r:embed="rId5"/>
          <a:stretch>
            <a:fillRect/>
          </a:stretch>
        </p:blipFill>
        <p:spPr>
          <a:xfrm>
            <a:off x="7840421" y="-48126"/>
            <a:ext cx="4512125" cy="7026442"/>
          </a:xfrm>
          <a:prstGeom prst="rect">
            <a:avLst/>
          </a:prstGeom>
        </p:spPr>
      </p:pic>
    </p:spTree>
    <p:extLst>
      <p:ext uri="{BB962C8B-B14F-4D97-AF65-F5344CB8AC3E}">
        <p14:creationId xmlns:p14="http://schemas.microsoft.com/office/powerpoint/2010/main" val="5458749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500"/>
                                        <p:tgtEl>
                                          <p:spTgt spid="23">
                                            <p:txEl>
                                              <p:pRg st="0" end="0"/>
                                            </p:txEl>
                                          </p:spTgt>
                                        </p:tgtEl>
                                      </p:cBhvr>
                                    </p:animEffect>
                                    <p:anim calcmode="lin" valueType="num">
                                      <p:cBhvr>
                                        <p:cTn id="1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3">
                                            <p:txEl>
                                              <p:pRg st="1" end="1"/>
                                            </p:txEl>
                                          </p:spTgt>
                                        </p:tgtEl>
                                        <p:attrNameLst>
                                          <p:attrName>style.visibility</p:attrName>
                                        </p:attrNameLst>
                                      </p:cBhvr>
                                      <p:to>
                                        <p:strVal val="visible"/>
                                      </p:to>
                                    </p:set>
                                    <p:animEffect transition="in" filter="fade">
                                      <p:cBhvr>
                                        <p:cTn id="19" dur="500"/>
                                        <p:tgtEl>
                                          <p:spTgt spid="23">
                                            <p:txEl>
                                              <p:pRg st="1" end="1"/>
                                            </p:txEl>
                                          </p:spTgt>
                                        </p:tgtEl>
                                      </p:cBhvr>
                                    </p:animEffect>
                                    <p:anim calcmode="lin" valueType="num">
                                      <p:cBhvr>
                                        <p:cTn id="20" dur="5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56" y="413958"/>
            <a:ext cx="11513366" cy="1325563"/>
          </a:xfrm>
        </p:spPr>
        <p:txBody>
          <a:bodyPr/>
          <a:lstStyle/>
          <a:p>
            <a:r>
              <a:rPr lang="en-GB"/>
              <a:t>Partnerships</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10</a:t>
            </a:fld>
            <a:endParaRPr lang="en-GB"/>
          </a:p>
        </p:txBody>
      </p:sp>
      <p:sp>
        <p:nvSpPr>
          <p:cNvPr id="7" name="Rectangle 6">
            <a:extLst>
              <a:ext uri="{FF2B5EF4-FFF2-40B4-BE49-F238E27FC236}">
                <a16:creationId xmlns:a16="http://schemas.microsoft.com/office/drawing/2014/main" id="{E314B0C5-CDA5-4D6C-924B-24FBC364AB1B}"/>
              </a:ext>
            </a:extLst>
          </p:cNvPr>
          <p:cNvSpPr/>
          <p:nvPr/>
        </p:nvSpPr>
        <p:spPr>
          <a:xfrm>
            <a:off x="505256" y="1432432"/>
            <a:ext cx="11858194" cy="4524315"/>
          </a:xfrm>
          <a:prstGeom prst="rect">
            <a:avLst/>
          </a:prstGeom>
        </p:spPr>
        <p:txBody>
          <a:bodyPr wrap="square" lIns="91440" tIns="45720" rIns="91440" bIns="45720" anchor="t">
            <a:spAutoFit/>
          </a:bodyPr>
          <a:lstStyle/>
          <a:p>
            <a:pPr>
              <a:lnSpc>
                <a:spcPct val="90000"/>
              </a:lnSpc>
              <a:spcBef>
                <a:spcPct val="0"/>
              </a:spcBef>
              <a:defRPr/>
            </a:pPr>
            <a:endParaRPr lang="en-GB" sz="2800">
              <a:solidFill>
                <a:srgbClr val="007D47"/>
              </a:solidFill>
              <a:latin typeface="Calibri" panose="020F0502020204030204"/>
              <a:ea typeface="+mj-ea"/>
              <a:cs typeface="+mj-cs"/>
            </a:endParaRPr>
          </a:p>
          <a:p>
            <a:pPr lvl="1">
              <a:lnSpc>
                <a:spcPct val="90000"/>
              </a:lnSpc>
              <a:spcBef>
                <a:spcPct val="0"/>
              </a:spcBef>
              <a:defRPr/>
            </a:pPr>
            <a:r>
              <a:rPr lang="en-GB" sz="4000" b="1">
                <a:solidFill>
                  <a:srgbClr val="007D47"/>
                </a:solidFill>
                <a:latin typeface="Calibri" panose="020F0502020204030204"/>
                <a:ea typeface="+mj-ea"/>
                <a:cs typeface="+mj-cs"/>
              </a:rPr>
              <a:t>Mind  </a:t>
            </a:r>
          </a:p>
          <a:p>
            <a:pPr lvl="1">
              <a:lnSpc>
                <a:spcPct val="90000"/>
              </a:lnSpc>
              <a:spcBef>
                <a:spcPct val="0"/>
              </a:spcBef>
              <a:defRPr/>
            </a:pPr>
            <a:r>
              <a:rPr lang="en-GB" sz="2800">
                <a:solidFill>
                  <a:srgbClr val="383A42"/>
                </a:solidFill>
                <a:latin typeface="Source Sans Pro" panose="020B0503030403020204" pitchFamily="34" charset="0"/>
              </a:rPr>
              <a:t> </a:t>
            </a:r>
            <a:endParaRPr lang="en-GB" sz="3200">
              <a:solidFill>
                <a:srgbClr val="007D47"/>
              </a:solidFill>
              <a:latin typeface="Calibri" panose="020F0502020204030204"/>
              <a:ea typeface="+mj-ea"/>
              <a:cs typeface="+mj-cs"/>
            </a:endParaRPr>
          </a:p>
          <a:p>
            <a:pPr marL="914400" lvl="1" indent="-457200">
              <a:lnSpc>
                <a:spcPct val="90000"/>
              </a:lnSpc>
              <a:spcBef>
                <a:spcPct val="0"/>
              </a:spcBef>
              <a:buFont typeface="Arial" panose="020B0604020202020204" pitchFamily="34" charset="0"/>
              <a:buChar char="•"/>
              <a:defRPr/>
            </a:pPr>
            <a:r>
              <a:rPr lang="en-GB" sz="3200">
                <a:solidFill>
                  <a:srgbClr val="008751"/>
                </a:solidFill>
                <a:latin typeface="Source Sans Pro" panose="020B0503030403020204" pitchFamily="34" charset="0"/>
              </a:rPr>
              <a:t>Aims to tackle intersectionality between mental health and poverty, by ensuring people can get holistic support.</a:t>
            </a:r>
          </a:p>
          <a:p>
            <a:pPr marL="914400" lvl="1" indent="-457200">
              <a:lnSpc>
                <a:spcPct val="90000"/>
              </a:lnSpc>
              <a:spcBef>
                <a:spcPct val="0"/>
              </a:spcBef>
              <a:buFont typeface="Arial" panose="020B0604020202020204" pitchFamily="34" charset="0"/>
              <a:buChar char="•"/>
              <a:defRPr/>
            </a:pPr>
            <a:endParaRPr lang="en-GB" sz="3200">
              <a:solidFill>
                <a:srgbClr val="008751"/>
              </a:solidFill>
              <a:latin typeface="Source Sans Pro" panose="020B0503030403020204" pitchFamily="34" charset="0"/>
            </a:endParaRPr>
          </a:p>
          <a:p>
            <a:pPr marL="914400" lvl="1" indent="-457200">
              <a:lnSpc>
                <a:spcPct val="90000"/>
              </a:lnSpc>
              <a:spcBef>
                <a:spcPct val="0"/>
              </a:spcBef>
              <a:buFont typeface="Arial" panose="020B0604020202020204" pitchFamily="34" charset="0"/>
              <a:buChar char="•"/>
              <a:defRPr/>
            </a:pPr>
            <a:r>
              <a:rPr lang="en-GB" sz="3200">
                <a:solidFill>
                  <a:srgbClr val="008751"/>
                </a:solidFill>
                <a:latin typeface="Source Sans Pro" panose="020B0503030403020204" pitchFamily="34" charset="0"/>
              </a:rPr>
              <a:t>Transferring calls from Help through Hardship </a:t>
            </a:r>
            <a:r>
              <a:rPr lang="en-GB" sz="3200">
                <a:solidFill>
                  <a:srgbClr val="383A42"/>
                </a:solidFill>
                <a:latin typeface="Source Sans Pro" panose="020B0503030403020204" pitchFamily="34" charset="0"/>
              </a:rPr>
              <a:t>to</a:t>
            </a:r>
            <a:r>
              <a:rPr lang="en-GB" sz="3200">
                <a:solidFill>
                  <a:srgbClr val="008751"/>
                </a:solidFill>
                <a:latin typeface="Source Sans Pro" panose="020B0503030403020204" pitchFamily="34" charset="0"/>
              </a:rPr>
              <a:t> Mind's Infoline</a:t>
            </a:r>
          </a:p>
          <a:p>
            <a:pPr lvl="1">
              <a:lnSpc>
                <a:spcPct val="90000"/>
              </a:lnSpc>
              <a:spcBef>
                <a:spcPct val="0"/>
              </a:spcBef>
              <a:defRPr/>
            </a:pPr>
            <a:endParaRPr lang="en-GB" sz="3200">
              <a:solidFill>
                <a:srgbClr val="008751"/>
              </a:solidFill>
              <a:latin typeface="Source Sans Pro" panose="020B0503030403020204" pitchFamily="34" charset="0"/>
            </a:endParaRPr>
          </a:p>
          <a:p>
            <a:pPr lvl="1">
              <a:lnSpc>
                <a:spcPct val="90000"/>
              </a:lnSpc>
              <a:spcBef>
                <a:spcPct val="0"/>
              </a:spcBef>
              <a:defRPr/>
            </a:pPr>
            <a:endParaRPr lang="en-GB" sz="3200">
              <a:solidFill>
                <a:srgbClr val="007D47"/>
              </a:solidFill>
              <a:latin typeface="Calibri" panose="020F0502020204030204"/>
              <a:ea typeface="+mj-ea"/>
              <a:cs typeface="+mj-cs"/>
            </a:endParaRPr>
          </a:p>
        </p:txBody>
      </p:sp>
      <p:pic>
        <p:nvPicPr>
          <p:cNvPr id="8" name="Graphic 7" descr="Shuffle outline">
            <a:extLst>
              <a:ext uri="{FF2B5EF4-FFF2-40B4-BE49-F238E27FC236}">
                <a16:creationId xmlns:a16="http://schemas.microsoft.com/office/drawing/2014/main" id="{D51652AB-194F-43CA-9DA4-70AD29476E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3210" y="721046"/>
            <a:ext cx="1650589" cy="1650589"/>
          </a:xfrm>
          <a:prstGeom prst="rect">
            <a:avLst/>
          </a:prstGeom>
        </p:spPr>
      </p:pic>
    </p:spTree>
    <p:extLst>
      <p:ext uri="{BB962C8B-B14F-4D97-AF65-F5344CB8AC3E}">
        <p14:creationId xmlns:p14="http://schemas.microsoft.com/office/powerpoint/2010/main" val="259472486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56" y="413958"/>
            <a:ext cx="11513366" cy="1325563"/>
          </a:xfrm>
        </p:spPr>
        <p:txBody>
          <a:bodyPr/>
          <a:lstStyle/>
          <a:p>
            <a:r>
              <a:rPr lang="en-GB"/>
              <a:t>Partnerships</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11</a:t>
            </a:fld>
            <a:endParaRPr lang="en-GB"/>
          </a:p>
        </p:txBody>
      </p:sp>
      <p:sp>
        <p:nvSpPr>
          <p:cNvPr id="7" name="Rectangle 6">
            <a:extLst>
              <a:ext uri="{FF2B5EF4-FFF2-40B4-BE49-F238E27FC236}">
                <a16:creationId xmlns:a16="http://schemas.microsoft.com/office/drawing/2014/main" id="{E314B0C5-CDA5-4D6C-924B-24FBC364AB1B}"/>
              </a:ext>
            </a:extLst>
          </p:cNvPr>
          <p:cNvSpPr/>
          <p:nvPr/>
        </p:nvSpPr>
        <p:spPr>
          <a:xfrm>
            <a:off x="505256" y="1432432"/>
            <a:ext cx="11858194" cy="2751522"/>
          </a:xfrm>
          <a:prstGeom prst="rect">
            <a:avLst/>
          </a:prstGeom>
        </p:spPr>
        <p:txBody>
          <a:bodyPr wrap="square" lIns="91440" tIns="45720" rIns="91440" bIns="45720" anchor="t">
            <a:spAutoFit/>
          </a:bodyPr>
          <a:lstStyle/>
          <a:p>
            <a:pPr>
              <a:lnSpc>
                <a:spcPct val="90000"/>
              </a:lnSpc>
              <a:spcBef>
                <a:spcPct val="0"/>
              </a:spcBef>
              <a:defRPr/>
            </a:pPr>
            <a:endParaRPr lang="en-GB" sz="2800">
              <a:solidFill>
                <a:srgbClr val="007D47"/>
              </a:solidFill>
              <a:latin typeface="Calibri" panose="020F0502020204030204"/>
              <a:ea typeface="+mj-ea"/>
              <a:cs typeface="+mj-cs"/>
            </a:endParaRPr>
          </a:p>
          <a:p>
            <a:pPr lvl="1">
              <a:lnSpc>
                <a:spcPct val="90000"/>
              </a:lnSpc>
              <a:spcBef>
                <a:spcPct val="0"/>
              </a:spcBef>
              <a:defRPr/>
            </a:pPr>
            <a:r>
              <a:rPr lang="en-GB" sz="4000" b="1">
                <a:solidFill>
                  <a:srgbClr val="007D47"/>
                </a:solidFill>
                <a:latin typeface="Calibri" panose="020F0502020204030204"/>
                <a:ea typeface="+mj-ea"/>
                <a:cs typeface="+mj-cs"/>
              </a:rPr>
              <a:t>Child Poverty Action Group (CPAG)</a:t>
            </a:r>
          </a:p>
          <a:p>
            <a:pPr lvl="1">
              <a:lnSpc>
                <a:spcPct val="90000"/>
              </a:lnSpc>
              <a:spcBef>
                <a:spcPct val="0"/>
              </a:spcBef>
              <a:defRPr/>
            </a:pPr>
            <a:endParaRPr lang="en-GB" sz="2800">
              <a:solidFill>
                <a:srgbClr val="008751"/>
              </a:solidFill>
              <a:latin typeface="Source Sans Pro" panose="020B0503030403020204" pitchFamily="34" charset="0"/>
            </a:endParaRPr>
          </a:p>
          <a:p>
            <a:pPr lvl="1">
              <a:lnSpc>
                <a:spcPct val="90000"/>
              </a:lnSpc>
              <a:spcBef>
                <a:spcPct val="0"/>
              </a:spcBef>
              <a:defRPr/>
            </a:pPr>
            <a:endParaRPr lang="en-GB" sz="3200">
              <a:solidFill>
                <a:srgbClr val="007D47"/>
              </a:solidFill>
              <a:latin typeface="Calibri" panose="020F0502020204030204"/>
              <a:ea typeface="+mj-ea"/>
              <a:cs typeface="+mj-cs"/>
            </a:endParaRPr>
          </a:p>
          <a:p>
            <a:pPr marL="914400" lvl="1" indent="-457200">
              <a:lnSpc>
                <a:spcPct val="90000"/>
              </a:lnSpc>
              <a:spcBef>
                <a:spcPct val="0"/>
              </a:spcBef>
              <a:buFont typeface="Arial" panose="020B0604020202020204" pitchFamily="34" charset="0"/>
              <a:buChar char="•"/>
              <a:defRPr/>
            </a:pPr>
            <a:r>
              <a:rPr lang="en-GB" sz="3200">
                <a:solidFill>
                  <a:srgbClr val="007D47"/>
                </a:solidFill>
                <a:latin typeface="Calibri" panose="020F0502020204030204"/>
                <a:ea typeface="+mj-ea"/>
                <a:cs typeface="+mj-cs"/>
              </a:rPr>
              <a:t>Second tier support, training and resources to financial </a:t>
            </a:r>
          </a:p>
          <a:p>
            <a:pPr lvl="1">
              <a:lnSpc>
                <a:spcPct val="90000"/>
              </a:lnSpc>
              <a:spcBef>
                <a:spcPct val="0"/>
              </a:spcBef>
              <a:defRPr/>
            </a:pPr>
            <a:r>
              <a:rPr lang="en-GB" sz="3200">
                <a:solidFill>
                  <a:srgbClr val="007D47"/>
                </a:solidFill>
                <a:latin typeface="Calibri" panose="020F0502020204030204"/>
                <a:ea typeface="+mj-ea"/>
                <a:cs typeface="+mj-cs"/>
              </a:rPr>
              <a:t>	inclusion advisers in foodbanks</a:t>
            </a:r>
          </a:p>
        </p:txBody>
      </p:sp>
      <p:pic>
        <p:nvPicPr>
          <p:cNvPr id="8" name="Graphic 7" descr="Shuffle outline">
            <a:extLst>
              <a:ext uri="{FF2B5EF4-FFF2-40B4-BE49-F238E27FC236}">
                <a16:creationId xmlns:a16="http://schemas.microsoft.com/office/drawing/2014/main" id="{D51652AB-194F-43CA-9DA4-70AD29476E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3210" y="721046"/>
            <a:ext cx="1650589" cy="1650589"/>
          </a:xfrm>
          <a:prstGeom prst="rect">
            <a:avLst/>
          </a:prstGeom>
        </p:spPr>
      </p:pic>
    </p:spTree>
    <p:extLst>
      <p:ext uri="{BB962C8B-B14F-4D97-AF65-F5344CB8AC3E}">
        <p14:creationId xmlns:p14="http://schemas.microsoft.com/office/powerpoint/2010/main" val="173973836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56" y="413958"/>
            <a:ext cx="11513366" cy="1325563"/>
          </a:xfrm>
        </p:spPr>
        <p:txBody>
          <a:bodyPr/>
          <a:lstStyle/>
          <a:p>
            <a:r>
              <a:rPr lang="en-GB"/>
              <a:t>Partnerships</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12</a:t>
            </a:fld>
            <a:endParaRPr lang="en-GB"/>
          </a:p>
        </p:txBody>
      </p:sp>
      <p:sp>
        <p:nvSpPr>
          <p:cNvPr id="7" name="Rectangle 6">
            <a:extLst>
              <a:ext uri="{FF2B5EF4-FFF2-40B4-BE49-F238E27FC236}">
                <a16:creationId xmlns:a16="http://schemas.microsoft.com/office/drawing/2014/main" id="{E314B0C5-CDA5-4D6C-924B-24FBC364AB1B}"/>
              </a:ext>
            </a:extLst>
          </p:cNvPr>
          <p:cNvSpPr/>
          <p:nvPr/>
        </p:nvSpPr>
        <p:spPr>
          <a:xfrm>
            <a:off x="505256" y="1432432"/>
            <a:ext cx="11858194" cy="3736407"/>
          </a:xfrm>
          <a:prstGeom prst="rect">
            <a:avLst/>
          </a:prstGeom>
        </p:spPr>
        <p:txBody>
          <a:bodyPr wrap="square" lIns="91440" tIns="45720" rIns="91440" bIns="45720" anchor="t">
            <a:spAutoFit/>
          </a:bodyPr>
          <a:lstStyle/>
          <a:p>
            <a:pPr>
              <a:lnSpc>
                <a:spcPct val="90000"/>
              </a:lnSpc>
              <a:spcBef>
                <a:spcPct val="0"/>
              </a:spcBef>
              <a:defRPr/>
            </a:pPr>
            <a:endParaRPr lang="en-GB" sz="2800">
              <a:solidFill>
                <a:srgbClr val="007D47"/>
              </a:solidFill>
              <a:latin typeface="Calibri" panose="020F0502020204030204"/>
              <a:ea typeface="+mj-ea"/>
              <a:cs typeface="+mj-cs"/>
            </a:endParaRPr>
          </a:p>
          <a:p>
            <a:pPr lvl="1">
              <a:lnSpc>
                <a:spcPct val="90000"/>
              </a:lnSpc>
              <a:spcBef>
                <a:spcPct val="0"/>
              </a:spcBef>
              <a:defRPr/>
            </a:pPr>
            <a:r>
              <a:rPr lang="en-GB" sz="4000" b="1">
                <a:solidFill>
                  <a:srgbClr val="007D47"/>
                </a:solidFill>
                <a:latin typeface="Calibri" panose="020F0502020204030204"/>
                <a:ea typeface="+mj-ea"/>
                <a:cs typeface="+mj-cs"/>
              </a:rPr>
              <a:t>Greater Manchester Poverty Action</a:t>
            </a:r>
          </a:p>
          <a:p>
            <a:pPr lvl="1">
              <a:lnSpc>
                <a:spcPct val="90000"/>
              </a:lnSpc>
              <a:spcBef>
                <a:spcPct val="0"/>
              </a:spcBef>
              <a:defRPr/>
            </a:pPr>
            <a:r>
              <a:rPr lang="en-GB" sz="2800">
                <a:solidFill>
                  <a:srgbClr val="383A42"/>
                </a:solidFill>
                <a:latin typeface="Source Sans Pro" panose="020B0503030403020204" pitchFamily="34" charset="0"/>
              </a:rPr>
              <a:t> </a:t>
            </a:r>
            <a:endParaRPr lang="en-GB" sz="2800">
              <a:solidFill>
                <a:srgbClr val="008751"/>
              </a:solidFill>
              <a:latin typeface="Source Sans Pro" panose="020B0503030403020204" pitchFamily="34" charset="0"/>
            </a:endParaRPr>
          </a:p>
          <a:p>
            <a:pPr marL="914400" lvl="1" indent="-457200">
              <a:lnSpc>
                <a:spcPct val="90000"/>
              </a:lnSpc>
              <a:spcBef>
                <a:spcPct val="0"/>
              </a:spcBef>
              <a:buFont typeface="Arial" panose="020B0604020202020204" pitchFamily="34" charset="0"/>
              <a:buChar char="•"/>
              <a:defRPr/>
            </a:pPr>
            <a:r>
              <a:rPr lang="en-GB" sz="3200">
                <a:solidFill>
                  <a:srgbClr val="007D47"/>
                </a:solidFill>
                <a:latin typeface="Calibri" panose="020F0502020204030204"/>
                <a:ea typeface="+mj-ea"/>
                <a:cs typeface="+mj-cs"/>
              </a:rPr>
              <a:t>Money Advice Referral Tool </a:t>
            </a:r>
            <a:br>
              <a:rPr lang="en-GB" sz="3200">
                <a:solidFill>
                  <a:srgbClr val="007D47"/>
                </a:solidFill>
                <a:latin typeface="Calibri" panose="020F0502020204030204"/>
                <a:ea typeface="+mj-ea"/>
                <a:cs typeface="+mj-cs"/>
              </a:rPr>
            </a:br>
            <a:endParaRPr lang="en-GB" sz="3200">
              <a:solidFill>
                <a:srgbClr val="007D47"/>
              </a:solidFill>
              <a:latin typeface="Calibri" panose="020F0502020204030204"/>
              <a:ea typeface="+mj-ea"/>
              <a:cs typeface="+mj-cs"/>
            </a:endParaRPr>
          </a:p>
          <a:p>
            <a:pPr marL="914400" lvl="1" indent="-457200">
              <a:lnSpc>
                <a:spcPct val="90000"/>
              </a:lnSpc>
              <a:spcBef>
                <a:spcPct val="0"/>
              </a:spcBef>
              <a:buFont typeface="Arial" panose="020B0604020202020204" pitchFamily="34" charset="0"/>
              <a:buChar char="•"/>
              <a:defRPr/>
            </a:pPr>
            <a:r>
              <a:rPr lang="en-GB" sz="3200">
                <a:solidFill>
                  <a:srgbClr val="007D47"/>
                </a:solidFill>
                <a:latin typeface="Calibri" panose="020F0502020204030204"/>
                <a:ea typeface="+mj-ea"/>
                <a:cs typeface="+mj-cs"/>
              </a:rPr>
              <a:t>Similar to IFANs 'Worrying About Money?' cash first referral leaflets </a:t>
            </a:r>
          </a:p>
          <a:p>
            <a:pPr marL="914400" lvl="1" indent="-457200">
              <a:lnSpc>
                <a:spcPct val="90000"/>
              </a:lnSpc>
              <a:spcBef>
                <a:spcPct val="0"/>
              </a:spcBef>
              <a:buFont typeface="Arial" panose="020B0604020202020204" pitchFamily="34" charset="0"/>
              <a:buChar char="•"/>
              <a:defRPr/>
            </a:pPr>
            <a:endParaRPr lang="en-GB" sz="3200">
              <a:solidFill>
                <a:srgbClr val="007D47"/>
              </a:solidFill>
              <a:latin typeface="Calibri" panose="020F0502020204030204"/>
              <a:ea typeface="+mj-ea"/>
              <a:cs typeface="+mj-cs"/>
            </a:endParaRPr>
          </a:p>
        </p:txBody>
      </p:sp>
      <p:pic>
        <p:nvPicPr>
          <p:cNvPr id="8" name="Graphic 7" descr="Shuffle outline">
            <a:extLst>
              <a:ext uri="{FF2B5EF4-FFF2-40B4-BE49-F238E27FC236}">
                <a16:creationId xmlns:a16="http://schemas.microsoft.com/office/drawing/2014/main" id="{D51652AB-194F-43CA-9DA4-70AD29476E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3210" y="721046"/>
            <a:ext cx="1650589" cy="1650589"/>
          </a:xfrm>
          <a:prstGeom prst="rect">
            <a:avLst/>
          </a:prstGeom>
        </p:spPr>
      </p:pic>
    </p:spTree>
    <p:extLst>
      <p:ext uri="{BB962C8B-B14F-4D97-AF65-F5344CB8AC3E}">
        <p14:creationId xmlns:p14="http://schemas.microsoft.com/office/powerpoint/2010/main" val="587596416"/>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56" y="413958"/>
            <a:ext cx="11513366" cy="1325563"/>
          </a:xfrm>
        </p:spPr>
        <p:txBody>
          <a:bodyPr/>
          <a:lstStyle/>
          <a:p>
            <a:r>
              <a:rPr lang="en-GB"/>
              <a:t>Partnerships</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13</a:t>
            </a:fld>
            <a:endParaRPr lang="en-GB"/>
          </a:p>
        </p:txBody>
      </p:sp>
      <p:sp>
        <p:nvSpPr>
          <p:cNvPr id="7" name="Rectangle 6">
            <a:extLst>
              <a:ext uri="{FF2B5EF4-FFF2-40B4-BE49-F238E27FC236}">
                <a16:creationId xmlns:a16="http://schemas.microsoft.com/office/drawing/2014/main" id="{E314B0C5-CDA5-4D6C-924B-24FBC364AB1B}"/>
              </a:ext>
            </a:extLst>
          </p:cNvPr>
          <p:cNvSpPr/>
          <p:nvPr/>
        </p:nvSpPr>
        <p:spPr>
          <a:xfrm>
            <a:off x="505256" y="1432432"/>
            <a:ext cx="11858194" cy="3693319"/>
          </a:xfrm>
          <a:prstGeom prst="rect">
            <a:avLst/>
          </a:prstGeom>
        </p:spPr>
        <p:txBody>
          <a:bodyPr wrap="square" lIns="91440" tIns="45720" rIns="91440" bIns="45720" anchor="t">
            <a:spAutoFit/>
          </a:bodyPr>
          <a:lstStyle/>
          <a:p>
            <a:pPr>
              <a:lnSpc>
                <a:spcPct val="90000"/>
              </a:lnSpc>
              <a:spcBef>
                <a:spcPct val="0"/>
              </a:spcBef>
              <a:defRPr/>
            </a:pPr>
            <a:endParaRPr lang="en-GB" sz="2800">
              <a:solidFill>
                <a:srgbClr val="007D47"/>
              </a:solidFill>
              <a:latin typeface="Calibri" panose="020F0502020204030204"/>
              <a:ea typeface="+mj-ea"/>
              <a:cs typeface="+mj-cs"/>
            </a:endParaRPr>
          </a:p>
          <a:p>
            <a:pPr lvl="1">
              <a:lnSpc>
                <a:spcPct val="90000"/>
              </a:lnSpc>
              <a:spcBef>
                <a:spcPct val="0"/>
              </a:spcBef>
              <a:defRPr/>
            </a:pPr>
            <a:r>
              <a:rPr lang="en-GB" sz="4000" b="1" err="1">
                <a:solidFill>
                  <a:srgbClr val="007D47"/>
                </a:solidFill>
                <a:latin typeface="Calibri" panose="020F0502020204030204"/>
                <a:ea typeface="+mj-ea"/>
                <a:cs typeface="+mj-cs"/>
              </a:rPr>
              <a:t>Stepchange</a:t>
            </a:r>
            <a:r>
              <a:rPr lang="en-GB" sz="4000" b="1">
                <a:solidFill>
                  <a:srgbClr val="007D47"/>
                </a:solidFill>
                <a:latin typeface="Calibri" panose="020F0502020204030204"/>
                <a:ea typeface="+mj-ea"/>
                <a:cs typeface="+mj-cs"/>
              </a:rPr>
              <a:t> Debt Charity</a:t>
            </a:r>
            <a:endParaRPr lang="en-GB" sz="2800">
              <a:solidFill>
                <a:srgbClr val="008751"/>
              </a:solidFill>
              <a:latin typeface="Source Sans Pro" panose="020B0503030403020204" pitchFamily="34" charset="0"/>
            </a:endParaRPr>
          </a:p>
          <a:p>
            <a:pPr lvl="1">
              <a:lnSpc>
                <a:spcPct val="90000"/>
              </a:lnSpc>
              <a:spcBef>
                <a:spcPct val="0"/>
              </a:spcBef>
              <a:defRPr/>
            </a:pPr>
            <a:endParaRPr lang="en-GB" sz="3200">
              <a:solidFill>
                <a:srgbClr val="007D47"/>
              </a:solidFill>
              <a:latin typeface="Calibri" panose="020F0502020204030204"/>
              <a:ea typeface="+mj-ea"/>
              <a:cs typeface="+mj-cs"/>
            </a:endParaRPr>
          </a:p>
          <a:p>
            <a:pPr lvl="1">
              <a:lnSpc>
                <a:spcPct val="90000"/>
              </a:lnSpc>
              <a:spcBef>
                <a:spcPct val="0"/>
              </a:spcBef>
              <a:defRPr/>
            </a:pPr>
            <a:r>
              <a:rPr lang="en-GB" sz="3200">
                <a:solidFill>
                  <a:srgbClr val="007D47"/>
                </a:solidFill>
                <a:latin typeface="Calibri" panose="020F0502020204030204"/>
                <a:ea typeface="+mj-ea"/>
                <a:cs typeface="+mj-cs"/>
              </a:rPr>
              <a:t>2 Pilots for referrals</a:t>
            </a:r>
            <a:br>
              <a:rPr lang="en-GB" sz="3200">
                <a:solidFill>
                  <a:srgbClr val="007D47"/>
                </a:solidFill>
                <a:latin typeface="Calibri" panose="020F0502020204030204"/>
                <a:ea typeface="+mj-ea"/>
                <a:cs typeface="+mj-cs"/>
              </a:rPr>
            </a:br>
            <a:endParaRPr lang="en-GB" sz="3200">
              <a:solidFill>
                <a:srgbClr val="007D47"/>
              </a:solidFill>
              <a:latin typeface="Calibri" panose="020F0502020204030204"/>
              <a:ea typeface="+mj-ea"/>
              <a:cs typeface="+mj-cs"/>
            </a:endParaRPr>
          </a:p>
          <a:p>
            <a:pPr marL="914400" lvl="1" indent="-457200">
              <a:lnSpc>
                <a:spcPct val="90000"/>
              </a:lnSpc>
              <a:spcBef>
                <a:spcPct val="0"/>
              </a:spcBef>
              <a:buFont typeface="Arial" panose="020B0604020202020204" pitchFamily="34" charset="0"/>
              <a:buChar char="•"/>
              <a:defRPr/>
            </a:pPr>
            <a:r>
              <a:rPr lang="en-GB" sz="3200">
                <a:solidFill>
                  <a:srgbClr val="007D47"/>
                </a:solidFill>
                <a:latin typeface="Calibri" panose="020F0502020204030204"/>
                <a:ea typeface="+mj-ea"/>
                <a:cs typeface="+mj-cs"/>
              </a:rPr>
              <a:t>Warm referrals in</a:t>
            </a:r>
            <a:br>
              <a:rPr lang="en-GB" sz="3200">
                <a:solidFill>
                  <a:srgbClr val="007D47"/>
                </a:solidFill>
                <a:latin typeface="Calibri" panose="020F0502020204030204"/>
                <a:ea typeface="+mj-ea"/>
                <a:cs typeface="+mj-cs"/>
              </a:rPr>
            </a:br>
            <a:endParaRPr lang="en-GB" sz="3200">
              <a:solidFill>
                <a:srgbClr val="007D47"/>
              </a:solidFill>
              <a:latin typeface="Calibri" panose="020F0502020204030204"/>
              <a:ea typeface="+mj-ea"/>
              <a:cs typeface="+mj-cs"/>
            </a:endParaRPr>
          </a:p>
          <a:p>
            <a:pPr marL="914400" lvl="1" indent="-457200">
              <a:lnSpc>
                <a:spcPct val="90000"/>
              </a:lnSpc>
              <a:spcBef>
                <a:spcPct val="0"/>
              </a:spcBef>
              <a:buFont typeface="Arial" panose="020B0604020202020204" pitchFamily="34" charset="0"/>
              <a:buChar char="•"/>
              <a:defRPr/>
            </a:pPr>
            <a:r>
              <a:rPr lang="en-GB" sz="3200" err="1">
                <a:solidFill>
                  <a:srgbClr val="007D47"/>
                </a:solidFill>
                <a:latin typeface="Calibri" panose="020F0502020204030204"/>
                <a:ea typeface="+mj-ea"/>
                <a:cs typeface="+mj-cs"/>
              </a:rPr>
              <a:t>Stepchange</a:t>
            </a:r>
            <a:r>
              <a:rPr lang="en-GB" sz="3200">
                <a:solidFill>
                  <a:srgbClr val="007D47"/>
                </a:solidFill>
                <a:latin typeface="Calibri" panose="020F0502020204030204"/>
                <a:ea typeface="+mj-ea"/>
                <a:cs typeface="+mj-cs"/>
              </a:rPr>
              <a:t> issuing food vouchers</a:t>
            </a:r>
          </a:p>
        </p:txBody>
      </p:sp>
      <p:pic>
        <p:nvPicPr>
          <p:cNvPr id="8" name="Graphic 7" descr="Shuffle outline">
            <a:extLst>
              <a:ext uri="{FF2B5EF4-FFF2-40B4-BE49-F238E27FC236}">
                <a16:creationId xmlns:a16="http://schemas.microsoft.com/office/drawing/2014/main" id="{D51652AB-194F-43CA-9DA4-70AD29476E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3210" y="721046"/>
            <a:ext cx="1650589" cy="1650589"/>
          </a:xfrm>
          <a:prstGeom prst="rect">
            <a:avLst/>
          </a:prstGeom>
        </p:spPr>
      </p:pic>
    </p:spTree>
    <p:extLst>
      <p:ext uri="{BB962C8B-B14F-4D97-AF65-F5344CB8AC3E}">
        <p14:creationId xmlns:p14="http://schemas.microsoft.com/office/powerpoint/2010/main" val="1287751399"/>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50" y="556176"/>
            <a:ext cx="12058650" cy="1325563"/>
          </a:xfrm>
        </p:spPr>
        <p:txBody>
          <a:bodyPr/>
          <a:lstStyle/>
          <a:p>
            <a:pPr algn="ctr"/>
            <a:r>
              <a:rPr lang="en-GB"/>
              <a:t>Any questions</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14</a:t>
            </a:fld>
            <a:endParaRPr lang="en-GB"/>
          </a:p>
        </p:txBody>
      </p:sp>
      <p:pic>
        <p:nvPicPr>
          <p:cNvPr id="7" name="Picture 4" descr="See the source image">
            <a:extLst>
              <a:ext uri="{FF2B5EF4-FFF2-40B4-BE49-F238E27FC236}">
                <a16:creationId xmlns:a16="http://schemas.microsoft.com/office/drawing/2014/main" id="{50C56EDA-5D07-41D0-9F6C-2020A95395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54" y="1110285"/>
            <a:ext cx="4440214" cy="2960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obile Reviews, Guides and Real Advice | Buymobiles.net Blog">
            <a:extLst>
              <a:ext uri="{FF2B5EF4-FFF2-40B4-BE49-F238E27FC236}">
                <a16:creationId xmlns:a16="http://schemas.microsoft.com/office/drawing/2014/main" id="{D3E157A2-C04C-48CF-8923-F7524AF3C1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7140" y="1168474"/>
            <a:ext cx="4440214" cy="23129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Placeholder 11">
            <a:extLst>
              <a:ext uri="{FF2B5EF4-FFF2-40B4-BE49-F238E27FC236}">
                <a16:creationId xmlns:a16="http://schemas.microsoft.com/office/drawing/2014/main" id="{5242DB89-A7BD-4D27-A2A4-991233251E14}"/>
              </a:ext>
            </a:extLst>
          </p:cNvPr>
          <p:cNvPicPr>
            <a:picLocks noChangeAspect="1"/>
          </p:cNvPicPr>
          <p:nvPr/>
        </p:nvPicPr>
        <p:blipFill rotWithShape="1">
          <a:blip r:embed="rId5"/>
          <a:srcRect l="18867" t="47" r="14465" b="-47"/>
          <a:stretch/>
        </p:blipFill>
        <p:spPr>
          <a:xfrm>
            <a:off x="4393218" y="2807585"/>
            <a:ext cx="3179973" cy="3179973"/>
          </a:xfrm>
          <a:prstGeom prst="rect">
            <a:avLst/>
          </a:prstGeom>
          <a:solidFill>
            <a:srgbClr val="F2F3EB"/>
          </a:solidFill>
          <a:ln w="57150">
            <a:solidFill>
              <a:schemeClr val="bg1"/>
            </a:solidFill>
          </a:ln>
          <a:effectLst>
            <a:outerShdw blurRad="215900" sx="102000" sy="102000" algn="ctr" rotWithShape="0">
              <a:prstClr val="black">
                <a:alpha val="24000"/>
              </a:prstClr>
            </a:outerShdw>
          </a:effectLst>
        </p:spPr>
      </p:pic>
    </p:spTree>
    <p:extLst>
      <p:ext uri="{BB962C8B-B14F-4D97-AF65-F5344CB8AC3E}">
        <p14:creationId xmlns:p14="http://schemas.microsoft.com/office/powerpoint/2010/main" val="389861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25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par>
                                <p:cTn id="11" presetID="10" presetClass="entr" presetSubtype="0" fill="hold" nodeType="withEffect">
                                  <p:stCondLst>
                                    <p:cond delay="2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2FF8E13-00BD-2A44-B775-F55D14EF264E}"/>
              </a:ext>
            </a:extLst>
          </p:cNvPr>
          <p:cNvPicPr>
            <a:picLocks noGrp="1" noChangeAspect="1"/>
          </p:cNvPicPr>
          <p:nvPr>
            <p:ph type="pic" sz="quarter" idx="10"/>
          </p:nvPr>
        </p:nvPicPr>
        <p:blipFill>
          <a:blip r:embed="rId3" cstate="screen">
            <a:alphaModFix amt="10000"/>
            <a:extLst>
              <a:ext uri="{28A0092B-C50C-407E-A947-70E740481C1C}">
                <a14:useLocalDpi xmlns:a14="http://schemas.microsoft.com/office/drawing/2010/main"/>
              </a:ext>
            </a:extLst>
          </a:blip>
          <a:srcRect/>
          <a:stretch>
            <a:fillRect/>
          </a:stretch>
        </p:blipFill>
        <p:spPr/>
      </p:pic>
      <p:sp>
        <p:nvSpPr>
          <p:cNvPr id="6" name="TextBox 5">
            <a:extLst>
              <a:ext uri="{FF2B5EF4-FFF2-40B4-BE49-F238E27FC236}">
                <a16:creationId xmlns:a16="http://schemas.microsoft.com/office/drawing/2014/main" id="{9EE33816-BC75-C348-92DD-24280032C471}"/>
              </a:ext>
            </a:extLst>
          </p:cNvPr>
          <p:cNvSpPr txBox="1"/>
          <p:nvPr/>
        </p:nvSpPr>
        <p:spPr>
          <a:xfrm>
            <a:off x="2905045" y="3800939"/>
            <a:ext cx="6381907" cy="769441"/>
          </a:xfrm>
          <a:prstGeom prst="rect">
            <a:avLst/>
          </a:prstGeom>
          <a:noFill/>
        </p:spPr>
        <p:txBody>
          <a:bodyPr wrap="square" rtlCol="0">
            <a:spAutoFit/>
          </a:bodyPr>
          <a:lstStyle/>
          <a:p>
            <a:pPr algn="ctr"/>
            <a:r>
              <a:rPr lang="en-GB" sz="4400" b="1" err="1">
                <a:solidFill>
                  <a:schemeClr val="bg1"/>
                </a:solidFill>
              </a:rPr>
              <a:t>www.trusselltrust.org</a:t>
            </a:r>
            <a:endParaRPr lang="en-GB" sz="4400" b="1">
              <a:solidFill>
                <a:schemeClr val="bg1"/>
              </a:solidFill>
              <a:hlinkClick r:id="rId4">
                <a:extLst>
                  <a:ext uri="{A12FA001-AC4F-418D-AE19-62706E023703}">
                    <ahyp:hlinkClr xmlns:ahyp="http://schemas.microsoft.com/office/drawing/2018/hyperlinkcolor" val="tx"/>
                  </a:ext>
                </a:extLst>
              </a:hlinkClick>
            </a:endParaRPr>
          </a:p>
        </p:txBody>
      </p:sp>
      <p:grpSp>
        <p:nvGrpSpPr>
          <p:cNvPr id="9" name="Group 8">
            <a:extLst>
              <a:ext uri="{FF2B5EF4-FFF2-40B4-BE49-F238E27FC236}">
                <a16:creationId xmlns:a16="http://schemas.microsoft.com/office/drawing/2014/main" id="{BCA0226F-5DF1-41E6-B6CB-AC4664BF0009}"/>
              </a:ext>
            </a:extLst>
          </p:cNvPr>
          <p:cNvGrpSpPr/>
          <p:nvPr/>
        </p:nvGrpSpPr>
        <p:grpSpPr>
          <a:xfrm>
            <a:off x="4710820" y="863890"/>
            <a:ext cx="2770360" cy="2770360"/>
            <a:chOff x="1756372" y="2046083"/>
            <a:chExt cx="2770360" cy="2770360"/>
          </a:xfrm>
        </p:grpSpPr>
        <p:sp>
          <p:nvSpPr>
            <p:cNvPr id="10" name="Oval 9">
              <a:extLst>
                <a:ext uri="{FF2B5EF4-FFF2-40B4-BE49-F238E27FC236}">
                  <a16:creationId xmlns:a16="http://schemas.microsoft.com/office/drawing/2014/main" id="{5720B714-2D02-43C5-A8F7-3DA9500C4979}"/>
                </a:ext>
              </a:extLst>
            </p:cNvPr>
            <p:cNvSpPr/>
            <p:nvPr/>
          </p:nvSpPr>
          <p:spPr>
            <a:xfrm>
              <a:off x="1756372" y="2046083"/>
              <a:ext cx="2770360" cy="2770360"/>
            </a:xfrm>
            <a:prstGeom prst="ellipse">
              <a:avLst/>
            </a:prstGeom>
            <a:solidFill>
              <a:srgbClr val="F2F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pic>
          <p:nvPicPr>
            <p:cNvPr id="11" name="Picture 10">
              <a:extLst>
                <a:ext uri="{FF2B5EF4-FFF2-40B4-BE49-F238E27FC236}">
                  <a16:creationId xmlns:a16="http://schemas.microsoft.com/office/drawing/2014/main" id="{0DD9D932-3414-4C1E-B7AC-9BFF352040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53355" y="2249070"/>
              <a:ext cx="2176393" cy="2274872"/>
            </a:xfrm>
            <a:prstGeom prst="rect">
              <a:avLst/>
            </a:prstGeom>
          </p:spPr>
        </p:pic>
      </p:grpSp>
      <p:grpSp>
        <p:nvGrpSpPr>
          <p:cNvPr id="15" name="Group 14">
            <a:extLst>
              <a:ext uri="{FF2B5EF4-FFF2-40B4-BE49-F238E27FC236}">
                <a16:creationId xmlns:a16="http://schemas.microsoft.com/office/drawing/2014/main" id="{FBA24F90-9E71-0049-92DD-E5364D6CD1BD}"/>
              </a:ext>
            </a:extLst>
          </p:cNvPr>
          <p:cNvGrpSpPr/>
          <p:nvPr/>
        </p:nvGrpSpPr>
        <p:grpSpPr>
          <a:xfrm>
            <a:off x="4125805" y="4837027"/>
            <a:ext cx="3940386" cy="584775"/>
            <a:chOff x="3979375" y="4671407"/>
            <a:chExt cx="3940386" cy="584775"/>
          </a:xfrm>
        </p:grpSpPr>
        <p:grpSp>
          <p:nvGrpSpPr>
            <p:cNvPr id="14" name="Group 13">
              <a:extLst>
                <a:ext uri="{FF2B5EF4-FFF2-40B4-BE49-F238E27FC236}">
                  <a16:creationId xmlns:a16="http://schemas.microsoft.com/office/drawing/2014/main" id="{33D021E1-FBA5-174E-8220-F765335DF98D}"/>
                </a:ext>
              </a:extLst>
            </p:cNvPr>
            <p:cNvGrpSpPr/>
            <p:nvPr/>
          </p:nvGrpSpPr>
          <p:grpSpPr>
            <a:xfrm>
              <a:off x="3979375" y="4777867"/>
              <a:ext cx="1293059" cy="392312"/>
              <a:chOff x="3151881" y="4777867"/>
              <a:chExt cx="1293059" cy="392312"/>
            </a:xfrm>
          </p:grpSpPr>
          <p:pic>
            <p:nvPicPr>
              <p:cNvPr id="3" name="Graphic 2">
                <a:extLst>
                  <a:ext uri="{FF2B5EF4-FFF2-40B4-BE49-F238E27FC236}">
                    <a16:creationId xmlns:a16="http://schemas.microsoft.com/office/drawing/2014/main" id="{65BEB570-4D3A-3642-8C33-9068D50571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02255" y="4777867"/>
                <a:ext cx="392312" cy="392312"/>
              </a:xfrm>
              <a:prstGeom prst="rect">
                <a:avLst/>
              </a:prstGeom>
            </p:spPr>
          </p:pic>
          <p:pic>
            <p:nvPicPr>
              <p:cNvPr id="7" name="Graphic 6">
                <a:extLst>
                  <a:ext uri="{FF2B5EF4-FFF2-40B4-BE49-F238E27FC236}">
                    <a16:creationId xmlns:a16="http://schemas.microsoft.com/office/drawing/2014/main" id="{04AEF5BD-C15A-4B4D-9194-C2C849EB63D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52628" y="4777867"/>
                <a:ext cx="392312" cy="392312"/>
              </a:xfrm>
              <a:prstGeom prst="rect">
                <a:avLst/>
              </a:prstGeom>
            </p:spPr>
          </p:pic>
          <p:pic>
            <p:nvPicPr>
              <p:cNvPr id="12" name="Graphic 11">
                <a:extLst>
                  <a:ext uri="{FF2B5EF4-FFF2-40B4-BE49-F238E27FC236}">
                    <a16:creationId xmlns:a16="http://schemas.microsoft.com/office/drawing/2014/main" id="{5D71CFBF-4AD2-D143-BE08-9C188A5BD90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51881" y="4777867"/>
                <a:ext cx="392312" cy="392312"/>
              </a:xfrm>
              <a:prstGeom prst="rect">
                <a:avLst/>
              </a:prstGeom>
            </p:spPr>
          </p:pic>
        </p:grpSp>
        <p:sp>
          <p:nvSpPr>
            <p:cNvPr id="13" name="Rectangle 12">
              <a:extLst>
                <a:ext uri="{FF2B5EF4-FFF2-40B4-BE49-F238E27FC236}">
                  <a16:creationId xmlns:a16="http://schemas.microsoft.com/office/drawing/2014/main" id="{6EB27875-A1C3-3140-AE3E-3A304CC9C5EF}"/>
                </a:ext>
              </a:extLst>
            </p:cNvPr>
            <p:cNvSpPr/>
            <p:nvPr/>
          </p:nvSpPr>
          <p:spPr>
            <a:xfrm>
              <a:off x="5308810" y="4671407"/>
              <a:ext cx="2610951" cy="584775"/>
            </a:xfrm>
            <a:prstGeom prst="rect">
              <a:avLst/>
            </a:prstGeom>
          </p:spPr>
          <p:txBody>
            <a:bodyPr wrap="square">
              <a:spAutoFit/>
            </a:bodyPr>
            <a:lstStyle/>
            <a:p>
              <a:pPr algn="ctr"/>
              <a:r>
                <a:rPr lang="en-GB" sz="3200" b="1">
                  <a:solidFill>
                    <a:schemeClr val="bg1"/>
                  </a:solidFill>
                </a:rPr>
                <a:t>@</a:t>
              </a:r>
              <a:r>
                <a:rPr lang="en-GB" sz="3200" b="1" err="1">
                  <a:solidFill>
                    <a:schemeClr val="bg1"/>
                  </a:solidFill>
                </a:rPr>
                <a:t>trusselltrust</a:t>
              </a:r>
              <a:endParaRPr lang="en-GB" sz="3200" b="1">
                <a:solidFill>
                  <a:schemeClr val="bg1"/>
                </a:solidFill>
              </a:endParaRPr>
            </a:p>
          </p:txBody>
        </p:sp>
      </p:grpSp>
    </p:spTree>
    <p:extLst>
      <p:ext uri="{BB962C8B-B14F-4D97-AF65-F5344CB8AC3E}">
        <p14:creationId xmlns:p14="http://schemas.microsoft.com/office/powerpoint/2010/main" val="920336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 Who we are</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2</a:t>
            </a:fld>
            <a:endParaRPr lang="en-GB"/>
          </a:p>
        </p:txBody>
      </p:sp>
      <p:pic>
        <p:nvPicPr>
          <p:cNvPr id="3" name="Picture 2">
            <a:extLst>
              <a:ext uri="{FF2B5EF4-FFF2-40B4-BE49-F238E27FC236}">
                <a16:creationId xmlns:a16="http://schemas.microsoft.com/office/drawing/2014/main" id="{7E3ED6D9-CC1C-4A0B-A259-6158D454AA3A}"/>
              </a:ext>
            </a:extLst>
          </p:cNvPr>
          <p:cNvPicPr>
            <a:picLocks noChangeAspect="1"/>
          </p:cNvPicPr>
          <p:nvPr/>
        </p:nvPicPr>
        <p:blipFill rotWithShape="1">
          <a:blip r:embed="rId3"/>
          <a:srcRect l="35603" t="42088" r="49036" b="30763"/>
          <a:stretch/>
        </p:blipFill>
        <p:spPr>
          <a:xfrm>
            <a:off x="9456274" y="2070593"/>
            <a:ext cx="2635894" cy="2620390"/>
          </a:xfrm>
          <a:prstGeom prst="rect">
            <a:avLst/>
          </a:prstGeom>
        </p:spPr>
      </p:pic>
      <p:sp>
        <p:nvSpPr>
          <p:cNvPr id="9" name="TextBox 8">
            <a:extLst>
              <a:ext uri="{FF2B5EF4-FFF2-40B4-BE49-F238E27FC236}">
                <a16:creationId xmlns:a16="http://schemas.microsoft.com/office/drawing/2014/main" id="{2D27BF26-5CD1-F80F-1758-D7F6347B569B}"/>
              </a:ext>
            </a:extLst>
          </p:cNvPr>
          <p:cNvSpPr txBox="1"/>
          <p:nvPr/>
        </p:nvSpPr>
        <p:spPr>
          <a:xfrm>
            <a:off x="457200" y="1335024"/>
            <a:ext cx="9253728" cy="7558992"/>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endParaRPr lang="en-GB" sz="2400" i="0" dirty="0">
              <a:solidFill>
                <a:srgbClr val="000000"/>
              </a:solidFill>
              <a:effectLst/>
              <a:latin typeface="Source Sans Pro" panose="020B0503030403020204" pitchFamily="34" charset="0"/>
            </a:endParaRPr>
          </a:p>
          <a:p>
            <a:pPr marL="457200" indent="-457200">
              <a:lnSpc>
                <a:spcPct val="90000"/>
              </a:lnSpc>
              <a:spcBef>
                <a:spcPct val="0"/>
              </a:spcBef>
              <a:buFont typeface="Arial" panose="020B0604020202020204" pitchFamily="34" charset="0"/>
              <a:buChar char="•"/>
              <a:defRPr/>
            </a:pPr>
            <a:r>
              <a:rPr lang="en-GB" sz="2800" dirty="0">
                <a:solidFill>
                  <a:srgbClr val="007D47"/>
                </a:solidFill>
                <a:latin typeface="Calibri" panose="020F0502020204030204"/>
                <a:ea typeface="+mj-ea"/>
                <a:cs typeface="+mj-cs"/>
              </a:rPr>
              <a:t>National charity supporting a nationwide network of food banks, with over 1,300 centres.  </a:t>
            </a:r>
            <a:endParaRPr lang="en-GB" sz="2800" dirty="0">
              <a:solidFill>
                <a:srgbClr val="007D47"/>
              </a:solidFill>
              <a:latin typeface="Calibri" panose="020F0502020204030204"/>
              <a:ea typeface="+mj-ea"/>
              <a:cs typeface="Calibri"/>
            </a:endParaRPr>
          </a:p>
          <a:p>
            <a:pPr marL="457200" indent="-457200">
              <a:lnSpc>
                <a:spcPct val="90000"/>
              </a:lnSpc>
              <a:spcBef>
                <a:spcPct val="0"/>
              </a:spcBef>
              <a:buFont typeface="Arial" panose="020B0604020202020204" pitchFamily="34" charset="0"/>
              <a:buChar char="•"/>
              <a:defRPr/>
            </a:pPr>
            <a:endParaRPr lang="en-GB" sz="2800" dirty="0">
              <a:solidFill>
                <a:srgbClr val="007D47"/>
              </a:solidFill>
              <a:latin typeface="Calibri" panose="020F0502020204030204"/>
              <a:ea typeface="+mj-ea"/>
              <a:cs typeface="+mj-cs"/>
            </a:endParaRPr>
          </a:p>
          <a:p>
            <a:pPr marL="457200" indent="-457200">
              <a:lnSpc>
                <a:spcPct val="90000"/>
              </a:lnSpc>
              <a:spcBef>
                <a:spcPct val="0"/>
              </a:spcBef>
              <a:buFont typeface="Arial" panose="020B0604020202020204" pitchFamily="34" charset="0"/>
              <a:buChar char="•"/>
              <a:defRPr/>
            </a:pPr>
            <a:r>
              <a:rPr lang="en-GB" sz="2800" dirty="0">
                <a:solidFill>
                  <a:srgbClr val="007D47"/>
                </a:solidFill>
                <a:latin typeface="Calibri" panose="020F0502020204030204"/>
                <a:ea typeface="+mj-ea"/>
                <a:cs typeface="+mj-cs"/>
              </a:rPr>
              <a:t>Independent Food Aid Network represents more than 500 independent food banks across the UK.</a:t>
            </a:r>
            <a:endParaRPr lang="en-GB" sz="2800" dirty="0">
              <a:solidFill>
                <a:srgbClr val="007D47"/>
              </a:solidFill>
              <a:latin typeface="Calibri" panose="020F0502020204030204"/>
              <a:ea typeface="+mj-ea"/>
              <a:cs typeface="Calibri" panose="020F0502020204030204"/>
            </a:endParaRPr>
          </a:p>
          <a:p>
            <a:pPr marL="457200" indent="-457200">
              <a:lnSpc>
                <a:spcPct val="90000"/>
              </a:lnSpc>
              <a:spcBef>
                <a:spcPct val="0"/>
              </a:spcBef>
              <a:buFont typeface="Arial" panose="020B0604020202020204" pitchFamily="34" charset="0"/>
              <a:buChar char="•"/>
              <a:defRPr/>
            </a:pPr>
            <a:endParaRPr lang="en-GB" sz="2800" dirty="0">
              <a:solidFill>
                <a:srgbClr val="007D47"/>
              </a:solidFill>
              <a:latin typeface="Calibri" panose="020F0502020204030204"/>
              <a:ea typeface="+mj-ea"/>
              <a:cs typeface="+mj-cs"/>
            </a:endParaRPr>
          </a:p>
          <a:p>
            <a:pPr marL="457200" indent="-457200">
              <a:lnSpc>
                <a:spcPct val="90000"/>
              </a:lnSpc>
              <a:spcBef>
                <a:spcPct val="0"/>
              </a:spcBef>
              <a:buFont typeface="Arial" panose="020B0604020202020204" pitchFamily="34" charset="0"/>
              <a:buChar char="•"/>
              <a:defRPr/>
            </a:pPr>
            <a:r>
              <a:rPr lang="en-GB" sz="2800" dirty="0">
                <a:solidFill>
                  <a:srgbClr val="007D47"/>
                </a:solidFill>
                <a:latin typeface="Calibri" panose="020F0502020204030204"/>
                <a:ea typeface="+mj-ea"/>
                <a:cs typeface="+mj-cs"/>
              </a:rPr>
              <a:t>Together we provide emergency food and support to people locked in poverty.</a:t>
            </a:r>
            <a:endParaRPr lang="en-GB" sz="2800" dirty="0">
              <a:solidFill>
                <a:srgbClr val="007D47"/>
              </a:solidFill>
              <a:latin typeface="Calibri" panose="020F0502020204030204"/>
              <a:ea typeface="+mj-ea"/>
              <a:cs typeface="Calibri"/>
            </a:endParaRPr>
          </a:p>
          <a:p>
            <a:pPr marL="457200" indent="-457200">
              <a:lnSpc>
                <a:spcPct val="90000"/>
              </a:lnSpc>
              <a:spcBef>
                <a:spcPct val="0"/>
              </a:spcBef>
              <a:buFont typeface="Arial" panose="020B0604020202020204" pitchFamily="34" charset="0"/>
              <a:buChar char="•"/>
              <a:defRPr/>
            </a:pPr>
            <a:endParaRPr lang="en-GB" sz="2800" dirty="0">
              <a:solidFill>
                <a:srgbClr val="007D47"/>
              </a:solidFill>
              <a:latin typeface="Calibri" panose="020F0502020204030204"/>
              <a:ea typeface="+mj-ea"/>
              <a:cs typeface="+mj-cs"/>
            </a:endParaRPr>
          </a:p>
          <a:p>
            <a:pPr marL="457200" indent="-457200">
              <a:lnSpc>
                <a:spcPct val="90000"/>
              </a:lnSpc>
              <a:spcBef>
                <a:spcPct val="0"/>
              </a:spcBef>
              <a:buFont typeface="Arial" panose="020B0604020202020204" pitchFamily="34" charset="0"/>
              <a:buChar char="•"/>
              <a:defRPr/>
            </a:pPr>
            <a:r>
              <a:rPr lang="en-GB" sz="2800" dirty="0">
                <a:solidFill>
                  <a:srgbClr val="007D47"/>
                </a:solidFill>
                <a:latin typeface="Calibri" panose="020F0502020204030204"/>
                <a:ea typeface="+mj-ea"/>
                <a:cs typeface="+mj-cs"/>
              </a:rPr>
              <a:t>We campaign for change to end the need for food banks in the UK. </a:t>
            </a:r>
            <a:endParaRPr lang="en-GB" sz="2800" dirty="0">
              <a:solidFill>
                <a:srgbClr val="007D47"/>
              </a:solidFill>
              <a:latin typeface="Calibri" panose="020F0502020204030204"/>
              <a:ea typeface="+mj-ea"/>
              <a:cs typeface="Calibri"/>
            </a:endParaRPr>
          </a:p>
          <a:p>
            <a:endParaRPr lang="en-GB" sz="2800" dirty="0">
              <a:solidFill>
                <a:srgbClr val="000000"/>
              </a:solidFill>
              <a:latin typeface="Source Sans Pro" panose="020B0503030403020204" pitchFamily="34" charset="0"/>
            </a:endParaRPr>
          </a:p>
          <a:p>
            <a:endParaRPr lang="en-GB" sz="2800" b="1" dirty="0">
              <a:solidFill>
                <a:srgbClr val="000000"/>
              </a:solidFill>
              <a:latin typeface="Source Sans Pro" panose="020B0503030403020204" pitchFamily="34" charset="0"/>
            </a:endParaRPr>
          </a:p>
          <a:p>
            <a:endParaRPr lang="en-GB" sz="2800" b="1" dirty="0">
              <a:solidFill>
                <a:srgbClr val="000000"/>
              </a:solidFill>
              <a:latin typeface="Source Sans Pro" panose="020B0503030403020204" pitchFamily="34" charset="0"/>
            </a:endParaRPr>
          </a:p>
          <a:p>
            <a:endParaRPr lang="en-GB" sz="2800" b="1" dirty="0">
              <a:solidFill>
                <a:srgbClr val="000000"/>
              </a:solidFill>
              <a:latin typeface="Source Sans Pro" panose="020B0503030403020204" pitchFamily="34" charset="0"/>
            </a:endParaRPr>
          </a:p>
          <a:p>
            <a:endParaRPr lang="en-GB" dirty="0">
              <a:solidFill>
                <a:srgbClr val="000000"/>
              </a:solidFill>
              <a:latin typeface="Source Sans Pro" panose="020B0503030403020204" pitchFamily="34" charset="0"/>
            </a:endParaRPr>
          </a:p>
          <a:p>
            <a:endParaRPr lang="en-GB" dirty="0">
              <a:solidFill>
                <a:srgbClr val="000000"/>
              </a:solidFill>
              <a:latin typeface="Source Sans Pro" panose="020B0503030403020204" pitchFamily="34" charset="0"/>
            </a:endParaRPr>
          </a:p>
          <a:p>
            <a:endParaRPr lang="en-GB" dirty="0">
              <a:solidFill>
                <a:srgbClr val="000000"/>
              </a:solidFill>
              <a:latin typeface="Source Sans Pro" panose="020B0503030403020204" pitchFamily="34" charset="0"/>
            </a:endParaRPr>
          </a:p>
          <a:p>
            <a:endParaRPr lang="en-GB" dirty="0"/>
          </a:p>
        </p:txBody>
      </p:sp>
    </p:spTree>
    <p:extLst>
      <p:ext uri="{BB962C8B-B14F-4D97-AF65-F5344CB8AC3E}">
        <p14:creationId xmlns:p14="http://schemas.microsoft.com/office/powerpoint/2010/main" val="131938661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B7B1-F540-ABEF-6852-BE434366479A}"/>
              </a:ext>
            </a:extLst>
          </p:cNvPr>
          <p:cNvSpPr>
            <a:spLocks noGrp="1"/>
          </p:cNvSpPr>
          <p:nvPr>
            <p:ph type="title"/>
          </p:nvPr>
        </p:nvSpPr>
        <p:spPr/>
        <p:txBody>
          <a:bodyPr>
            <a:normAutofit/>
          </a:bodyPr>
          <a:lstStyle/>
          <a:p>
            <a:r>
              <a:rPr lang="en-GB"/>
              <a:t>Our Vision:  a </a:t>
            </a:r>
            <a:r>
              <a:rPr lang="en-GB" err="1"/>
              <a:t>uk</a:t>
            </a:r>
            <a:r>
              <a:rPr lang="en-GB"/>
              <a:t> without the need for food banks</a:t>
            </a:r>
          </a:p>
        </p:txBody>
      </p:sp>
      <p:sp>
        <p:nvSpPr>
          <p:cNvPr id="3" name="Content Placeholder 2">
            <a:extLst>
              <a:ext uri="{FF2B5EF4-FFF2-40B4-BE49-F238E27FC236}">
                <a16:creationId xmlns:a16="http://schemas.microsoft.com/office/drawing/2014/main" id="{568751C5-8BE9-737D-AD42-6469C4762384}"/>
              </a:ext>
            </a:extLst>
          </p:cNvPr>
          <p:cNvSpPr>
            <a:spLocks noGrp="1"/>
          </p:cNvSpPr>
          <p:nvPr>
            <p:ph idx="1"/>
          </p:nvPr>
        </p:nvSpPr>
        <p:spPr/>
        <p:txBody>
          <a:bodyPr vert="horz" lIns="91440" tIns="45720" rIns="91440" bIns="45720" rtlCol="0" anchor="t">
            <a:normAutofit/>
          </a:bodyPr>
          <a:lstStyle/>
          <a:p>
            <a:pPr marL="0" indent="0" algn="l" fontAlgn="base">
              <a:buNone/>
            </a:pPr>
            <a:endParaRPr lang="en-GB" b="1" i="0">
              <a:solidFill>
                <a:srgbClr val="000000"/>
              </a:solidFill>
              <a:effectLst/>
              <a:latin typeface="Source Sans Pro" panose="020B0503030403020204" pitchFamily="34" charset="0"/>
            </a:endParaRPr>
          </a:p>
          <a:p>
            <a:pPr marL="457200" indent="-457200">
              <a:lnSpc>
                <a:spcPct val="100000"/>
              </a:lnSpc>
              <a:spcBef>
                <a:spcPct val="0"/>
              </a:spcBef>
              <a:defRPr/>
            </a:pPr>
            <a:r>
              <a:rPr lang="en-GB" sz="2800">
                <a:solidFill>
                  <a:srgbClr val="007D47"/>
                </a:solidFill>
                <a:latin typeface="Calibri" panose="020F0502020204030204"/>
                <a:ea typeface="+mj-ea"/>
                <a:cs typeface="+mj-cs"/>
              </a:rPr>
              <a:t>It isn’t right that anyone should be left hungry or living in poverty. </a:t>
            </a:r>
            <a:endParaRPr lang="en-GB" sz="2800">
              <a:solidFill>
                <a:srgbClr val="007D47"/>
              </a:solidFill>
              <a:latin typeface="Calibri" panose="020F0502020204030204"/>
              <a:ea typeface="+mj-ea"/>
              <a:cs typeface="Calibri"/>
            </a:endParaRPr>
          </a:p>
          <a:p>
            <a:pPr marL="457200" indent="-457200">
              <a:lnSpc>
                <a:spcPct val="100000"/>
              </a:lnSpc>
              <a:spcBef>
                <a:spcPct val="0"/>
              </a:spcBef>
              <a:defRPr/>
            </a:pPr>
            <a:endParaRPr lang="en-GB" sz="2800">
              <a:solidFill>
                <a:srgbClr val="007D47"/>
              </a:solidFill>
              <a:latin typeface="Calibri" panose="020F0502020204030204"/>
              <a:ea typeface="+mj-ea"/>
              <a:cs typeface="+mj-cs"/>
            </a:endParaRPr>
          </a:p>
          <a:p>
            <a:pPr marL="457200" indent="-457200">
              <a:lnSpc>
                <a:spcPct val="100000"/>
              </a:lnSpc>
              <a:spcBef>
                <a:spcPct val="0"/>
              </a:spcBef>
              <a:defRPr/>
            </a:pPr>
            <a:r>
              <a:rPr lang="en-GB" sz="2800">
                <a:solidFill>
                  <a:srgbClr val="007D47"/>
                </a:solidFill>
                <a:latin typeface="Calibri" panose="020F0502020204030204"/>
                <a:ea typeface="+mj-ea"/>
                <a:cs typeface="+mj-cs"/>
              </a:rPr>
              <a:t>Whilst we work for long-term change, our network of food banks provides emergency food and compassionate, dignified support to people locked in crisis.</a:t>
            </a:r>
            <a:endParaRPr lang="en-GB" sz="2800">
              <a:solidFill>
                <a:srgbClr val="007D47"/>
              </a:solidFill>
              <a:latin typeface="Calibri" panose="020F0502020204030204"/>
              <a:ea typeface="+mj-ea"/>
              <a:cs typeface="Calibri"/>
            </a:endParaRPr>
          </a:p>
          <a:p>
            <a:pPr marL="0" indent="0">
              <a:lnSpc>
                <a:spcPct val="100000"/>
              </a:lnSpc>
              <a:spcBef>
                <a:spcPct val="0"/>
              </a:spcBef>
              <a:buNone/>
              <a:defRPr/>
            </a:pPr>
            <a:endParaRPr lang="en-GB" sz="2800">
              <a:solidFill>
                <a:srgbClr val="007D47"/>
              </a:solidFill>
              <a:latin typeface="Calibri" panose="020F0502020204030204"/>
              <a:ea typeface="+mj-ea"/>
              <a:cs typeface="+mj-cs"/>
            </a:endParaRPr>
          </a:p>
          <a:p>
            <a:pPr marL="457200" indent="-457200">
              <a:lnSpc>
                <a:spcPct val="100000"/>
              </a:lnSpc>
              <a:spcBef>
                <a:spcPct val="0"/>
              </a:spcBef>
              <a:defRPr/>
            </a:pPr>
            <a:r>
              <a:rPr lang="en-GB" sz="2800">
                <a:solidFill>
                  <a:srgbClr val="007D47"/>
                </a:solidFill>
                <a:latin typeface="Calibri" panose="020F0502020204030204"/>
                <a:ea typeface="+mj-ea"/>
                <a:cs typeface="+mj-cs"/>
              </a:rPr>
              <a:t>We know it takes more than food to end hunger. One major driver for food bank use is problems with the benefits system.</a:t>
            </a:r>
            <a:endParaRPr lang="en-GB" sz="2800">
              <a:solidFill>
                <a:srgbClr val="007D47"/>
              </a:solidFill>
              <a:latin typeface="Calibri" panose="020F0502020204030204"/>
              <a:ea typeface="+mj-ea"/>
              <a:cs typeface="Calibri"/>
            </a:endParaRPr>
          </a:p>
        </p:txBody>
      </p:sp>
      <p:sp>
        <p:nvSpPr>
          <p:cNvPr id="4" name="Date Placeholder 3">
            <a:extLst>
              <a:ext uri="{FF2B5EF4-FFF2-40B4-BE49-F238E27FC236}">
                <a16:creationId xmlns:a16="http://schemas.microsoft.com/office/drawing/2014/main" id="{068AEDDE-167E-C2F9-7F50-937D0FBC5719}"/>
              </a:ext>
            </a:extLst>
          </p:cNvPr>
          <p:cNvSpPr>
            <a:spLocks noGrp="1"/>
          </p:cNvSpPr>
          <p:nvPr>
            <p:ph type="dt" sz="half" idx="10"/>
          </p:nvPr>
        </p:nvSpPr>
        <p:spPr/>
        <p:txBody>
          <a:bodyPr/>
          <a:lstStyle/>
          <a:p>
            <a:fld id="{3F9582EE-2284-6B4C-A6EF-42DBDAEC2F67}" type="datetime4">
              <a:rPr lang="en-GB" smtClean="0"/>
              <a:t>03 October 2022</a:t>
            </a:fld>
            <a:endParaRPr lang="en-GB"/>
          </a:p>
        </p:txBody>
      </p:sp>
      <p:sp>
        <p:nvSpPr>
          <p:cNvPr id="5" name="Footer Placeholder 4">
            <a:extLst>
              <a:ext uri="{FF2B5EF4-FFF2-40B4-BE49-F238E27FC236}">
                <a16:creationId xmlns:a16="http://schemas.microsoft.com/office/drawing/2014/main" id="{A896635E-632B-1F61-1C5C-CC4F7071AB14}"/>
              </a:ext>
            </a:extLst>
          </p:cNvPr>
          <p:cNvSpPr>
            <a:spLocks noGrp="1"/>
          </p:cNvSpPr>
          <p:nvPr>
            <p:ph type="ftr" sz="quarter" idx="11"/>
          </p:nvPr>
        </p:nvSpPr>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4681CEDC-E376-BAEE-6DAA-4061B693A2E3}"/>
              </a:ext>
            </a:extLst>
          </p:cNvPr>
          <p:cNvSpPr>
            <a:spLocks noGrp="1"/>
          </p:cNvSpPr>
          <p:nvPr>
            <p:ph type="sldNum" sz="quarter" idx="12"/>
          </p:nvPr>
        </p:nvSpPr>
        <p:spPr/>
        <p:txBody>
          <a:bodyPr/>
          <a:lstStyle/>
          <a:p>
            <a:fld id="{6CCA5A4E-9384-7B4E-A945-D252AB071471}" type="slidenum">
              <a:rPr lang="en-GB" smtClean="0"/>
              <a:t>3</a:t>
            </a:fld>
            <a:endParaRPr lang="en-GB"/>
          </a:p>
        </p:txBody>
      </p:sp>
    </p:spTree>
    <p:extLst>
      <p:ext uri="{BB962C8B-B14F-4D97-AF65-F5344CB8AC3E}">
        <p14:creationId xmlns:p14="http://schemas.microsoft.com/office/powerpoint/2010/main" val="201631710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EB166-8DAD-042E-5F49-5C66C02408C9}"/>
              </a:ext>
            </a:extLst>
          </p:cNvPr>
          <p:cNvSpPr>
            <a:spLocks noGrp="1"/>
          </p:cNvSpPr>
          <p:nvPr>
            <p:ph type="title"/>
          </p:nvPr>
        </p:nvSpPr>
        <p:spPr/>
        <p:txBody>
          <a:bodyPr>
            <a:normAutofit fontScale="90000"/>
          </a:bodyPr>
          <a:lstStyle/>
          <a:p>
            <a:r>
              <a:rPr lang="en-GB" sz="4000"/>
              <a:t>Increasing demand</a:t>
            </a:r>
            <a:br>
              <a:rPr lang="en-GB"/>
            </a:br>
            <a:br>
              <a:rPr lang="en-GB"/>
            </a:br>
            <a:endParaRPr lang="en-GB"/>
          </a:p>
        </p:txBody>
      </p:sp>
      <p:sp>
        <p:nvSpPr>
          <p:cNvPr id="3" name="Content Placeholder 2">
            <a:extLst>
              <a:ext uri="{FF2B5EF4-FFF2-40B4-BE49-F238E27FC236}">
                <a16:creationId xmlns:a16="http://schemas.microsoft.com/office/drawing/2014/main" id="{90C52AF1-B11F-633A-1969-48BD0E06AD73}"/>
              </a:ext>
            </a:extLst>
          </p:cNvPr>
          <p:cNvSpPr>
            <a:spLocks noGrp="1"/>
          </p:cNvSpPr>
          <p:nvPr>
            <p:ph idx="1"/>
          </p:nvPr>
        </p:nvSpPr>
        <p:spPr/>
        <p:txBody>
          <a:bodyPr vert="horz" lIns="91440" tIns="45720" rIns="91440" bIns="45720" rtlCol="0" anchor="t">
            <a:normAutofit/>
          </a:bodyPr>
          <a:lstStyle/>
          <a:p>
            <a:endParaRPr lang="en-GB" sz="2800" i="0">
              <a:solidFill>
                <a:srgbClr val="000000"/>
              </a:solidFill>
              <a:effectLst/>
              <a:latin typeface="Source Sans Pro" panose="020B0503030403020204" pitchFamily="34" charset="0"/>
            </a:endParaRPr>
          </a:p>
          <a:p>
            <a:pPr marL="457200" indent="-457200">
              <a:spcBef>
                <a:spcPct val="0"/>
              </a:spcBef>
              <a:defRPr/>
            </a:pPr>
            <a:r>
              <a:rPr lang="en-GB" sz="2800">
                <a:solidFill>
                  <a:srgbClr val="007D47"/>
                </a:solidFill>
                <a:latin typeface="Calibri" panose="020F0502020204030204"/>
                <a:ea typeface="+mj-ea"/>
                <a:cs typeface="+mj-cs"/>
              </a:rPr>
              <a:t>Trussell Trust network distributed over </a:t>
            </a:r>
            <a:r>
              <a:rPr lang="en-GB" sz="2800" b="1">
                <a:solidFill>
                  <a:srgbClr val="007D47"/>
                </a:solidFill>
                <a:latin typeface="Calibri" panose="020F0502020204030204"/>
                <a:ea typeface="+mj-ea"/>
                <a:cs typeface="+mj-cs"/>
              </a:rPr>
              <a:t>2.1 million food parcels</a:t>
            </a:r>
            <a:r>
              <a:rPr lang="en-GB" sz="2800">
                <a:solidFill>
                  <a:srgbClr val="007D47"/>
                </a:solidFill>
                <a:latin typeface="Calibri" panose="020F0502020204030204"/>
                <a:ea typeface="+mj-ea"/>
                <a:cs typeface="+mj-cs"/>
              </a:rPr>
              <a:t> in 2021/22.</a:t>
            </a:r>
            <a:endParaRPr lang="en-GB" sz="2800">
              <a:solidFill>
                <a:srgbClr val="007D47"/>
              </a:solidFill>
              <a:latin typeface="Calibri" panose="020F0502020204030204"/>
              <a:ea typeface="+mj-ea"/>
              <a:cs typeface="Calibri"/>
            </a:endParaRPr>
          </a:p>
          <a:p>
            <a:pPr marL="0" indent="0">
              <a:spcBef>
                <a:spcPct val="0"/>
              </a:spcBef>
              <a:buNone/>
              <a:defRPr/>
            </a:pPr>
            <a:endParaRPr lang="en-GB" sz="2800">
              <a:solidFill>
                <a:srgbClr val="007D47"/>
              </a:solidFill>
              <a:latin typeface="Calibri" panose="020F0502020204030204"/>
              <a:ea typeface="+mj-ea"/>
              <a:cs typeface="+mj-cs"/>
            </a:endParaRPr>
          </a:p>
          <a:p>
            <a:pPr marL="0" indent="0">
              <a:spcBef>
                <a:spcPct val="0"/>
              </a:spcBef>
              <a:buNone/>
              <a:defRPr/>
            </a:pPr>
            <a:endParaRPr lang="en-GB" sz="2800">
              <a:solidFill>
                <a:srgbClr val="007D47"/>
              </a:solidFill>
              <a:latin typeface="Calibri" panose="020F0502020204030204"/>
              <a:ea typeface="+mj-ea"/>
              <a:cs typeface="+mj-cs"/>
            </a:endParaRPr>
          </a:p>
          <a:p>
            <a:pPr marL="457200" indent="-457200">
              <a:spcBef>
                <a:spcPct val="0"/>
              </a:spcBef>
              <a:defRPr/>
            </a:pPr>
            <a:r>
              <a:rPr lang="en-GB" sz="2800">
                <a:solidFill>
                  <a:srgbClr val="007D47"/>
                </a:solidFill>
                <a:latin typeface="Calibri" panose="020F0502020204030204"/>
                <a:ea typeface="+mj-ea"/>
                <a:cs typeface="+mj-cs"/>
              </a:rPr>
              <a:t>This is an increase of </a:t>
            </a:r>
            <a:r>
              <a:rPr lang="en-GB" sz="2800" b="1">
                <a:solidFill>
                  <a:srgbClr val="007D47"/>
                </a:solidFill>
                <a:latin typeface="Calibri" panose="020F0502020204030204"/>
                <a:ea typeface="+mj-ea"/>
                <a:cs typeface="+mj-cs"/>
              </a:rPr>
              <a:t>14%</a:t>
            </a:r>
            <a:r>
              <a:rPr lang="en-GB" sz="2800">
                <a:solidFill>
                  <a:srgbClr val="007D47"/>
                </a:solidFill>
                <a:latin typeface="Calibri" panose="020F0502020204030204"/>
                <a:ea typeface="+mj-ea"/>
                <a:cs typeface="+mj-cs"/>
              </a:rPr>
              <a:t> compared to the same period in 2019/20.</a:t>
            </a:r>
            <a:endParaRPr lang="en-GB" sz="2800">
              <a:solidFill>
                <a:srgbClr val="007D47"/>
              </a:solidFill>
              <a:latin typeface="Calibri" panose="020F0502020204030204"/>
              <a:ea typeface="+mj-ea"/>
              <a:cs typeface="Calibri"/>
            </a:endParaRPr>
          </a:p>
          <a:p>
            <a:pPr marL="0" indent="0">
              <a:spcBef>
                <a:spcPct val="0"/>
              </a:spcBef>
              <a:buNone/>
              <a:defRPr/>
            </a:pPr>
            <a:endParaRPr lang="en-GB" sz="2800">
              <a:solidFill>
                <a:srgbClr val="007D47"/>
              </a:solidFill>
              <a:latin typeface="Calibri" panose="020F0502020204030204"/>
              <a:ea typeface="+mj-ea"/>
              <a:cs typeface="+mj-cs"/>
            </a:endParaRPr>
          </a:p>
          <a:p>
            <a:pPr marL="0" indent="0">
              <a:spcBef>
                <a:spcPct val="0"/>
              </a:spcBef>
              <a:buNone/>
              <a:defRPr/>
            </a:pPr>
            <a:endParaRPr lang="en-GB" sz="2800">
              <a:solidFill>
                <a:srgbClr val="007D47"/>
              </a:solidFill>
              <a:latin typeface="Calibri" panose="020F0502020204030204"/>
              <a:ea typeface="+mj-ea"/>
              <a:cs typeface="+mj-cs"/>
            </a:endParaRPr>
          </a:p>
          <a:p>
            <a:pPr marL="457200" indent="-457200">
              <a:spcBef>
                <a:spcPct val="0"/>
              </a:spcBef>
              <a:defRPr/>
            </a:pPr>
            <a:r>
              <a:rPr lang="en-GB" sz="2800">
                <a:solidFill>
                  <a:srgbClr val="007D47"/>
                </a:solidFill>
                <a:latin typeface="Calibri" panose="020F0502020204030204"/>
                <a:ea typeface="+mj-ea"/>
                <a:cs typeface="+mj-cs"/>
              </a:rPr>
              <a:t> </a:t>
            </a:r>
            <a:r>
              <a:rPr lang="en-GB" sz="2800" b="1">
                <a:solidFill>
                  <a:srgbClr val="007D47"/>
                </a:solidFill>
                <a:latin typeface="Calibri" panose="020F0502020204030204"/>
                <a:ea typeface="+mj-ea"/>
                <a:cs typeface="+mj-cs"/>
              </a:rPr>
              <a:t>832,000</a:t>
            </a:r>
            <a:r>
              <a:rPr lang="en-GB" sz="2800">
                <a:solidFill>
                  <a:srgbClr val="007D47"/>
                </a:solidFill>
                <a:latin typeface="Calibri" panose="020F0502020204030204"/>
                <a:ea typeface="+mj-ea"/>
                <a:cs typeface="+mj-cs"/>
              </a:rPr>
              <a:t> of these parcels went to children.</a:t>
            </a:r>
            <a:endParaRPr lang="en-GB" sz="2800">
              <a:solidFill>
                <a:srgbClr val="007D47"/>
              </a:solidFill>
              <a:latin typeface="Calibri" panose="020F0502020204030204"/>
              <a:ea typeface="+mj-ea"/>
              <a:cs typeface="Calibri"/>
            </a:endParaRPr>
          </a:p>
        </p:txBody>
      </p:sp>
      <p:sp>
        <p:nvSpPr>
          <p:cNvPr id="4" name="Date Placeholder 3">
            <a:extLst>
              <a:ext uri="{FF2B5EF4-FFF2-40B4-BE49-F238E27FC236}">
                <a16:creationId xmlns:a16="http://schemas.microsoft.com/office/drawing/2014/main" id="{7FEE0277-11F7-FB8E-5E15-59CCD169B4F0}"/>
              </a:ext>
            </a:extLst>
          </p:cNvPr>
          <p:cNvSpPr>
            <a:spLocks noGrp="1"/>
          </p:cNvSpPr>
          <p:nvPr>
            <p:ph type="dt" sz="half" idx="10"/>
          </p:nvPr>
        </p:nvSpPr>
        <p:spPr/>
        <p:txBody>
          <a:bodyPr/>
          <a:lstStyle/>
          <a:p>
            <a:fld id="{3F9582EE-2284-6B4C-A6EF-42DBDAEC2F67}" type="datetime4">
              <a:rPr lang="en-GB" smtClean="0"/>
              <a:t>03 October 2022</a:t>
            </a:fld>
            <a:endParaRPr lang="en-GB"/>
          </a:p>
        </p:txBody>
      </p:sp>
      <p:sp>
        <p:nvSpPr>
          <p:cNvPr id="5" name="Footer Placeholder 4">
            <a:extLst>
              <a:ext uri="{FF2B5EF4-FFF2-40B4-BE49-F238E27FC236}">
                <a16:creationId xmlns:a16="http://schemas.microsoft.com/office/drawing/2014/main" id="{EE3CF705-F9B9-5E3A-2F89-CDE4EECAA235}"/>
              </a:ext>
            </a:extLst>
          </p:cNvPr>
          <p:cNvSpPr>
            <a:spLocks noGrp="1"/>
          </p:cNvSpPr>
          <p:nvPr>
            <p:ph type="ftr" sz="quarter" idx="11"/>
          </p:nvPr>
        </p:nvSpPr>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D7A0C818-60AF-D2DB-73EF-C2F5ADCF9FB1}"/>
              </a:ext>
            </a:extLst>
          </p:cNvPr>
          <p:cNvSpPr>
            <a:spLocks noGrp="1"/>
          </p:cNvSpPr>
          <p:nvPr>
            <p:ph type="sldNum" sz="quarter" idx="12"/>
          </p:nvPr>
        </p:nvSpPr>
        <p:spPr/>
        <p:txBody>
          <a:bodyPr/>
          <a:lstStyle/>
          <a:p>
            <a:fld id="{6CCA5A4E-9384-7B4E-A945-D252AB071471}" type="slidenum">
              <a:rPr lang="en-GB" smtClean="0"/>
              <a:t>4</a:t>
            </a:fld>
            <a:endParaRPr lang="en-GB"/>
          </a:p>
        </p:txBody>
      </p:sp>
    </p:spTree>
    <p:extLst>
      <p:ext uri="{BB962C8B-B14F-4D97-AF65-F5344CB8AC3E}">
        <p14:creationId xmlns:p14="http://schemas.microsoft.com/office/powerpoint/2010/main" val="52605413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9"/>
          <p:cNvSpPr txBox="1">
            <a:spLocks noGrp="1"/>
          </p:cNvSpPr>
          <p:nvPr>
            <p:ph type="title"/>
          </p:nvPr>
        </p:nvSpPr>
        <p:spPr>
          <a:xfrm>
            <a:off x="343672" y="549275"/>
            <a:ext cx="11513366" cy="148371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5BAC26"/>
              </a:buClr>
              <a:buSzPts val="3600"/>
              <a:buFont typeface="Arial"/>
              <a:buNone/>
            </a:pPr>
            <a:r>
              <a:rPr lang="en-GB"/>
              <a:t>Key issues</a:t>
            </a:r>
            <a:endParaRPr>
              <a:latin typeface="Arial"/>
              <a:ea typeface="Arial"/>
              <a:cs typeface="Arial"/>
              <a:sym typeface="Arial"/>
            </a:endParaRPr>
          </a:p>
        </p:txBody>
      </p:sp>
      <p:sp>
        <p:nvSpPr>
          <p:cNvPr id="246" name="Google Shape;246;p9"/>
          <p:cNvSpPr txBox="1">
            <a:spLocks noGrp="1"/>
          </p:cNvSpPr>
          <p:nvPr>
            <p:ph type="dt" idx="10"/>
          </p:nvPr>
        </p:nvSpPr>
        <p:spPr>
          <a:xfrm>
            <a:off x="9100457" y="6453051"/>
            <a:ext cx="1673764" cy="21603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endParaRPr/>
          </a:p>
        </p:txBody>
      </p:sp>
      <p:sp>
        <p:nvSpPr>
          <p:cNvPr id="247" name="Google Shape;247;p9"/>
          <p:cNvSpPr txBox="1">
            <a:spLocks noGrp="1"/>
          </p:cNvSpPr>
          <p:nvPr>
            <p:ph type="ftr" idx="11"/>
          </p:nvPr>
        </p:nvSpPr>
        <p:spPr>
          <a:xfrm>
            <a:off x="1236617" y="6453051"/>
            <a:ext cx="7315200" cy="21603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The Trussell Trust - Together, we can end the need for food banks</a:t>
            </a:r>
            <a:endParaRPr/>
          </a:p>
        </p:txBody>
      </p:sp>
      <p:sp>
        <p:nvSpPr>
          <p:cNvPr id="248" name="Google Shape;248;p9"/>
          <p:cNvSpPr txBox="1">
            <a:spLocks noGrp="1"/>
          </p:cNvSpPr>
          <p:nvPr>
            <p:ph type="sldNum" idx="12"/>
          </p:nvPr>
        </p:nvSpPr>
        <p:spPr>
          <a:xfrm>
            <a:off x="10955383" y="6356350"/>
            <a:ext cx="398416"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a:t>
            </a:fld>
            <a:endParaRPr/>
          </a:p>
        </p:txBody>
      </p:sp>
      <p:grpSp>
        <p:nvGrpSpPr>
          <p:cNvPr id="249" name="Google Shape;249;p9"/>
          <p:cNvGrpSpPr/>
          <p:nvPr/>
        </p:nvGrpSpPr>
        <p:grpSpPr>
          <a:xfrm>
            <a:off x="6564313" y="2700015"/>
            <a:ext cx="5292725" cy="1800184"/>
            <a:chOff x="6564313" y="2703281"/>
            <a:chExt cx="5292725" cy="1800184"/>
          </a:xfrm>
        </p:grpSpPr>
        <p:sp>
          <p:nvSpPr>
            <p:cNvPr id="250" name="Google Shape;250;p9"/>
            <p:cNvSpPr txBox="1"/>
            <p:nvPr/>
          </p:nvSpPr>
          <p:spPr>
            <a:xfrm>
              <a:off x="8578323" y="3205686"/>
              <a:ext cx="3278715" cy="795374"/>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08751"/>
                </a:buClr>
                <a:buSzPts val="2000"/>
                <a:buFont typeface="Arial"/>
                <a:buNone/>
              </a:pPr>
              <a:r>
                <a:rPr lang="en-GB" sz="2000">
                  <a:solidFill>
                    <a:srgbClr val="008751"/>
                  </a:solidFill>
                  <a:latin typeface="Arial"/>
                  <a:ea typeface="Arial"/>
                  <a:cs typeface="Arial"/>
                  <a:sym typeface="Arial"/>
                </a:rPr>
                <a:t>Cost of living, sudden illness</a:t>
              </a:r>
              <a:endParaRPr/>
            </a:p>
          </p:txBody>
        </p:sp>
        <p:pic>
          <p:nvPicPr>
            <p:cNvPr id="251" name="Google Shape;251;p9"/>
            <p:cNvPicPr preferRelativeResize="0"/>
            <p:nvPr/>
          </p:nvPicPr>
          <p:blipFill rotWithShape="1">
            <a:blip r:embed="rId3">
              <a:alphaModFix/>
            </a:blip>
            <a:srcRect/>
            <a:stretch/>
          </p:blipFill>
          <p:spPr>
            <a:xfrm>
              <a:off x="6564313" y="2703281"/>
              <a:ext cx="1722254" cy="1800184"/>
            </a:xfrm>
            <a:prstGeom prst="rect">
              <a:avLst/>
            </a:prstGeom>
            <a:noFill/>
            <a:ln>
              <a:noFill/>
            </a:ln>
          </p:spPr>
        </p:pic>
      </p:grpSp>
      <p:grpSp>
        <p:nvGrpSpPr>
          <p:cNvPr id="252" name="Google Shape;252;p9"/>
          <p:cNvGrpSpPr/>
          <p:nvPr/>
        </p:nvGrpSpPr>
        <p:grpSpPr>
          <a:xfrm>
            <a:off x="6568668" y="1123775"/>
            <a:ext cx="5288370" cy="1800184"/>
            <a:chOff x="6568668" y="946747"/>
            <a:chExt cx="5288370" cy="1800184"/>
          </a:xfrm>
        </p:grpSpPr>
        <p:pic>
          <p:nvPicPr>
            <p:cNvPr id="253" name="Google Shape;253;p9"/>
            <p:cNvPicPr preferRelativeResize="0"/>
            <p:nvPr/>
          </p:nvPicPr>
          <p:blipFill rotWithShape="1">
            <a:blip r:embed="rId4">
              <a:alphaModFix/>
            </a:blip>
            <a:srcRect/>
            <a:stretch/>
          </p:blipFill>
          <p:spPr>
            <a:xfrm>
              <a:off x="6568668" y="946747"/>
              <a:ext cx="1722254" cy="1800184"/>
            </a:xfrm>
            <a:prstGeom prst="rect">
              <a:avLst/>
            </a:prstGeom>
            <a:noFill/>
            <a:ln>
              <a:noFill/>
            </a:ln>
          </p:spPr>
        </p:pic>
        <p:sp>
          <p:nvSpPr>
            <p:cNvPr id="254" name="Google Shape;254;p9"/>
            <p:cNvSpPr txBox="1"/>
            <p:nvPr/>
          </p:nvSpPr>
          <p:spPr>
            <a:xfrm>
              <a:off x="8578323" y="1449152"/>
              <a:ext cx="3278715" cy="795374"/>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08751"/>
                </a:buClr>
                <a:buSzPts val="2000"/>
                <a:buFont typeface="Arial"/>
                <a:buNone/>
              </a:pPr>
              <a:r>
                <a:rPr lang="en-GB" sz="2000">
                  <a:solidFill>
                    <a:srgbClr val="008751"/>
                  </a:solidFill>
                  <a:latin typeface="Arial"/>
                  <a:ea typeface="Arial"/>
                  <a:cs typeface="Arial"/>
                  <a:sym typeface="Arial"/>
                </a:rPr>
                <a:t>Benefits and lack of formal or informal support</a:t>
              </a:r>
              <a:endParaRPr/>
            </a:p>
          </p:txBody>
        </p:sp>
      </p:grpSp>
      <p:grpSp>
        <p:nvGrpSpPr>
          <p:cNvPr id="255" name="Google Shape;255;p9"/>
          <p:cNvGrpSpPr/>
          <p:nvPr/>
        </p:nvGrpSpPr>
        <p:grpSpPr>
          <a:xfrm>
            <a:off x="6582945" y="4276254"/>
            <a:ext cx="5274092" cy="1800184"/>
            <a:chOff x="6582945" y="4430624"/>
            <a:chExt cx="5274092" cy="1800184"/>
          </a:xfrm>
        </p:grpSpPr>
        <p:pic>
          <p:nvPicPr>
            <p:cNvPr id="256" name="Google Shape;256;p9"/>
            <p:cNvPicPr preferRelativeResize="0"/>
            <p:nvPr/>
          </p:nvPicPr>
          <p:blipFill rotWithShape="1">
            <a:blip r:embed="rId5">
              <a:alphaModFix/>
            </a:blip>
            <a:srcRect/>
            <a:stretch/>
          </p:blipFill>
          <p:spPr>
            <a:xfrm>
              <a:off x="6582945" y="4430624"/>
              <a:ext cx="1722254" cy="1800184"/>
            </a:xfrm>
            <a:prstGeom prst="rect">
              <a:avLst/>
            </a:prstGeom>
            <a:noFill/>
            <a:ln>
              <a:noFill/>
            </a:ln>
          </p:spPr>
        </p:pic>
        <p:sp>
          <p:nvSpPr>
            <p:cNvPr id="257" name="Google Shape;257;p9"/>
            <p:cNvSpPr txBox="1"/>
            <p:nvPr/>
          </p:nvSpPr>
          <p:spPr>
            <a:xfrm>
              <a:off x="8578323" y="4933029"/>
              <a:ext cx="3278715" cy="795374"/>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08751"/>
                </a:buClr>
                <a:buSzPts val="2000"/>
                <a:buFont typeface="Arial"/>
                <a:buNone/>
              </a:pPr>
              <a:r>
                <a:rPr lang="en-GB" sz="2000">
                  <a:solidFill>
                    <a:srgbClr val="008751"/>
                  </a:solidFill>
                  <a:latin typeface="Arial"/>
                  <a:ea typeface="Arial"/>
                  <a:cs typeface="Arial"/>
                  <a:sym typeface="Arial"/>
                </a:rPr>
                <a:t>In-work poverty</a:t>
              </a:r>
              <a:endParaRPr/>
            </a:p>
          </p:txBody>
        </p:sp>
      </p:grpSp>
      <p:pic>
        <p:nvPicPr>
          <p:cNvPr id="258" name="Google Shape;258;p9"/>
          <p:cNvPicPr preferRelativeResize="0"/>
          <p:nvPr/>
        </p:nvPicPr>
        <p:blipFill rotWithShape="1">
          <a:blip r:embed="rId6">
            <a:alphaModFix/>
          </a:blip>
          <a:srcRect/>
          <a:stretch/>
        </p:blipFill>
        <p:spPr>
          <a:xfrm>
            <a:off x="334963" y="1310284"/>
            <a:ext cx="5469729" cy="3293115"/>
          </a:xfrm>
          <a:prstGeom prst="rect">
            <a:avLst/>
          </a:prstGeom>
          <a:noFill/>
          <a:ln>
            <a:noFill/>
          </a:ln>
        </p:spPr>
      </p:pic>
      <p:sp>
        <p:nvSpPr>
          <p:cNvPr id="259" name="Google Shape;259;p9"/>
          <p:cNvSpPr txBox="1"/>
          <p:nvPr/>
        </p:nvSpPr>
        <p:spPr>
          <a:xfrm>
            <a:off x="952084" y="4773611"/>
            <a:ext cx="5113852" cy="1049147"/>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8751"/>
              </a:buClr>
              <a:buSzPts val="2400"/>
              <a:buFont typeface="Calibri"/>
              <a:buNone/>
            </a:pPr>
            <a:r>
              <a:rPr lang="en-GB" sz="2400" b="0" i="0">
                <a:solidFill>
                  <a:srgbClr val="008751"/>
                </a:solidFill>
                <a:latin typeface="Calibri"/>
                <a:ea typeface="Calibri"/>
                <a:cs typeface="Calibri"/>
                <a:sym typeface="Calibri"/>
              </a:rPr>
              <a:t>Some of the reasons for referral to food banks in the Trussell Trust network </a:t>
            </a:r>
            <a:br>
              <a:rPr lang="en-GB" sz="2400" b="0" i="0">
                <a:solidFill>
                  <a:srgbClr val="008751"/>
                </a:solidFill>
                <a:latin typeface="Calibri"/>
                <a:ea typeface="Calibri"/>
                <a:cs typeface="Calibri"/>
                <a:sym typeface="Calibri"/>
              </a:rPr>
            </a:br>
            <a:endParaRPr/>
          </a:p>
        </p:txBody>
      </p:sp>
      <p:sp>
        <p:nvSpPr>
          <p:cNvPr id="2" name="TextBox 1">
            <a:extLst>
              <a:ext uri="{FF2B5EF4-FFF2-40B4-BE49-F238E27FC236}">
                <a16:creationId xmlns:a16="http://schemas.microsoft.com/office/drawing/2014/main" id="{AE6F331F-0174-4523-9539-5F17A8757AA5}"/>
              </a:ext>
            </a:extLst>
          </p:cNvPr>
          <p:cNvSpPr txBox="1"/>
          <p:nvPr/>
        </p:nvSpPr>
        <p:spPr>
          <a:xfrm>
            <a:off x="870857" y="1318403"/>
            <a:ext cx="731520" cy="307777"/>
          </a:xfrm>
          <a:prstGeom prst="rect">
            <a:avLst/>
          </a:prstGeom>
          <a:solidFill>
            <a:schemeClr val="bg1"/>
          </a:solidFill>
        </p:spPr>
        <p:txBody>
          <a:bodyPr wrap="square" rtlCol="0">
            <a:spAutoFit/>
          </a:bodyPr>
          <a:lstStyle/>
          <a:p>
            <a:endParaRPr lang="en-GB"/>
          </a:p>
        </p:txBody>
      </p:sp>
      <p:sp>
        <p:nvSpPr>
          <p:cNvPr id="3" name="TextBox 2">
            <a:extLst>
              <a:ext uri="{FF2B5EF4-FFF2-40B4-BE49-F238E27FC236}">
                <a16:creationId xmlns:a16="http://schemas.microsoft.com/office/drawing/2014/main" id="{20A4CA7C-7A03-4628-ADC8-4E94A1E4DCC1}"/>
              </a:ext>
            </a:extLst>
          </p:cNvPr>
          <p:cNvSpPr txBox="1"/>
          <p:nvPr/>
        </p:nvSpPr>
        <p:spPr>
          <a:xfrm>
            <a:off x="2583180" y="2409602"/>
            <a:ext cx="925830" cy="307777"/>
          </a:xfrm>
          <a:prstGeom prst="rect">
            <a:avLst/>
          </a:prstGeom>
          <a:solidFill>
            <a:schemeClr val="bg1"/>
          </a:solidFill>
        </p:spPr>
        <p:txBody>
          <a:bodyPr wrap="square" rtlCol="0">
            <a:spAutoFit/>
          </a:bodyPr>
          <a:lstStyle/>
          <a:p>
            <a:endParaRPr lang="en-GB"/>
          </a:p>
        </p:txBody>
      </p:sp>
      <p:sp>
        <p:nvSpPr>
          <p:cNvPr id="4" name="TextBox 3">
            <a:extLst>
              <a:ext uri="{FF2B5EF4-FFF2-40B4-BE49-F238E27FC236}">
                <a16:creationId xmlns:a16="http://schemas.microsoft.com/office/drawing/2014/main" id="{5BA23749-0B44-40AD-8DB5-C0E939874575}"/>
              </a:ext>
            </a:extLst>
          </p:cNvPr>
          <p:cNvSpPr txBox="1"/>
          <p:nvPr/>
        </p:nvSpPr>
        <p:spPr>
          <a:xfrm>
            <a:off x="4400550" y="2616182"/>
            <a:ext cx="834390" cy="307777"/>
          </a:xfrm>
          <a:prstGeom prst="rect">
            <a:avLst/>
          </a:prstGeom>
          <a:solidFill>
            <a:schemeClr val="bg1"/>
          </a:solidFill>
        </p:spPr>
        <p:txBody>
          <a:bodyPr wrap="square" rtlCol="0">
            <a:spAutoFit/>
          </a:bodyPr>
          <a:lstStyle/>
          <a:p>
            <a:endParaRPr lang="en-GB"/>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500"/>
                                        <p:tgtEl>
                                          <p:spTgt spid="2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8"/>
                                        </p:tgtEl>
                                        <p:attrNameLst>
                                          <p:attrName>style.visibility</p:attrName>
                                        </p:attrNameLst>
                                      </p:cBhvr>
                                      <p:to>
                                        <p:strVal val="visible"/>
                                      </p:to>
                                    </p:set>
                                    <p:animEffect transition="in" filter="fade">
                                      <p:cBhvr>
                                        <p:cTn id="12" dur="500"/>
                                        <p:tgtEl>
                                          <p:spTgt spid="25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59"/>
                                        </p:tgtEl>
                                        <p:attrNameLst>
                                          <p:attrName>style.visibility</p:attrName>
                                        </p:attrNameLst>
                                      </p:cBhvr>
                                      <p:to>
                                        <p:strVal val="visible"/>
                                      </p:to>
                                    </p:set>
                                    <p:animEffect transition="in" filter="fade">
                                      <p:cBhvr>
                                        <p:cTn id="16" dur="500"/>
                                        <p:tgtEl>
                                          <p:spTgt spid="25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252"/>
                                        </p:tgtEl>
                                        <p:attrNameLst>
                                          <p:attrName>style.visibility</p:attrName>
                                        </p:attrNameLst>
                                      </p:cBhvr>
                                      <p:to>
                                        <p:strVal val="visible"/>
                                      </p:to>
                                    </p:set>
                                    <p:anim calcmode="lin" valueType="num">
                                      <p:cBhvr additive="base">
                                        <p:cTn id="21" dur="500"/>
                                        <p:tgtEl>
                                          <p:spTgt spid="252"/>
                                        </p:tgtEl>
                                        <p:attrNameLst>
                                          <p:attrName>ppt_x</p:attrName>
                                        </p:attrNameLst>
                                      </p:cBhvr>
                                      <p:tavLst>
                                        <p:tav tm="0">
                                          <p:val>
                                            <p:strVal val="#ppt_x+1"/>
                                          </p:val>
                                        </p:tav>
                                        <p:tav tm="100000">
                                          <p:val>
                                            <p:strVal val="#ppt_x"/>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249"/>
                                        </p:tgtEl>
                                        <p:attrNameLst>
                                          <p:attrName>style.visibility</p:attrName>
                                        </p:attrNameLst>
                                      </p:cBhvr>
                                      <p:to>
                                        <p:strVal val="visible"/>
                                      </p:to>
                                    </p:set>
                                    <p:anim calcmode="lin" valueType="num">
                                      <p:cBhvr additive="base">
                                        <p:cTn id="26" dur="500"/>
                                        <p:tgtEl>
                                          <p:spTgt spid="249"/>
                                        </p:tgtEl>
                                        <p:attrNameLst>
                                          <p:attrName>ppt_x</p:attrName>
                                        </p:attrNameLst>
                                      </p:cBhvr>
                                      <p:tavLst>
                                        <p:tav tm="0">
                                          <p:val>
                                            <p:strVal val="#ppt_x+1"/>
                                          </p:val>
                                        </p:tav>
                                        <p:tav tm="100000">
                                          <p:val>
                                            <p:strVal val="#ppt_x"/>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55"/>
                                        </p:tgtEl>
                                        <p:attrNameLst>
                                          <p:attrName>style.visibility</p:attrName>
                                        </p:attrNameLst>
                                      </p:cBhvr>
                                      <p:to>
                                        <p:strVal val="visible"/>
                                      </p:to>
                                    </p:set>
                                    <p:anim calcmode="lin" valueType="num">
                                      <p:cBhvr additive="base">
                                        <p:cTn id="31" dur="500"/>
                                        <p:tgtEl>
                                          <p:spTgt spid="25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03D39-BA74-B24C-BFB6-79A2F99A4649}"/>
              </a:ext>
            </a:extLst>
          </p:cNvPr>
          <p:cNvSpPr>
            <a:spLocks noGrp="1"/>
          </p:cNvSpPr>
          <p:nvPr>
            <p:ph type="title"/>
          </p:nvPr>
        </p:nvSpPr>
        <p:spPr>
          <a:xfrm>
            <a:off x="474694" y="464896"/>
            <a:ext cx="11242604" cy="1028237"/>
          </a:xfrm>
        </p:spPr>
        <p:txBody>
          <a:bodyPr>
            <a:noAutofit/>
          </a:bodyPr>
          <a:lstStyle/>
          <a:p>
            <a:pPr>
              <a:spcBef>
                <a:spcPts val="1000"/>
              </a:spcBef>
            </a:pPr>
            <a:r>
              <a:rPr lang="en-GB"/>
              <a:t>HOW WILL WE GET THERE?</a:t>
            </a:r>
            <a:br>
              <a:rPr lang="en-GB"/>
            </a:br>
            <a:endParaRPr lang="en-GB"/>
          </a:p>
        </p:txBody>
      </p:sp>
      <p:sp>
        <p:nvSpPr>
          <p:cNvPr id="3" name="Content Placeholder 2">
            <a:extLst>
              <a:ext uri="{FF2B5EF4-FFF2-40B4-BE49-F238E27FC236}">
                <a16:creationId xmlns:a16="http://schemas.microsoft.com/office/drawing/2014/main" id="{0C7A6D70-4E12-044B-9AD7-D68208EDA07B}"/>
              </a:ext>
            </a:extLst>
          </p:cNvPr>
          <p:cNvSpPr>
            <a:spLocks noGrp="1"/>
          </p:cNvSpPr>
          <p:nvPr>
            <p:ph idx="1"/>
          </p:nvPr>
        </p:nvSpPr>
        <p:spPr>
          <a:xfrm>
            <a:off x="587461" y="841310"/>
            <a:ext cx="10966271" cy="4243432"/>
          </a:xfrm>
        </p:spPr>
        <p:txBody>
          <a:bodyPr vert="horz" lIns="91440" tIns="45720" rIns="91440" bIns="45720" rtlCol="0" anchor="t">
            <a:normAutofit/>
          </a:bodyPr>
          <a:lstStyle/>
          <a:p>
            <a:pPr marL="0" lvl="0" indent="0" algn="ctr">
              <a:spcAft>
                <a:spcPts val="0"/>
              </a:spcAft>
              <a:buNone/>
            </a:pPr>
            <a:endParaRPr lang="en-GB" sz="1600">
              <a:solidFill>
                <a:srgbClr val="626262"/>
              </a:solidFill>
              <a:latin typeface="+mj-lt"/>
            </a:endParaRPr>
          </a:p>
          <a:p>
            <a:pPr marL="0" lvl="0" indent="0" algn="just">
              <a:spcAft>
                <a:spcPts val="0"/>
              </a:spcAft>
              <a:buNone/>
            </a:pPr>
            <a:endParaRPr lang="en-GB" sz="2400">
              <a:solidFill>
                <a:schemeClr val="accent6"/>
              </a:solidFill>
              <a:latin typeface="Calibri" panose="020F0502020204030204" pitchFamily="34" charset="0"/>
              <a:ea typeface="Calibri" panose="020F0502020204030204" pitchFamily="34" charset="0"/>
              <a:cs typeface="Calibri" panose="020F0502020204030204" pitchFamily="34" charset="0"/>
            </a:endParaRPr>
          </a:p>
          <a:p>
            <a:pPr marL="0" lvl="0" indent="0" algn="just">
              <a:spcAft>
                <a:spcPts val="0"/>
              </a:spcAft>
              <a:buNone/>
            </a:pPr>
            <a:endParaRPr lang="en-GB" sz="2400">
              <a:solidFill>
                <a:schemeClr val="accent6"/>
              </a:solidFill>
              <a:latin typeface="Calibri" panose="020F0502020204030204" pitchFamily="34" charset="0"/>
              <a:ea typeface="Calibri" panose="020F0502020204030204" pitchFamily="34" charset="0"/>
              <a:cs typeface="Calibri" panose="020F0502020204030204" pitchFamily="34" charset="0"/>
            </a:endParaRPr>
          </a:p>
          <a:p>
            <a:pPr marL="0" lvl="0" indent="0" algn="just">
              <a:spcAft>
                <a:spcPts val="0"/>
              </a:spcAft>
              <a:buNone/>
            </a:pPr>
            <a:endParaRPr lang="en-GB" sz="2400">
              <a:solidFill>
                <a:schemeClr val="accent6"/>
              </a:solidFill>
              <a:latin typeface="Calibri" panose="020F0502020204030204" pitchFamily="34" charset="0"/>
              <a:ea typeface="Calibri" panose="020F0502020204030204" pitchFamily="34" charset="0"/>
              <a:cs typeface="Calibri" panose="020F0502020204030204" pitchFamily="34" charset="0"/>
            </a:endParaRPr>
          </a:p>
          <a:p>
            <a:pPr marL="0" lvl="0" indent="0" algn="just">
              <a:spcAft>
                <a:spcPts val="0"/>
              </a:spcAft>
              <a:buNone/>
            </a:pPr>
            <a:endParaRPr lang="en-GB" sz="2400">
              <a:solidFill>
                <a:schemeClr val="accent6"/>
              </a:solidFill>
              <a:latin typeface="Calibri" panose="020F0502020204030204" pitchFamily="34" charset="0"/>
              <a:ea typeface="Calibri" panose="020F0502020204030204" pitchFamily="34" charset="0"/>
              <a:cs typeface="Calibri" panose="020F0502020204030204" pitchFamily="34" charset="0"/>
            </a:endParaRPr>
          </a:p>
          <a:p>
            <a:pPr marL="0" lvl="0" indent="0" algn="just">
              <a:spcAft>
                <a:spcPts val="0"/>
              </a:spcAft>
              <a:buNone/>
            </a:pPr>
            <a:endParaRPr lang="en-GB" sz="2400">
              <a:solidFill>
                <a:schemeClr val="accent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9125B1BD-63D6-B14F-B857-70DE087C9D3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B0E006C-80D6-9046-AB3F-D16DCEF435E6}"/>
              </a:ext>
            </a:extLst>
          </p:cNvPr>
          <p:cNvSpPr>
            <a:spLocks noGrp="1"/>
          </p:cNvSpPr>
          <p:nvPr>
            <p:ph type="ftr" sz="quarter" idx="11"/>
          </p:nvPr>
        </p:nvSpPr>
        <p:spPr/>
        <p:txBody>
          <a:bodyPr/>
          <a:lstStyle/>
          <a:p>
            <a:r>
              <a:rPr lang="en-GB"/>
              <a:t>The Trussell Trust - Together, we can end the need for food banks</a:t>
            </a:r>
          </a:p>
        </p:txBody>
      </p:sp>
      <p:sp>
        <p:nvSpPr>
          <p:cNvPr id="6" name="Slide Number Placeholder 5">
            <a:extLst>
              <a:ext uri="{FF2B5EF4-FFF2-40B4-BE49-F238E27FC236}">
                <a16:creationId xmlns:a16="http://schemas.microsoft.com/office/drawing/2014/main" id="{ADDBE04F-E4C4-C746-914E-2FAB03BB0F6C}"/>
              </a:ext>
            </a:extLst>
          </p:cNvPr>
          <p:cNvSpPr>
            <a:spLocks noGrp="1"/>
          </p:cNvSpPr>
          <p:nvPr>
            <p:ph type="sldNum" sz="quarter" idx="12"/>
          </p:nvPr>
        </p:nvSpPr>
        <p:spPr/>
        <p:txBody>
          <a:bodyPr/>
          <a:lstStyle/>
          <a:p>
            <a:fld id="{6CCA5A4E-9384-7B4E-A945-D252AB071471}" type="slidenum">
              <a:rPr lang="en-GB" smtClean="0"/>
              <a:t>6</a:t>
            </a:fld>
            <a:endParaRPr lang="en-GB"/>
          </a:p>
        </p:txBody>
      </p:sp>
      <p:sp>
        <p:nvSpPr>
          <p:cNvPr id="10" name="TextBox 9">
            <a:extLst>
              <a:ext uri="{FF2B5EF4-FFF2-40B4-BE49-F238E27FC236}">
                <a16:creationId xmlns:a16="http://schemas.microsoft.com/office/drawing/2014/main" id="{0681A79F-E5A3-4163-8896-9A256F39931B}"/>
              </a:ext>
            </a:extLst>
          </p:cNvPr>
          <p:cNvSpPr txBox="1"/>
          <p:nvPr/>
        </p:nvSpPr>
        <p:spPr>
          <a:xfrm>
            <a:off x="8426421" y="4486794"/>
            <a:ext cx="3021835" cy="369332"/>
          </a:xfrm>
          <a:prstGeom prst="rect">
            <a:avLst/>
          </a:prstGeom>
          <a:noFill/>
        </p:spPr>
        <p:txBody>
          <a:bodyPr wrap="square" rtlCol="0">
            <a:spAutoFit/>
          </a:bodyPr>
          <a:lstStyle/>
          <a:p>
            <a:pPr algn="ctr">
              <a:defRPr/>
            </a:pPr>
            <a:r>
              <a:rPr lang="en-GB" b="1">
                <a:solidFill>
                  <a:schemeClr val="bg2"/>
                </a:solidFill>
                <a:latin typeface="Eveleth Clean Thin" panose="02010304020200000003" pitchFamily="50" charset="0"/>
              </a:rPr>
              <a:t>National policy change</a:t>
            </a:r>
          </a:p>
        </p:txBody>
      </p:sp>
      <p:sp>
        <p:nvSpPr>
          <p:cNvPr id="11" name="TextBox 10">
            <a:extLst>
              <a:ext uri="{FF2B5EF4-FFF2-40B4-BE49-F238E27FC236}">
                <a16:creationId xmlns:a16="http://schemas.microsoft.com/office/drawing/2014/main" id="{D893AC7E-1C7B-4C87-B488-C48CA0A16F8D}"/>
              </a:ext>
            </a:extLst>
          </p:cNvPr>
          <p:cNvSpPr txBox="1"/>
          <p:nvPr/>
        </p:nvSpPr>
        <p:spPr>
          <a:xfrm>
            <a:off x="4680910" y="4486794"/>
            <a:ext cx="3240000" cy="1200329"/>
          </a:xfrm>
          <a:prstGeom prst="rect">
            <a:avLst/>
          </a:prstGeom>
          <a:noFill/>
        </p:spPr>
        <p:txBody>
          <a:bodyPr wrap="square" rtlCol="0">
            <a:spAutoFit/>
          </a:bodyPr>
          <a:lstStyle>
            <a:defPPr>
              <a:defRPr lang="en-US"/>
            </a:defPPr>
            <a:lvl1pPr algn="ctr">
              <a:defRPr>
                <a:solidFill>
                  <a:schemeClr val="bg1"/>
                </a:solidFill>
              </a:defRPr>
            </a:lvl1pPr>
          </a:lstStyle>
          <a:p>
            <a:pPr>
              <a:defRPr/>
            </a:pPr>
            <a:r>
              <a:rPr lang="en-GB" b="1">
                <a:solidFill>
                  <a:schemeClr val="bg2"/>
                </a:solidFill>
                <a:latin typeface="Eveleth Clean Thin" panose="02010304020200000003" pitchFamily="50" charset="0"/>
              </a:rPr>
              <a:t>A society where everyone can thrive, free from stigma</a:t>
            </a:r>
          </a:p>
        </p:txBody>
      </p:sp>
      <p:sp>
        <p:nvSpPr>
          <p:cNvPr id="12" name="TextBox 11">
            <a:extLst>
              <a:ext uri="{FF2B5EF4-FFF2-40B4-BE49-F238E27FC236}">
                <a16:creationId xmlns:a16="http://schemas.microsoft.com/office/drawing/2014/main" id="{7616EB8B-AB85-442A-B02B-92B7535888B1}"/>
              </a:ext>
            </a:extLst>
          </p:cNvPr>
          <p:cNvSpPr txBox="1"/>
          <p:nvPr/>
        </p:nvSpPr>
        <p:spPr>
          <a:xfrm>
            <a:off x="1160445" y="4486794"/>
            <a:ext cx="3221043" cy="369332"/>
          </a:xfrm>
          <a:prstGeom prst="rect">
            <a:avLst/>
          </a:prstGeom>
          <a:noFill/>
        </p:spPr>
        <p:txBody>
          <a:bodyPr wrap="square" lIns="91440" tIns="45720" rIns="91440" bIns="45720" rtlCol="0" anchor="t">
            <a:spAutoFit/>
          </a:bodyPr>
          <a:lstStyle>
            <a:defPPr>
              <a:defRPr lang="en-US"/>
            </a:defPPr>
            <a:lvl1pPr algn="ct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a:solidFill>
                  <a:schemeClr val="bg2"/>
                </a:solidFill>
                <a:latin typeface="Eveleth Clean Thin"/>
              </a:rPr>
              <a:t>Local support available for all</a:t>
            </a:r>
            <a:endParaRPr lang="en-GB" b="1">
              <a:solidFill>
                <a:schemeClr val="bg2"/>
              </a:solidFill>
              <a:latin typeface="Eveleth Clean Thin" panose="02010304020200000003" pitchFamily="50" charset="0"/>
            </a:endParaRPr>
          </a:p>
        </p:txBody>
      </p:sp>
      <p:grpSp>
        <p:nvGrpSpPr>
          <p:cNvPr id="44" name="Group 43">
            <a:extLst>
              <a:ext uri="{FF2B5EF4-FFF2-40B4-BE49-F238E27FC236}">
                <a16:creationId xmlns:a16="http://schemas.microsoft.com/office/drawing/2014/main" id="{41AD07B1-C5E5-410D-BFF5-7B00983E7103}"/>
              </a:ext>
            </a:extLst>
          </p:cNvPr>
          <p:cNvGrpSpPr/>
          <p:nvPr/>
        </p:nvGrpSpPr>
        <p:grpSpPr>
          <a:xfrm>
            <a:off x="1635078" y="1742400"/>
            <a:ext cx="9320305" cy="1798624"/>
            <a:chOff x="2315210" y="1208505"/>
            <a:chExt cx="9320305" cy="1798624"/>
          </a:xfrm>
        </p:grpSpPr>
        <p:grpSp>
          <p:nvGrpSpPr>
            <p:cNvPr id="43" name="Group 42">
              <a:extLst>
                <a:ext uri="{FF2B5EF4-FFF2-40B4-BE49-F238E27FC236}">
                  <a16:creationId xmlns:a16="http://schemas.microsoft.com/office/drawing/2014/main" id="{CAB89D79-7AA2-4C2D-802D-729606E6FCAC}"/>
                </a:ext>
              </a:extLst>
            </p:cNvPr>
            <p:cNvGrpSpPr/>
            <p:nvPr/>
          </p:nvGrpSpPr>
          <p:grpSpPr>
            <a:xfrm>
              <a:off x="2315210" y="1225955"/>
              <a:ext cx="2271778" cy="1781174"/>
              <a:chOff x="2358217" y="1505355"/>
              <a:chExt cx="2271778" cy="1781174"/>
            </a:xfrm>
          </p:grpSpPr>
          <p:sp>
            <p:nvSpPr>
              <p:cNvPr id="28" name="TextBox 27">
                <a:extLst>
                  <a:ext uri="{FF2B5EF4-FFF2-40B4-BE49-F238E27FC236}">
                    <a16:creationId xmlns:a16="http://schemas.microsoft.com/office/drawing/2014/main" id="{177BBCE4-0038-465A-A515-87E481C9BA5F}"/>
                  </a:ext>
                </a:extLst>
              </p:cNvPr>
              <p:cNvSpPr txBox="1"/>
              <p:nvPr/>
            </p:nvSpPr>
            <p:spPr>
              <a:xfrm>
                <a:off x="2358217" y="2578643"/>
                <a:ext cx="2271778" cy="707886"/>
              </a:xfrm>
              <a:prstGeom prst="rect">
                <a:avLst/>
              </a:prstGeom>
              <a:noFill/>
            </p:spPr>
            <p:txBody>
              <a:bodyPr wrap="square">
                <a:spAutoFit/>
              </a:bodyPr>
              <a:lstStyle/>
              <a:p>
                <a:pPr algn="ctr"/>
                <a:r>
                  <a:rPr lang="en-GB" sz="2000">
                    <a:solidFill>
                      <a:schemeClr val="bg2"/>
                    </a:solidFill>
                    <a:latin typeface="Eveleth Dot Light" panose="02010A04020200000003" pitchFamily="2" charset="77"/>
                    <a:ea typeface="+mj-ea"/>
                    <a:cs typeface="+mj-cs"/>
                  </a:rPr>
                  <a:t>CHANGING COMMUNITIES</a:t>
                </a:r>
              </a:p>
            </p:txBody>
          </p:sp>
          <p:grpSp>
            <p:nvGrpSpPr>
              <p:cNvPr id="38" name="Group 37">
                <a:extLst>
                  <a:ext uri="{FF2B5EF4-FFF2-40B4-BE49-F238E27FC236}">
                    <a16:creationId xmlns:a16="http://schemas.microsoft.com/office/drawing/2014/main" id="{D3A882F9-9109-49C2-AFF3-2DA06159E6F3}"/>
                  </a:ext>
                </a:extLst>
              </p:cNvPr>
              <p:cNvGrpSpPr/>
              <p:nvPr/>
            </p:nvGrpSpPr>
            <p:grpSpPr>
              <a:xfrm>
                <a:off x="2985712" y="1505355"/>
                <a:ext cx="1016789" cy="1032079"/>
                <a:chOff x="2804407" y="1505355"/>
                <a:chExt cx="1016789" cy="1032079"/>
              </a:xfrm>
            </p:grpSpPr>
            <p:sp>
              <p:nvSpPr>
                <p:cNvPr id="33" name="Oval 32">
                  <a:extLst>
                    <a:ext uri="{FF2B5EF4-FFF2-40B4-BE49-F238E27FC236}">
                      <a16:creationId xmlns:a16="http://schemas.microsoft.com/office/drawing/2014/main" id="{3C8C75E9-8DFA-41A8-96BF-3F11221DF97C}"/>
                    </a:ext>
                  </a:extLst>
                </p:cNvPr>
                <p:cNvSpPr/>
                <p:nvPr/>
              </p:nvSpPr>
              <p:spPr>
                <a:xfrm>
                  <a:off x="2856626" y="1573890"/>
                  <a:ext cx="939824" cy="939823"/>
                </a:xfrm>
                <a:prstGeom prst="ellipse">
                  <a:avLst/>
                </a:prstGeom>
                <a:solidFill>
                  <a:srgbClr val="E2E5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a:extLst>
                    <a:ext uri="{FF2B5EF4-FFF2-40B4-BE49-F238E27FC236}">
                      <a16:creationId xmlns:a16="http://schemas.microsoft.com/office/drawing/2014/main" id="{F6CC0231-6544-4C97-9322-FB5A091B84F8}"/>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8889" b="92593" l="6015" r="93985">
                              <a14:foregroundMark x1="54887" y1="77778" x2="75188" y2="68148"/>
                              <a14:foregroundMark x1="75188" y1="68148" x2="86466" y2="50370"/>
                              <a14:foregroundMark x1="86466" y1="50370" x2="72180" y2="36296"/>
                              <a14:foregroundMark x1="72180" y1="36296" x2="78195" y2="41481"/>
                              <a14:foregroundMark x1="85714" y1="41481" x2="72932" y2="26667"/>
                              <a14:foregroundMark x1="72932" y1="26667" x2="26316" y2="21481"/>
                              <a14:foregroundMark x1="26316" y1="21481" x2="19549" y2="41481"/>
                              <a14:foregroundMark x1="19549" y1="41481" x2="20301" y2="62222"/>
                              <a14:foregroundMark x1="20301" y1="62222" x2="28571" y2="80000"/>
                              <a14:foregroundMark x1="28571" y1="80000" x2="53383" y2="85926"/>
                              <a14:foregroundMark x1="53383" y1="85926" x2="74436" y2="82222"/>
                              <a14:foregroundMark x1="74436" y1="82222" x2="84211" y2="68148"/>
                              <a14:foregroundMark x1="49624" y1="17037" x2="62406" y2="18519"/>
                              <a14:foregroundMark x1="82707" y1="30370" x2="86466" y2="40741"/>
                              <a14:foregroundMark x1="90226" y1="38519" x2="76692" y2="21481"/>
                              <a14:foregroundMark x1="76692" y1="21481" x2="35338" y2="12593"/>
                              <a14:foregroundMark x1="35338" y1="12593" x2="20301" y2="25185"/>
                              <a14:foregroundMark x1="20301" y1="25185" x2="13534" y2="44444"/>
                              <a14:foregroundMark x1="13534" y1="44444" x2="13534" y2="61481"/>
                              <a14:foregroundMark x1="93985" y1="53333" x2="93985" y2="46667"/>
                              <a14:foregroundMark x1="51128" y1="94074" x2="54135" y2="94074"/>
                              <a14:foregroundMark x1="59398" y1="9630" x2="47368" y2="8889"/>
                              <a14:foregroundMark x1="6015" y1="51852" x2="7519" y2="45926"/>
                            </a14:backgroundRemoval>
                          </a14:imgEffect>
                        </a14:imgLayer>
                      </a14:imgProps>
                    </a:ext>
                    <a:ext uri="{28A0092B-C50C-407E-A947-70E740481C1C}">
                      <a14:useLocalDpi xmlns:a14="http://schemas.microsoft.com/office/drawing/2010/main"/>
                    </a:ext>
                  </a:extLst>
                </a:blip>
                <a:stretch>
                  <a:fillRect/>
                </a:stretch>
              </p:blipFill>
              <p:spPr>
                <a:xfrm>
                  <a:off x="2804407" y="1505355"/>
                  <a:ext cx="1016789" cy="1032079"/>
                </a:xfrm>
                <a:prstGeom prst="rect">
                  <a:avLst/>
                </a:prstGeom>
              </p:spPr>
            </p:pic>
          </p:grpSp>
        </p:grpSp>
        <p:grpSp>
          <p:nvGrpSpPr>
            <p:cNvPr id="42" name="Group 41">
              <a:extLst>
                <a:ext uri="{FF2B5EF4-FFF2-40B4-BE49-F238E27FC236}">
                  <a16:creationId xmlns:a16="http://schemas.microsoft.com/office/drawing/2014/main" id="{552DC939-35F5-4C4C-90B6-407FC2D27F54}"/>
                </a:ext>
              </a:extLst>
            </p:cNvPr>
            <p:cNvGrpSpPr/>
            <p:nvPr/>
          </p:nvGrpSpPr>
          <p:grpSpPr>
            <a:xfrm>
              <a:off x="5839474" y="1208505"/>
              <a:ext cx="2271778" cy="1490848"/>
              <a:chOff x="5744717" y="1487905"/>
              <a:chExt cx="2271778" cy="1490848"/>
            </a:xfrm>
          </p:grpSpPr>
          <p:sp>
            <p:nvSpPr>
              <p:cNvPr id="29" name="TextBox 28">
                <a:extLst>
                  <a:ext uri="{FF2B5EF4-FFF2-40B4-BE49-F238E27FC236}">
                    <a16:creationId xmlns:a16="http://schemas.microsoft.com/office/drawing/2014/main" id="{142C2D1C-ACF0-488A-9DB7-C7F269DD0DF7}"/>
                  </a:ext>
                </a:extLst>
              </p:cNvPr>
              <p:cNvSpPr txBox="1"/>
              <p:nvPr/>
            </p:nvSpPr>
            <p:spPr>
              <a:xfrm>
                <a:off x="5744717" y="2578643"/>
                <a:ext cx="2271778" cy="400110"/>
              </a:xfrm>
              <a:prstGeom prst="rect">
                <a:avLst/>
              </a:prstGeom>
              <a:noFill/>
            </p:spPr>
            <p:txBody>
              <a:bodyPr wrap="square" lIns="91440" tIns="45720" rIns="91440" bIns="45720" anchor="t">
                <a:spAutoFit/>
              </a:bodyPr>
              <a:lstStyle/>
              <a:p>
                <a:pPr algn="ctr"/>
                <a:r>
                  <a:rPr lang="en-GB" sz="2000">
                    <a:solidFill>
                      <a:schemeClr val="bg2"/>
                    </a:solidFill>
                    <a:latin typeface="Eveleth Dot Light"/>
                    <a:ea typeface="+mj-ea"/>
                    <a:cs typeface="+mj-cs"/>
                  </a:rPr>
                  <a:t>CHANGING MINDS</a:t>
                </a:r>
              </a:p>
            </p:txBody>
          </p:sp>
          <p:grpSp>
            <p:nvGrpSpPr>
              <p:cNvPr id="39" name="Group 38">
                <a:extLst>
                  <a:ext uri="{FF2B5EF4-FFF2-40B4-BE49-F238E27FC236}">
                    <a16:creationId xmlns:a16="http://schemas.microsoft.com/office/drawing/2014/main" id="{DB8F6523-0AC7-45E5-B2F1-B5978ED48184}"/>
                  </a:ext>
                </a:extLst>
              </p:cNvPr>
              <p:cNvGrpSpPr/>
              <p:nvPr/>
            </p:nvGrpSpPr>
            <p:grpSpPr>
              <a:xfrm>
                <a:off x="6367013" y="1487905"/>
                <a:ext cx="1027186" cy="1086306"/>
                <a:chOff x="5565776" y="1556913"/>
                <a:chExt cx="1027186" cy="1086306"/>
              </a:xfrm>
            </p:grpSpPr>
            <p:sp>
              <p:nvSpPr>
                <p:cNvPr id="36" name="Oval 35">
                  <a:extLst>
                    <a:ext uri="{FF2B5EF4-FFF2-40B4-BE49-F238E27FC236}">
                      <a16:creationId xmlns:a16="http://schemas.microsoft.com/office/drawing/2014/main" id="{303254DF-5708-41A6-835B-5B6CF00E24B1}"/>
                    </a:ext>
                  </a:extLst>
                </p:cNvPr>
                <p:cNvSpPr/>
                <p:nvPr/>
              </p:nvSpPr>
              <p:spPr>
                <a:xfrm>
                  <a:off x="5609457" y="1630155"/>
                  <a:ext cx="939824" cy="939823"/>
                </a:xfrm>
                <a:prstGeom prst="ellipse">
                  <a:avLst/>
                </a:prstGeom>
                <a:solidFill>
                  <a:srgbClr val="E2E5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31F79733-82E4-4AF1-B594-0769E807CF0A}"/>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9524" b="93878" l="7914" r="91367">
                              <a14:foregroundMark x1="59712" y1="91156" x2="33813" y2="89796"/>
                              <a14:foregroundMark x1="92086" y1="63265" x2="91367" y2="42857"/>
                              <a14:foregroundMark x1="7914" y1="53741" x2="10072" y2="58503"/>
                              <a14:foregroundMark x1="53237" y1="93878" x2="48201" y2="93197"/>
                            </a14:backgroundRemoval>
                          </a14:imgEffect>
                        </a14:imgLayer>
                      </a14:imgProps>
                    </a:ext>
                    <a:ext uri="{28A0092B-C50C-407E-A947-70E740481C1C}">
                      <a14:useLocalDpi xmlns:a14="http://schemas.microsoft.com/office/drawing/2010/main"/>
                    </a:ext>
                  </a:extLst>
                </a:blip>
                <a:stretch>
                  <a:fillRect/>
                </a:stretch>
              </p:blipFill>
              <p:spPr>
                <a:xfrm>
                  <a:off x="5565776" y="1556913"/>
                  <a:ext cx="1027186" cy="1086306"/>
                </a:xfrm>
                <a:prstGeom prst="rect">
                  <a:avLst/>
                </a:prstGeom>
              </p:spPr>
            </p:pic>
          </p:grpSp>
        </p:grpSp>
        <p:grpSp>
          <p:nvGrpSpPr>
            <p:cNvPr id="41" name="Group 40">
              <a:extLst>
                <a:ext uri="{FF2B5EF4-FFF2-40B4-BE49-F238E27FC236}">
                  <a16:creationId xmlns:a16="http://schemas.microsoft.com/office/drawing/2014/main" id="{FC5CD103-DBC2-409B-8CED-C7DD19ADB16C}"/>
                </a:ext>
              </a:extLst>
            </p:cNvPr>
            <p:cNvGrpSpPr/>
            <p:nvPr/>
          </p:nvGrpSpPr>
          <p:grpSpPr>
            <a:xfrm>
              <a:off x="9363737" y="1244510"/>
              <a:ext cx="2271778" cy="1694959"/>
              <a:chOff x="9067232" y="1591570"/>
              <a:chExt cx="2271778" cy="1694959"/>
            </a:xfrm>
          </p:grpSpPr>
          <p:sp>
            <p:nvSpPr>
              <p:cNvPr id="30" name="TextBox 29">
                <a:extLst>
                  <a:ext uri="{FF2B5EF4-FFF2-40B4-BE49-F238E27FC236}">
                    <a16:creationId xmlns:a16="http://schemas.microsoft.com/office/drawing/2014/main" id="{6620888E-ED23-44C8-883F-4472DFDFC07E}"/>
                  </a:ext>
                </a:extLst>
              </p:cNvPr>
              <p:cNvSpPr txBox="1"/>
              <p:nvPr/>
            </p:nvSpPr>
            <p:spPr>
              <a:xfrm>
                <a:off x="9067232" y="2578643"/>
                <a:ext cx="2271778" cy="707886"/>
              </a:xfrm>
              <a:prstGeom prst="rect">
                <a:avLst/>
              </a:prstGeom>
              <a:noFill/>
            </p:spPr>
            <p:txBody>
              <a:bodyPr wrap="square">
                <a:spAutoFit/>
              </a:bodyPr>
              <a:lstStyle/>
              <a:p>
                <a:pPr algn="ctr"/>
                <a:r>
                  <a:rPr lang="en-GB" sz="2000">
                    <a:solidFill>
                      <a:schemeClr val="bg2"/>
                    </a:solidFill>
                    <a:latin typeface="Eveleth Dot Light" panose="02010A04020200000003" pitchFamily="2" charset="77"/>
                    <a:ea typeface="+mj-ea"/>
                    <a:cs typeface="+mj-cs"/>
                  </a:rPr>
                  <a:t>CHANGING POLICY</a:t>
                </a:r>
              </a:p>
            </p:txBody>
          </p:sp>
          <p:grpSp>
            <p:nvGrpSpPr>
              <p:cNvPr id="40" name="Group 39">
                <a:extLst>
                  <a:ext uri="{FF2B5EF4-FFF2-40B4-BE49-F238E27FC236}">
                    <a16:creationId xmlns:a16="http://schemas.microsoft.com/office/drawing/2014/main" id="{35CEC0FE-BA93-4829-B633-94C24EC350BF}"/>
                  </a:ext>
                </a:extLst>
              </p:cNvPr>
              <p:cNvGrpSpPr/>
              <p:nvPr/>
            </p:nvGrpSpPr>
            <p:grpSpPr>
              <a:xfrm>
                <a:off x="9733209" y="1591570"/>
                <a:ext cx="939824" cy="942098"/>
                <a:chOff x="7497299" y="1627681"/>
                <a:chExt cx="939824" cy="942098"/>
              </a:xfrm>
            </p:grpSpPr>
            <p:sp>
              <p:nvSpPr>
                <p:cNvPr id="37" name="Oval 36">
                  <a:extLst>
                    <a:ext uri="{FF2B5EF4-FFF2-40B4-BE49-F238E27FC236}">
                      <a16:creationId xmlns:a16="http://schemas.microsoft.com/office/drawing/2014/main" id="{F2D7E3FD-585D-4F84-A909-D91397019F6A}"/>
                    </a:ext>
                  </a:extLst>
                </p:cNvPr>
                <p:cNvSpPr/>
                <p:nvPr/>
              </p:nvSpPr>
              <p:spPr>
                <a:xfrm>
                  <a:off x="7497299" y="1629956"/>
                  <a:ext cx="939824" cy="939823"/>
                </a:xfrm>
                <a:prstGeom prst="ellipse">
                  <a:avLst/>
                </a:prstGeom>
                <a:solidFill>
                  <a:srgbClr val="E2E5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1B7A6C39-8AC6-41D7-9A91-010F6A86803C}"/>
                    </a:ext>
                  </a:extLst>
                </p:cNvPr>
                <p:cNvPicPr>
                  <a:picLocks noChangeAspect="1"/>
                </p:cNvPicPr>
                <p:nvPr/>
              </p:nvPicPr>
              <p:blipFill>
                <a:blip r:embed="rId7" cstate="email">
                  <a:extLst>
                    <a:ext uri="{BEBA8EAE-BF5A-486C-A8C5-ECC9F3942E4B}">
                      <a14:imgProps xmlns:a14="http://schemas.microsoft.com/office/drawing/2010/main">
                        <a14:imgLayer r:embed="rId8">
                          <a14:imgEffect>
                            <a14:backgroundRemoval t="5469" b="93750" l="6154" r="93846">
                              <a14:foregroundMark x1="45385" y1="15625" x2="60000" y2="18750"/>
                              <a14:foregroundMark x1="71538" y1="23438" x2="86154" y2="55469"/>
                              <a14:foregroundMark x1="73158" y1="75023" x2="65385" y2="86719"/>
                              <a14:foregroundMark x1="86154" y1="55469" x2="73554" y2="74427"/>
                              <a14:foregroundMark x1="65385" y1="86719" x2="46271" y2="84010"/>
                              <a14:foregroundMark x1="29600" y1="79281" x2="20769" y2="70313"/>
                              <a14:foregroundMark x1="20769" y1="70313" x2="14615" y2="54688"/>
                              <a14:foregroundMark x1="14615" y1="54688" x2="17692" y2="35938"/>
                              <a14:foregroundMark x1="17692" y1="35938" x2="26154" y2="21094"/>
                              <a14:foregroundMark x1="26154" y1="21094" x2="30000" y2="17188"/>
                              <a14:foregroundMark x1="9231" y1="42969" x2="11802" y2="68558"/>
                              <a14:foregroundMark x1="29407" y1="86264" x2="31084" y2="86779"/>
                              <a14:foregroundMark x1="17854" y1="82717" x2="23964" y2="84593"/>
                              <a14:foregroundMark x1="50371" y1="90550" x2="57692" y2="89063"/>
                              <a14:foregroundMark x1="41538" y1="5469" x2="60000" y2="5469"/>
                              <a14:foregroundMark x1="6206" y1="62892" x2="6923" y2="46875"/>
                              <a14:foregroundMark x1="6923" y1="46875" x2="10769" y2="36719"/>
                              <a14:foregroundMark x1="59231" y1="26563" x2="43077" y2="25000"/>
                              <a14:foregroundMark x1="43077" y1="25000" x2="58462" y2="25000"/>
                              <a14:foregroundMark x1="58462" y1="25000" x2="63077" y2="28125"/>
                              <a14:foregroundMark x1="62308" y1="27344" x2="46154" y2="23438"/>
                              <a14:foregroundMark x1="46154" y1="23438" x2="39231" y2="24219"/>
                              <a14:foregroundMark x1="56154" y1="94531" x2="52866" y2="94531"/>
                              <a14:foregroundMark x1="79420" y1="83785" x2="90000" y2="50781"/>
                              <a14:foregroundMark x1="90000" y1="50781" x2="86154" y2="34375"/>
                              <a14:foregroundMark x1="86154" y1="34375" x2="74615" y2="21875"/>
                              <a14:foregroundMark x1="74615" y1="21875" x2="68462" y2="17969"/>
                              <a14:foregroundMark x1="93846" y1="57813" x2="90769" y2="39063"/>
                              <a14:backgroundMark x1="12308" y1="92188" x2="12308" y2="92188"/>
                              <a14:backgroundMark x1="13846" y1="82031" x2="13846" y2="82031"/>
                              <a14:backgroundMark x1="20769" y1="87500" x2="24615" y2="90625"/>
                              <a14:backgroundMark x1="53846" y1="96094" x2="36923" y2="96094"/>
                              <a14:backgroundMark x1="80769" y1="85938" x2="80000" y2="85938"/>
                              <a14:backgroundMark x1="19231" y1="85938" x2="11538" y2="78906"/>
                            </a14:backgroundRemoval>
                          </a14:imgEffect>
                        </a14:imgLayer>
                      </a14:imgProps>
                    </a:ext>
                    <a:ext uri="{28A0092B-C50C-407E-A947-70E740481C1C}">
                      <a14:useLocalDpi xmlns:a14="http://schemas.microsoft.com/office/drawing/2010/main"/>
                    </a:ext>
                  </a:extLst>
                </a:blip>
                <a:stretch>
                  <a:fillRect/>
                </a:stretch>
              </p:blipFill>
              <p:spPr>
                <a:xfrm>
                  <a:off x="7506134" y="1627681"/>
                  <a:ext cx="922153" cy="907966"/>
                </a:xfrm>
                <a:prstGeom prst="rect">
                  <a:avLst/>
                </a:prstGeom>
              </p:spPr>
            </p:pic>
          </p:grpSp>
        </p:grpSp>
      </p:grpSp>
      <p:pic>
        <p:nvPicPr>
          <p:cNvPr id="31" name="Graphic 30">
            <a:extLst>
              <a:ext uri="{FF2B5EF4-FFF2-40B4-BE49-F238E27FC236}">
                <a16:creationId xmlns:a16="http://schemas.microsoft.com/office/drawing/2014/main" id="{9EDF2C0D-AA0B-4AEE-9218-5A2F1861A006}"/>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0800000">
            <a:off x="2568591" y="3582233"/>
            <a:ext cx="404749" cy="851026"/>
          </a:xfrm>
          <a:prstGeom prst="rect">
            <a:avLst/>
          </a:prstGeom>
        </p:spPr>
      </p:pic>
      <p:pic>
        <p:nvPicPr>
          <p:cNvPr id="32" name="Graphic 31">
            <a:extLst>
              <a:ext uri="{FF2B5EF4-FFF2-40B4-BE49-F238E27FC236}">
                <a16:creationId xmlns:a16="http://schemas.microsoft.com/office/drawing/2014/main" id="{626BA2A4-1DEB-4E1A-BB5D-D4552F7C325B}"/>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0800000">
            <a:off x="6095996" y="3539818"/>
            <a:ext cx="404749" cy="851026"/>
          </a:xfrm>
          <a:prstGeom prst="rect">
            <a:avLst/>
          </a:prstGeom>
        </p:spPr>
      </p:pic>
      <p:pic>
        <p:nvPicPr>
          <p:cNvPr id="35" name="Graphic 34">
            <a:extLst>
              <a:ext uri="{FF2B5EF4-FFF2-40B4-BE49-F238E27FC236}">
                <a16:creationId xmlns:a16="http://schemas.microsoft.com/office/drawing/2014/main" id="{0FE19B81-2346-4E37-8BE7-FA02FFCE38F6}"/>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0800000">
            <a:off x="9623400" y="3539818"/>
            <a:ext cx="404749" cy="851026"/>
          </a:xfrm>
          <a:prstGeom prst="rect">
            <a:avLst/>
          </a:prstGeom>
        </p:spPr>
      </p:pic>
    </p:spTree>
    <p:extLst>
      <p:ext uri="{BB962C8B-B14F-4D97-AF65-F5344CB8AC3E}">
        <p14:creationId xmlns:p14="http://schemas.microsoft.com/office/powerpoint/2010/main" val="9340106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Aims of our financial inclusion programme</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7</a:t>
            </a:fld>
            <a:endParaRPr lang="en-GB"/>
          </a:p>
        </p:txBody>
      </p:sp>
      <p:pic>
        <p:nvPicPr>
          <p:cNvPr id="3" name="Picture 2">
            <a:extLst>
              <a:ext uri="{FF2B5EF4-FFF2-40B4-BE49-F238E27FC236}">
                <a16:creationId xmlns:a16="http://schemas.microsoft.com/office/drawing/2014/main" id="{7E3ED6D9-CC1C-4A0B-A259-6158D454AA3A}"/>
              </a:ext>
            </a:extLst>
          </p:cNvPr>
          <p:cNvPicPr>
            <a:picLocks noChangeAspect="1"/>
          </p:cNvPicPr>
          <p:nvPr/>
        </p:nvPicPr>
        <p:blipFill rotWithShape="1">
          <a:blip r:embed="rId3"/>
          <a:srcRect l="35603" t="42088" r="49036" b="30763"/>
          <a:stretch/>
        </p:blipFill>
        <p:spPr>
          <a:xfrm>
            <a:off x="9456274" y="2070593"/>
            <a:ext cx="2635894" cy="2620390"/>
          </a:xfrm>
          <a:prstGeom prst="rect">
            <a:avLst/>
          </a:prstGeom>
        </p:spPr>
      </p:pic>
      <p:sp>
        <p:nvSpPr>
          <p:cNvPr id="7" name="Rectangle 6">
            <a:extLst>
              <a:ext uri="{FF2B5EF4-FFF2-40B4-BE49-F238E27FC236}">
                <a16:creationId xmlns:a16="http://schemas.microsoft.com/office/drawing/2014/main" id="{E314B0C5-CDA5-4D6C-924B-24FBC364AB1B}"/>
              </a:ext>
            </a:extLst>
          </p:cNvPr>
          <p:cNvSpPr/>
          <p:nvPr/>
        </p:nvSpPr>
        <p:spPr>
          <a:xfrm>
            <a:off x="423227" y="1281930"/>
            <a:ext cx="8677230" cy="3656386"/>
          </a:xfrm>
          <a:prstGeom prst="rect">
            <a:avLst/>
          </a:prstGeom>
        </p:spPr>
        <p:txBody>
          <a:bodyPr wrap="square">
            <a:spAutoFit/>
          </a:bodyPr>
          <a:lstStyle/>
          <a:p>
            <a:endParaRPr lang="en-GB" sz="1500">
              <a:solidFill>
                <a:srgbClr val="007D47"/>
              </a:solidFill>
            </a:endParaRPr>
          </a:p>
          <a:p>
            <a:endParaRPr lang="en-GB" sz="1500">
              <a:solidFill>
                <a:srgbClr val="007D47"/>
              </a:solidFill>
            </a:endParaRPr>
          </a:p>
          <a:p>
            <a:pPr>
              <a:lnSpc>
                <a:spcPct val="90000"/>
              </a:lnSpc>
              <a:spcBef>
                <a:spcPct val="0"/>
              </a:spcBef>
              <a:defRPr/>
            </a:pPr>
            <a:endParaRPr lang="en-GB" sz="2800">
              <a:solidFill>
                <a:srgbClr val="007D47"/>
              </a:solidFill>
              <a:latin typeface="Calibri" panose="020F0502020204030204"/>
              <a:ea typeface="+mj-ea"/>
              <a:cs typeface="+mj-cs"/>
            </a:endParaRPr>
          </a:p>
          <a:p>
            <a:pPr>
              <a:lnSpc>
                <a:spcPct val="90000"/>
              </a:lnSpc>
              <a:spcBef>
                <a:spcPct val="0"/>
              </a:spcBef>
              <a:defRPr/>
            </a:pPr>
            <a:endParaRPr lang="en-GB" sz="2800">
              <a:solidFill>
                <a:srgbClr val="007D47"/>
              </a:solidFill>
              <a:latin typeface="Calibri" panose="020F0502020204030204"/>
              <a:ea typeface="+mj-ea"/>
              <a:cs typeface="+mj-cs"/>
            </a:endParaRPr>
          </a:p>
          <a:p>
            <a:pPr marL="457200" indent="-457200">
              <a:lnSpc>
                <a:spcPct val="90000"/>
              </a:lnSpc>
              <a:spcBef>
                <a:spcPct val="0"/>
              </a:spcBef>
              <a:buFont typeface="Arial" panose="020B0604020202020204" pitchFamily="34" charset="0"/>
              <a:buChar char="•"/>
              <a:defRPr/>
            </a:pPr>
            <a:r>
              <a:rPr lang="en-GB" sz="2800">
                <a:solidFill>
                  <a:srgbClr val="007D47"/>
                </a:solidFill>
                <a:latin typeface="Calibri" panose="020F0502020204030204"/>
                <a:ea typeface="+mj-ea"/>
                <a:cs typeface="+mj-cs"/>
              </a:rPr>
              <a:t>Address the root causes of financial crisis.</a:t>
            </a:r>
            <a:br>
              <a:rPr lang="en-GB" sz="2800">
                <a:solidFill>
                  <a:srgbClr val="007D47"/>
                </a:solidFill>
                <a:latin typeface="Calibri" panose="020F0502020204030204"/>
                <a:ea typeface="+mj-ea"/>
                <a:cs typeface="+mj-cs"/>
              </a:rPr>
            </a:br>
            <a:endParaRPr lang="en-GB" sz="2800">
              <a:solidFill>
                <a:srgbClr val="007D47"/>
              </a:solidFill>
              <a:latin typeface="Calibri" panose="020F0502020204030204"/>
              <a:ea typeface="+mj-ea"/>
              <a:cs typeface="+mj-cs"/>
            </a:endParaRPr>
          </a:p>
          <a:p>
            <a:pPr marL="457200" indent="-457200">
              <a:lnSpc>
                <a:spcPct val="90000"/>
              </a:lnSpc>
              <a:spcBef>
                <a:spcPct val="0"/>
              </a:spcBef>
              <a:buFont typeface="Arial" panose="020B0604020202020204" pitchFamily="34" charset="0"/>
              <a:buChar char="•"/>
              <a:defRPr/>
            </a:pPr>
            <a:r>
              <a:rPr lang="en-GB" sz="2800">
                <a:solidFill>
                  <a:srgbClr val="007D47"/>
                </a:solidFill>
                <a:latin typeface="Calibri" panose="020F0502020204030204"/>
                <a:ea typeface="+mj-ea"/>
                <a:cs typeface="+mj-cs"/>
              </a:rPr>
              <a:t>Connect people to the right support at the right time.</a:t>
            </a:r>
            <a:br>
              <a:rPr lang="en-GB" sz="2800">
                <a:solidFill>
                  <a:srgbClr val="007D47"/>
                </a:solidFill>
                <a:latin typeface="Calibri" panose="020F0502020204030204"/>
                <a:ea typeface="+mj-ea"/>
                <a:cs typeface="+mj-cs"/>
              </a:rPr>
            </a:br>
            <a:endParaRPr lang="en-GB" sz="2800">
              <a:solidFill>
                <a:srgbClr val="007D47"/>
              </a:solidFill>
              <a:latin typeface="Calibri" panose="020F0502020204030204"/>
              <a:ea typeface="+mj-ea"/>
              <a:cs typeface="+mj-cs"/>
            </a:endParaRPr>
          </a:p>
          <a:p>
            <a:pPr marL="457200" indent="-457200">
              <a:lnSpc>
                <a:spcPct val="90000"/>
              </a:lnSpc>
              <a:spcBef>
                <a:spcPct val="0"/>
              </a:spcBef>
              <a:buFont typeface="Arial" panose="020B0604020202020204" pitchFamily="34" charset="0"/>
              <a:buChar char="•"/>
              <a:defRPr/>
            </a:pPr>
            <a:r>
              <a:rPr lang="en-GB" sz="2800">
                <a:solidFill>
                  <a:srgbClr val="007D47"/>
                </a:solidFill>
                <a:latin typeface="Calibri" panose="020F0502020204030204"/>
                <a:ea typeface="+mj-ea"/>
                <a:cs typeface="+mj-cs"/>
              </a:rPr>
              <a:t>Prevent anyone needing to access emergency food or  support on an ongoing basis or (if possible) at all.</a:t>
            </a:r>
          </a:p>
        </p:txBody>
      </p:sp>
    </p:spTree>
    <p:extLst>
      <p:ext uri="{BB962C8B-B14F-4D97-AF65-F5344CB8AC3E}">
        <p14:creationId xmlns:p14="http://schemas.microsoft.com/office/powerpoint/2010/main" val="334868537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Our financial inclusion programme</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8</a:t>
            </a:fld>
            <a:endParaRPr lang="en-GB"/>
          </a:p>
        </p:txBody>
      </p:sp>
      <p:sp>
        <p:nvSpPr>
          <p:cNvPr id="7" name="Rectangle 6">
            <a:extLst>
              <a:ext uri="{FF2B5EF4-FFF2-40B4-BE49-F238E27FC236}">
                <a16:creationId xmlns:a16="http://schemas.microsoft.com/office/drawing/2014/main" id="{E314B0C5-CDA5-4D6C-924B-24FBC364AB1B}"/>
              </a:ext>
            </a:extLst>
          </p:cNvPr>
          <p:cNvSpPr/>
          <p:nvPr/>
        </p:nvSpPr>
        <p:spPr>
          <a:xfrm>
            <a:off x="505256" y="1432432"/>
            <a:ext cx="11858194" cy="4201150"/>
          </a:xfrm>
          <a:prstGeom prst="rect">
            <a:avLst/>
          </a:prstGeom>
        </p:spPr>
        <p:txBody>
          <a:bodyPr wrap="square">
            <a:spAutoFit/>
          </a:bodyPr>
          <a:lstStyle/>
          <a:p>
            <a:endParaRPr lang="en-GB" sz="1500">
              <a:solidFill>
                <a:srgbClr val="007D47"/>
              </a:solidFill>
            </a:endParaRPr>
          </a:p>
          <a:p>
            <a:pPr marL="457200" indent="-457200">
              <a:lnSpc>
                <a:spcPct val="90000"/>
              </a:lnSpc>
              <a:spcBef>
                <a:spcPct val="0"/>
              </a:spcBef>
              <a:buFont typeface="Arial" panose="020B0604020202020204" pitchFamily="34" charset="0"/>
              <a:buChar char="•"/>
              <a:defRPr/>
            </a:pPr>
            <a:r>
              <a:rPr lang="en-GB" sz="2800" b="1">
                <a:solidFill>
                  <a:srgbClr val="007D47"/>
                </a:solidFill>
                <a:ea typeface="+mj-ea"/>
                <a:cs typeface="+mj-cs"/>
              </a:rPr>
              <a:t>Network – </a:t>
            </a:r>
            <a:r>
              <a:rPr lang="en-GB" sz="2800">
                <a:solidFill>
                  <a:srgbClr val="007D47"/>
                </a:solidFill>
                <a:ea typeface="+mj-ea"/>
                <a:cs typeface="+mj-cs"/>
              </a:rPr>
              <a:t>FI grant funding programme, FI Managers and </a:t>
            </a:r>
          </a:p>
          <a:p>
            <a:pPr>
              <a:lnSpc>
                <a:spcPct val="90000"/>
              </a:lnSpc>
              <a:spcBef>
                <a:spcPct val="0"/>
              </a:spcBef>
              <a:defRPr/>
            </a:pPr>
            <a:r>
              <a:rPr lang="en-GB" sz="2800">
                <a:solidFill>
                  <a:srgbClr val="007D47"/>
                </a:solidFill>
                <a:ea typeface="+mj-ea"/>
                <a:cs typeface="+mj-cs"/>
              </a:rPr>
              <a:t>	FI Toolkit.</a:t>
            </a:r>
          </a:p>
          <a:p>
            <a:pPr>
              <a:lnSpc>
                <a:spcPct val="90000"/>
              </a:lnSpc>
              <a:spcBef>
                <a:spcPct val="0"/>
              </a:spcBef>
              <a:defRPr/>
            </a:pPr>
            <a:r>
              <a:rPr lang="en-GB" sz="2800">
                <a:solidFill>
                  <a:srgbClr val="007D47"/>
                </a:solidFill>
                <a:ea typeface="+mj-ea"/>
                <a:cs typeface="+mj-cs"/>
              </a:rPr>
              <a:t> </a:t>
            </a:r>
          </a:p>
          <a:p>
            <a:pPr marL="457200" indent="-457200">
              <a:lnSpc>
                <a:spcPct val="90000"/>
              </a:lnSpc>
              <a:spcBef>
                <a:spcPct val="0"/>
              </a:spcBef>
              <a:buFont typeface="Arial" panose="020B0604020202020204" pitchFamily="34" charset="0"/>
              <a:buChar char="•"/>
              <a:defRPr/>
            </a:pPr>
            <a:endParaRPr lang="en-GB" sz="2800">
              <a:solidFill>
                <a:srgbClr val="007D47"/>
              </a:solidFill>
              <a:ea typeface="+mj-ea"/>
              <a:cs typeface="+mj-cs"/>
            </a:endParaRPr>
          </a:p>
          <a:p>
            <a:pPr marL="457200" indent="-457200">
              <a:lnSpc>
                <a:spcPct val="90000"/>
              </a:lnSpc>
              <a:spcBef>
                <a:spcPct val="0"/>
              </a:spcBef>
              <a:buFont typeface="Arial" panose="020B0604020202020204" pitchFamily="34" charset="0"/>
              <a:buChar char="•"/>
              <a:defRPr/>
            </a:pPr>
            <a:r>
              <a:rPr lang="en-GB" sz="2800" b="1">
                <a:solidFill>
                  <a:srgbClr val="007D47"/>
                </a:solidFill>
                <a:ea typeface="+mj-ea"/>
                <a:cs typeface="+mj-cs"/>
              </a:rPr>
              <a:t>Helpline services – </a:t>
            </a:r>
            <a:r>
              <a:rPr lang="en-GB" sz="2800">
                <a:solidFill>
                  <a:srgbClr val="007D47"/>
                </a:solidFill>
                <a:ea typeface="+mj-ea"/>
                <a:cs typeface="+mj-cs"/>
              </a:rPr>
              <a:t>providing advice first to those </a:t>
            </a:r>
          </a:p>
          <a:p>
            <a:pPr>
              <a:lnSpc>
                <a:spcPct val="90000"/>
              </a:lnSpc>
              <a:spcBef>
                <a:spcPct val="0"/>
              </a:spcBef>
              <a:defRPr/>
            </a:pPr>
            <a:r>
              <a:rPr lang="en-GB" sz="2800">
                <a:solidFill>
                  <a:srgbClr val="007D47"/>
                </a:solidFill>
                <a:ea typeface="+mj-ea"/>
                <a:cs typeface="+mj-cs"/>
              </a:rPr>
              <a:t>	seeking emergency food.</a:t>
            </a:r>
            <a:br>
              <a:rPr lang="en-GB" sz="2800">
                <a:solidFill>
                  <a:srgbClr val="007D47"/>
                </a:solidFill>
                <a:ea typeface="+mj-ea"/>
                <a:cs typeface="+mj-cs"/>
              </a:rPr>
            </a:br>
            <a:r>
              <a:rPr lang="en-GB" sz="2800">
                <a:solidFill>
                  <a:srgbClr val="007D47"/>
                </a:solidFill>
                <a:ea typeface="+mj-ea"/>
                <a:cs typeface="+mj-cs"/>
              </a:rPr>
              <a:t> </a:t>
            </a:r>
            <a:br>
              <a:rPr lang="en-GB" sz="2800">
                <a:solidFill>
                  <a:srgbClr val="007D47"/>
                </a:solidFill>
                <a:ea typeface="+mj-ea"/>
                <a:cs typeface="+mj-cs"/>
              </a:rPr>
            </a:br>
            <a:r>
              <a:rPr lang="en-GB" sz="2800">
                <a:solidFill>
                  <a:srgbClr val="007D47"/>
                </a:solidFill>
                <a:ea typeface="+mj-ea"/>
                <a:cs typeface="+mj-cs"/>
              </a:rPr>
              <a:t> </a:t>
            </a:r>
          </a:p>
          <a:p>
            <a:pPr marL="457200" indent="-457200">
              <a:lnSpc>
                <a:spcPct val="90000"/>
              </a:lnSpc>
              <a:spcBef>
                <a:spcPct val="0"/>
              </a:spcBef>
              <a:buFont typeface="Arial" panose="020B0604020202020204" pitchFamily="34" charset="0"/>
              <a:buChar char="•"/>
              <a:defRPr/>
            </a:pPr>
            <a:r>
              <a:rPr lang="en-GB" sz="2800" b="1">
                <a:solidFill>
                  <a:srgbClr val="007D47"/>
                </a:solidFill>
                <a:ea typeface="+mj-ea"/>
                <a:cs typeface="+mj-cs"/>
              </a:rPr>
              <a:t>Cross-cutting approaches – </a:t>
            </a:r>
            <a:r>
              <a:rPr lang="en-GB" sz="2800">
                <a:solidFill>
                  <a:srgbClr val="007D47"/>
                </a:solidFill>
                <a:ea typeface="+mj-ea"/>
                <a:cs typeface="+mj-cs"/>
              </a:rPr>
              <a:t>developing new, national partnerships with </a:t>
            </a:r>
          </a:p>
          <a:p>
            <a:pPr>
              <a:lnSpc>
                <a:spcPct val="90000"/>
              </a:lnSpc>
              <a:spcBef>
                <a:spcPct val="0"/>
              </a:spcBef>
              <a:defRPr/>
            </a:pPr>
            <a:r>
              <a:rPr lang="en-GB" sz="2800">
                <a:solidFill>
                  <a:srgbClr val="007D47"/>
                </a:solidFill>
                <a:ea typeface="+mj-ea"/>
                <a:cs typeface="+mj-cs"/>
              </a:rPr>
              <a:t>	other advice providers.</a:t>
            </a:r>
          </a:p>
        </p:txBody>
      </p:sp>
      <p:pic>
        <p:nvPicPr>
          <p:cNvPr id="8" name="Graphic 7" descr="Calculator with solid fill">
            <a:extLst>
              <a:ext uri="{FF2B5EF4-FFF2-40B4-BE49-F238E27FC236}">
                <a16:creationId xmlns:a16="http://schemas.microsoft.com/office/drawing/2014/main" id="{86FB48A5-C0ED-4A9D-9CDA-81C8B4364C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0129" y="1992189"/>
            <a:ext cx="1450949" cy="1616726"/>
          </a:xfrm>
          <a:prstGeom prst="rect">
            <a:avLst/>
          </a:prstGeom>
        </p:spPr>
      </p:pic>
      <p:pic>
        <p:nvPicPr>
          <p:cNvPr id="9" name="Graphic 8" descr="Money outline">
            <a:extLst>
              <a:ext uri="{FF2B5EF4-FFF2-40B4-BE49-F238E27FC236}">
                <a16:creationId xmlns:a16="http://schemas.microsoft.com/office/drawing/2014/main" id="{F0CBD1BA-97C3-4D56-9B87-8FA46BCE29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9886737" y="2122818"/>
            <a:ext cx="2137292" cy="2381486"/>
          </a:xfrm>
          <a:prstGeom prst="rect">
            <a:avLst/>
          </a:prstGeom>
        </p:spPr>
      </p:pic>
    </p:spTree>
    <p:extLst>
      <p:ext uri="{BB962C8B-B14F-4D97-AF65-F5344CB8AC3E}">
        <p14:creationId xmlns:p14="http://schemas.microsoft.com/office/powerpoint/2010/main" val="27758127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56" y="413958"/>
            <a:ext cx="11513366" cy="1325563"/>
          </a:xfrm>
        </p:spPr>
        <p:txBody>
          <a:bodyPr/>
          <a:lstStyle/>
          <a:p>
            <a:r>
              <a:rPr lang="en-GB"/>
              <a:t>Partnerships</a:t>
            </a:r>
          </a:p>
        </p:txBody>
      </p:sp>
      <p:sp>
        <p:nvSpPr>
          <p:cNvPr id="4" name="Date Placeholder 3"/>
          <p:cNvSpPr>
            <a:spLocks noGrp="1"/>
          </p:cNvSpPr>
          <p:nvPr>
            <p:ph type="dt" sz="half" idx="10"/>
          </p:nvPr>
        </p:nvSpPr>
        <p:spPr/>
        <p:txBody>
          <a:bodyPr/>
          <a:lstStyle/>
          <a:p>
            <a:fld id="{4580832E-582B-44D6-9FE4-E5CA59FABC91}" type="datetime4">
              <a:rPr lang="en-GB" smtClean="0"/>
              <a:t>03 October 2022</a:t>
            </a:fld>
            <a:endParaRPr lang="en-GB"/>
          </a:p>
        </p:txBody>
      </p:sp>
      <p:sp>
        <p:nvSpPr>
          <p:cNvPr id="5" name="Footer Placeholder 4"/>
          <p:cNvSpPr>
            <a:spLocks noGrp="1"/>
          </p:cNvSpPr>
          <p:nvPr>
            <p:ph type="ftr" sz="quarter" idx="11"/>
          </p:nvPr>
        </p:nvSpPr>
        <p:spPr/>
        <p:txBody>
          <a:bodyPr/>
          <a:lstStyle/>
          <a:p>
            <a:r>
              <a:rPr lang="en-GB"/>
              <a:t>The Trussell Trust - Together, we can end the need for food banks</a:t>
            </a:r>
          </a:p>
        </p:txBody>
      </p:sp>
      <p:sp>
        <p:nvSpPr>
          <p:cNvPr id="6" name="Slide Number Placeholder 5"/>
          <p:cNvSpPr>
            <a:spLocks noGrp="1"/>
          </p:cNvSpPr>
          <p:nvPr>
            <p:ph type="sldNum" sz="quarter" idx="12"/>
          </p:nvPr>
        </p:nvSpPr>
        <p:spPr/>
        <p:txBody>
          <a:bodyPr/>
          <a:lstStyle/>
          <a:p>
            <a:fld id="{6CCA5A4E-9384-7B4E-A945-D252AB071471}" type="slidenum">
              <a:rPr lang="en-GB" smtClean="0"/>
              <a:t>9</a:t>
            </a:fld>
            <a:endParaRPr lang="en-GB"/>
          </a:p>
        </p:txBody>
      </p:sp>
      <p:sp>
        <p:nvSpPr>
          <p:cNvPr id="7" name="Rectangle 6">
            <a:extLst>
              <a:ext uri="{FF2B5EF4-FFF2-40B4-BE49-F238E27FC236}">
                <a16:creationId xmlns:a16="http://schemas.microsoft.com/office/drawing/2014/main" id="{E314B0C5-CDA5-4D6C-924B-24FBC364AB1B}"/>
              </a:ext>
            </a:extLst>
          </p:cNvPr>
          <p:cNvSpPr/>
          <p:nvPr/>
        </p:nvSpPr>
        <p:spPr>
          <a:xfrm>
            <a:off x="505256" y="1432432"/>
            <a:ext cx="11858194" cy="4801314"/>
          </a:xfrm>
          <a:prstGeom prst="rect">
            <a:avLst/>
          </a:prstGeom>
        </p:spPr>
        <p:txBody>
          <a:bodyPr wrap="square" lIns="91440" tIns="45720" rIns="91440" bIns="45720" anchor="t">
            <a:spAutoFit/>
          </a:bodyPr>
          <a:lstStyle/>
          <a:p>
            <a:pPr>
              <a:lnSpc>
                <a:spcPct val="90000"/>
              </a:lnSpc>
              <a:spcBef>
                <a:spcPct val="0"/>
              </a:spcBef>
              <a:defRPr/>
            </a:pPr>
            <a:endParaRPr lang="en-GB" sz="2800">
              <a:solidFill>
                <a:srgbClr val="007D47"/>
              </a:solidFill>
              <a:latin typeface="Calibri" panose="020F0502020204030204"/>
              <a:ea typeface="+mj-ea"/>
              <a:cs typeface="+mj-cs"/>
            </a:endParaRPr>
          </a:p>
          <a:p>
            <a:pPr lvl="1">
              <a:lnSpc>
                <a:spcPct val="90000"/>
              </a:lnSpc>
              <a:spcBef>
                <a:spcPct val="0"/>
              </a:spcBef>
              <a:defRPr/>
            </a:pPr>
            <a:r>
              <a:rPr lang="en-GB" sz="4000" b="1">
                <a:solidFill>
                  <a:srgbClr val="007D47"/>
                </a:solidFill>
                <a:latin typeface="Calibri" panose="020F0502020204030204"/>
                <a:ea typeface="+mj-ea"/>
                <a:cs typeface="+mj-cs"/>
              </a:rPr>
              <a:t>Citizens Advice and Mind</a:t>
            </a:r>
            <a:r>
              <a:rPr lang="en-GB" sz="4000">
                <a:solidFill>
                  <a:srgbClr val="007D47"/>
                </a:solidFill>
                <a:latin typeface="Calibri" panose="020F0502020204030204"/>
                <a:ea typeface="+mj-ea"/>
                <a:cs typeface="+mj-cs"/>
              </a:rPr>
              <a:t> </a:t>
            </a:r>
          </a:p>
          <a:p>
            <a:pPr lvl="1">
              <a:lnSpc>
                <a:spcPct val="90000"/>
              </a:lnSpc>
              <a:spcBef>
                <a:spcPct val="0"/>
              </a:spcBef>
              <a:defRPr/>
            </a:pPr>
            <a:r>
              <a:rPr lang="en-GB" sz="2800">
                <a:solidFill>
                  <a:srgbClr val="383A42"/>
                </a:solidFill>
                <a:latin typeface="Source Sans Pro" panose="020B0503030403020204" pitchFamily="34" charset="0"/>
              </a:rPr>
              <a:t> </a:t>
            </a:r>
          </a:p>
          <a:p>
            <a:pPr lvl="1">
              <a:lnSpc>
                <a:spcPct val="90000"/>
              </a:lnSpc>
              <a:spcBef>
                <a:spcPct val="0"/>
              </a:spcBef>
              <a:defRPr/>
            </a:pPr>
            <a:endParaRPr lang="en-GB" sz="2800">
              <a:solidFill>
                <a:srgbClr val="008751"/>
              </a:solidFill>
              <a:latin typeface="Source Sans Pro" panose="020B0503030403020204" pitchFamily="34" charset="0"/>
            </a:endParaRPr>
          </a:p>
          <a:p>
            <a:pPr marL="914400" lvl="1" indent="-457200">
              <a:lnSpc>
                <a:spcPct val="90000"/>
              </a:lnSpc>
              <a:spcBef>
                <a:spcPct val="0"/>
              </a:spcBef>
              <a:buFont typeface="Arial" panose="020B0604020202020204" pitchFamily="34" charset="0"/>
              <a:buChar char="•"/>
              <a:defRPr/>
            </a:pPr>
            <a:r>
              <a:rPr lang="en-GB" sz="2800">
                <a:solidFill>
                  <a:srgbClr val="008751"/>
                </a:solidFill>
                <a:latin typeface="Source Sans Pro" panose="020B0503030403020204" pitchFamily="34" charset="0"/>
              </a:rPr>
              <a:t>Aims to facilitate partnership working at a local level.</a:t>
            </a:r>
          </a:p>
          <a:p>
            <a:pPr marL="914400" lvl="1" indent="-457200">
              <a:lnSpc>
                <a:spcPct val="90000"/>
              </a:lnSpc>
              <a:spcBef>
                <a:spcPct val="0"/>
              </a:spcBef>
              <a:buFont typeface="Arial" panose="020B0604020202020204" pitchFamily="34" charset="0"/>
              <a:buChar char="•"/>
              <a:defRPr/>
            </a:pPr>
            <a:endParaRPr lang="en-GB" sz="2800">
              <a:solidFill>
                <a:srgbClr val="008751"/>
              </a:solidFill>
              <a:latin typeface="Source Sans Pro" panose="020B0503030403020204" pitchFamily="34" charset="0"/>
            </a:endParaRPr>
          </a:p>
          <a:p>
            <a:pPr marL="914400" lvl="1" indent="-457200">
              <a:lnSpc>
                <a:spcPct val="90000"/>
              </a:lnSpc>
              <a:spcBef>
                <a:spcPct val="0"/>
              </a:spcBef>
              <a:buFont typeface="Arial" panose="020B0604020202020204" pitchFamily="34" charset="0"/>
              <a:buChar char="•"/>
              <a:defRPr/>
            </a:pPr>
            <a:r>
              <a:rPr lang="en-GB" sz="2800">
                <a:solidFill>
                  <a:srgbClr val="008751"/>
                </a:solidFill>
                <a:latin typeface="Source Sans Pro" panose="020B0503030403020204" pitchFamily="34" charset="0"/>
              </a:rPr>
              <a:t>Referral and relationship pilots between Mind, CA and Trussell Trust.</a:t>
            </a:r>
          </a:p>
          <a:p>
            <a:pPr marL="914400" lvl="1" indent="-457200">
              <a:lnSpc>
                <a:spcPct val="90000"/>
              </a:lnSpc>
              <a:spcBef>
                <a:spcPct val="0"/>
              </a:spcBef>
              <a:buFont typeface="Arial" panose="020B0604020202020204" pitchFamily="34" charset="0"/>
              <a:buChar char="•"/>
              <a:defRPr/>
            </a:pPr>
            <a:endParaRPr lang="en-GB" sz="2800">
              <a:solidFill>
                <a:srgbClr val="008751"/>
              </a:solidFill>
              <a:latin typeface="Source Sans Pro" panose="020B0503030403020204" pitchFamily="34" charset="0"/>
            </a:endParaRPr>
          </a:p>
          <a:p>
            <a:pPr marL="914400" lvl="1" indent="-457200">
              <a:lnSpc>
                <a:spcPct val="90000"/>
              </a:lnSpc>
              <a:spcBef>
                <a:spcPct val="0"/>
              </a:spcBef>
              <a:buFont typeface="Arial" panose="020B0604020202020204" pitchFamily="34" charset="0"/>
              <a:buChar char="•"/>
              <a:defRPr/>
            </a:pPr>
            <a:r>
              <a:rPr lang="en-GB" sz="2800">
                <a:solidFill>
                  <a:srgbClr val="008751"/>
                </a:solidFill>
                <a:latin typeface="Source Sans Pro" panose="020B0503030403020204" pitchFamily="34" charset="0"/>
              </a:rPr>
              <a:t>Help through Hardship local – led by Mind</a:t>
            </a:r>
          </a:p>
          <a:p>
            <a:pPr lvl="1">
              <a:lnSpc>
                <a:spcPct val="90000"/>
              </a:lnSpc>
              <a:spcBef>
                <a:spcPct val="0"/>
              </a:spcBef>
              <a:defRPr/>
            </a:pPr>
            <a:endParaRPr lang="en-GB" sz="2800">
              <a:solidFill>
                <a:srgbClr val="008751"/>
              </a:solidFill>
              <a:latin typeface="Source Sans Pro" panose="020B0503030403020204" pitchFamily="34" charset="0"/>
            </a:endParaRPr>
          </a:p>
          <a:p>
            <a:pPr lvl="1">
              <a:lnSpc>
                <a:spcPct val="90000"/>
              </a:lnSpc>
              <a:spcBef>
                <a:spcPct val="0"/>
              </a:spcBef>
              <a:defRPr/>
            </a:pPr>
            <a:endParaRPr lang="en-GB" sz="2800">
              <a:solidFill>
                <a:srgbClr val="007D47"/>
              </a:solidFill>
              <a:latin typeface="Calibri" panose="020F0502020204030204"/>
              <a:ea typeface="+mj-ea"/>
              <a:cs typeface="+mj-cs"/>
            </a:endParaRPr>
          </a:p>
          <a:p>
            <a:pPr lvl="1">
              <a:lnSpc>
                <a:spcPct val="90000"/>
              </a:lnSpc>
              <a:spcBef>
                <a:spcPct val="0"/>
              </a:spcBef>
              <a:defRPr/>
            </a:pPr>
            <a:r>
              <a:rPr lang="en-GB" sz="2000">
                <a:solidFill>
                  <a:srgbClr val="007D47"/>
                </a:solidFill>
                <a:latin typeface="Calibri" panose="020F0502020204030204"/>
                <a:ea typeface="+mj-ea"/>
                <a:cs typeface="+mj-cs"/>
              </a:rPr>
              <a:t> </a:t>
            </a:r>
            <a:endParaRPr lang="en-GB" sz="3200">
              <a:solidFill>
                <a:srgbClr val="007D47"/>
              </a:solidFill>
              <a:latin typeface="Calibri" panose="020F0502020204030204"/>
              <a:ea typeface="+mj-ea"/>
              <a:cs typeface="+mj-cs"/>
            </a:endParaRPr>
          </a:p>
        </p:txBody>
      </p:sp>
      <p:pic>
        <p:nvPicPr>
          <p:cNvPr id="8" name="Graphic 7" descr="Shuffle outline">
            <a:extLst>
              <a:ext uri="{FF2B5EF4-FFF2-40B4-BE49-F238E27FC236}">
                <a16:creationId xmlns:a16="http://schemas.microsoft.com/office/drawing/2014/main" id="{D51652AB-194F-43CA-9DA4-70AD29476E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3210" y="721046"/>
            <a:ext cx="1650589" cy="1650589"/>
          </a:xfrm>
          <a:prstGeom prst="rect">
            <a:avLst/>
          </a:prstGeom>
        </p:spPr>
      </p:pic>
    </p:spTree>
    <p:extLst>
      <p:ext uri="{BB962C8B-B14F-4D97-AF65-F5344CB8AC3E}">
        <p14:creationId xmlns:p14="http://schemas.microsoft.com/office/powerpoint/2010/main" val="1287802738"/>
      </p:ext>
    </p:extLst>
  </p:cSld>
  <p:clrMapOvr>
    <a:masterClrMapping/>
  </p:clrMapOvr>
  <p:transition spd="slow">
    <p:wipe/>
  </p:transition>
</p:sld>
</file>

<file path=ppt/theme/theme1.xml><?xml version="1.0" encoding="utf-8"?>
<a:theme xmlns:a="http://schemas.openxmlformats.org/drawingml/2006/main" name="Office Theme">
  <a:themeElements>
    <a:clrScheme name="Trussell Trust Main Colour Theme">
      <a:dk1>
        <a:srgbClr val="F2F3EB"/>
      </a:dk1>
      <a:lt1>
        <a:srgbClr val="FFFFFF"/>
      </a:lt1>
      <a:dk2>
        <a:srgbClr val="5BAC26"/>
      </a:dk2>
      <a:lt2>
        <a:srgbClr val="008751"/>
      </a:lt2>
      <a:accent1>
        <a:srgbClr val="5BAC26"/>
      </a:accent1>
      <a:accent2>
        <a:srgbClr val="008751"/>
      </a:accent2>
      <a:accent3>
        <a:srgbClr val="00ADEF"/>
      </a:accent3>
      <a:accent4>
        <a:srgbClr val="2381D3"/>
      </a:accent4>
      <a:accent5>
        <a:srgbClr val="FF5436"/>
      </a:accent5>
      <a:accent6>
        <a:srgbClr val="424242"/>
      </a:accent6>
      <a:hlink>
        <a:srgbClr val="5BAC26"/>
      </a:hlink>
      <a:folHlink>
        <a:srgbClr val="00875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a12c76c-1cc9-4d11-9959-b0c08bcc9398" xsi:nil="true"/>
    <lcf76f155ced4ddcb4097134ff3c332f xmlns="14f8d196-3025-43d4-af6e-d867561f4f9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04F90BB111B44EB69747456AFEBAA5" ma:contentTypeVersion="16" ma:contentTypeDescription="Create a new document." ma:contentTypeScope="" ma:versionID="3e27fe5a5ce10e8fb4f36219bc9e8f77">
  <xsd:schema xmlns:xsd="http://www.w3.org/2001/XMLSchema" xmlns:xs="http://www.w3.org/2001/XMLSchema" xmlns:p="http://schemas.microsoft.com/office/2006/metadata/properties" xmlns:ns2="14f8d196-3025-43d4-af6e-d867561f4f9b" xmlns:ns3="3a12c76c-1cc9-4d11-9959-b0c08bcc9398" targetNamespace="http://schemas.microsoft.com/office/2006/metadata/properties" ma:root="true" ma:fieldsID="4528d569e61a01aa17f3304093f68660" ns2:_="" ns3:_="">
    <xsd:import namespace="14f8d196-3025-43d4-af6e-d867561f4f9b"/>
    <xsd:import namespace="3a12c76c-1cc9-4d11-9959-b0c08bcc9398"/>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f8d196-3025-43d4-af6e-d867561f4f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9c7b76-87c3-48a9-9dd9-961e8f825d0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a12c76c-1cc9-4d11-9959-b0c08bcc939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14e5685-eff8-4dc5-a4ac-21acef24e445}" ma:internalName="TaxCatchAll" ma:showField="CatchAllData" ma:web="3a12c76c-1cc9-4d11-9959-b0c08bcc9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E59859-44B1-43AE-A3CF-DA8844DBD700}">
  <ds:schemaRefs>
    <ds:schemaRef ds:uri="65aaf078-cb46-46ae-90b5-9a2c4d65b4a2"/>
    <ds:schemaRef ds:uri="f9fea385-4e6b-466f-acd2-84961ecfc9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E751931-1AD2-4002-BC5A-01CD899866CC}">
  <ds:schemaRefs>
    <ds:schemaRef ds:uri="http://schemas.microsoft.com/sharepoint/v3/contenttype/forms"/>
  </ds:schemaRefs>
</ds:datastoreItem>
</file>

<file path=customXml/itemProps3.xml><?xml version="1.0" encoding="utf-8"?>
<ds:datastoreItem xmlns:ds="http://schemas.openxmlformats.org/officeDocument/2006/customXml" ds:itemID="{A6D643D1-2F35-42FC-BC44-3D603E4B404C}"/>
</file>

<file path=docProps/app.xml><?xml version="1.0" encoding="utf-8"?>
<Properties xmlns="http://schemas.openxmlformats.org/officeDocument/2006/extended-properties" xmlns:vt="http://schemas.openxmlformats.org/officeDocument/2006/docPropsVTypes">
  <TotalTime>0</TotalTime>
  <Words>2361</Words>
  <Application>Microsoft Office PowerPoint</Application>
  <PresentationFormat>Widescreen</PresentationFormat>
  <Paragraphs>252</Paragraphs>
  <Slides>15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Source Sans Pro</vt:lpstr>
      <vt:lpstr>Helvetica Neue</vt:lpstr>
      <vt:lpstr>Calibri</vt:lpstr>
      <vt:lpstr>Arial</vt:lpstr>
      <vt:lpstr>Eveleth Dot Light</vt:lpstr>
      <vt:lpstr>Calibri Light</vt:lpstr>
      <vt:lpstr>Eveleth Clean Thin</vt:lpstr>
      <vt:lpstr>Helvetica</vt:lpstr>
      <vt:lpstr>Office Theme</vt:lpstr>
      <vt:lpstr>PowerPoint Presentation</vt:lpstr>
      <vt:lpstr>Background: Who we are</vt:lpstr>
      <vt:lpstr>Our Vision:  a uk without the need for food banks</vt:lpstr>
      <vt:lpstr>Increasing demand  </vt:lpstr>
      <vt:lpstr>Key issues</vt:lpstr>
      <vt:lpstr>HOW WILL WE GET THERE? </vt:lpstr>
      <vt:lpstr>Aims of our financial inclusion programme</vt:lpstr>
      <vt:lpstr>Our financial inclusion programme</vt:lpstr>
      <vt:lpstr>Partnerships</vt:lpstr>
      <vt:lpstr>Partnerships</vt:lpstr>
      <vt:lpstr>Partnerships</vt:lpstr>
      <vt:lpstr>Partnerships</vt:lpstr>
      <vt:lpstr>Partnerships</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 Woodcock</cp:lastModifiedBy>
  <cp:revision>1</cp:revision>
  <dcterms:created xsi:type="dcterms:W3CDTF">2019-08-02T10:48:45Z</dcterms:created>
  <dcterms:modified xsi:type="dcterms:W3CDTF">2022-10-03T17:14:28Z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0x01010065BAA7DFC8464843BD7BA1489446A8E2</vt:lpwstr>
  </property>
</Properties>
</file>