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4" r:id="rId4"/>
    <p:sldId id="260" r:id="rId5"/>
    <p:sldId id="263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547E-A16A-4EF1-B117-735C67894A39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B1658-FB87-4C00-ADD0-CDA9E9B57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743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547E-A16A-4EF1-B117-735C67894A39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B1658-FB87-4C00-ADD0-CDA9E9B57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84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547E-A16A-4EF1-B117-735C67894A39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B1658-FB87-4C00-ADD0-CDA9E9B57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382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547E-A16A-4EF1-B117-735C67894A39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B1658-FB87-4C00-ADD0-CDA9E9B57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242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547E-A16A-4EF1-B117-735C67894A39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B1658-FB87-4C00-ADD0-CDA9E9B57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784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547E-A16A-4EF1-B117-735C67894A39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B1658-FB87-4C00-ADD0-CDA9E9B57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0449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547E-A16A-4EF1-B117-735C67894A39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B1658-FB87-4C00-ADD0-CDA9E9B57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625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547E-A16A-4EF1-B117-735C67894A39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B1658-FB87-4C00-ADD0-CDA9E9B57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194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547E-A16A-4EF1-B117-735C67894A39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B1658-FB87-4C00-ADD0-CDA9E9B57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986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547E-A16A-4EF1-B117-735C67894A39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B1658-FB87-4C00-ADD0-CDA9E9B57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335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547E-A16A-4EF1-B117-735C67894A39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B1658-FB87-4C00-ADD0-CDA9E9B57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581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9547E-A16A-4EF1-B117-735C67894A39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B1658-FB87-4C00-ADD0-CDA9E9B57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189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5747"/>
            <a:ext cx="9144000" cy="2187765"/>
          </a:xfrm>
        </p:spPr>
        <p:txBody>
          <a:bodyPr>
            <a:normAutofit/>
          </a:bodyPr>
          <a:lstStyle/>
          <a:p>
            <a:r>
              <a:rPr lang="en-GB" b="1" dirty="0" smtClean="0"/>
              <a:t>Advice Services Alliance</a:t>
            </a:r>
            <a:br>
              <a:rPr lang="en-GB" b="1" dirty="0" smtClean="0"/>
            </a:br>
            <a:r>
              <a:rPr lang="en-GB" b="1" dirty="0" smtClean="0"/>
              <a:t>Online </a:t>
            </a:r>
            <a:r>
              <a:rPr lang="en-GB" b="1" dirty="0" smtClean="0"/>
              <a:t>Conference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52544"/>
            <a:ext cx="9144000" cy="1435608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5" name="Picture 4" descr="ASA 2022 heade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888" y="3118104"/>
            <a:ext cx="9418320" cy="3282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8559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The ASA works to ensure that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GB" altLang="en-US" sz="40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Best advice given to </a:t>
            </a:r>
            <a:r>
              <a:rPr kumimoji="0" lang="en-GB" altLang="en-US" sz="40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clients</a:t>
            </a:r>
            <a:endParaRPr kumimoji="0" lang="en-GB" alt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GB" altLang="en-US" sz="40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Inequalities </a:t>
            </a:r>
            <a:r>
              <a:rPr kumimoji="0" lang="en-GB" altLang="en-US" sz="40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challenged</a:t>
            </a:r>
            <a:endParaRPr kumimoji="0" lang="en-GB" alt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GB" altLang="en-US" sz="40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Amplifying voices of the </a:t>
            </a:r>
            <a:r>
              <a:rPr kumimoji="0" lang="en-GB" altLang="en-US" sz="40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sector</a:t>
            </a:r>
            <a:endParaRPr kumimoji="0" lang="en-GB" alt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GB" altLang="en-US" sz="40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Learning and sharing </a:t>
            </a:r>
            <a:r>
              <a:rPr kumimoji="0" lang="en-GB" altLang="en-US" sz="40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ideas</a:t>
            </a:r>
            <a:endParaRPr kumimoji="0" lang="en-GB" alt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GB" altLang="en-US" sz="40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Client journeys improved</a:t>
            </a:r>
            <a:endParaRPr kumimoji="0" lang="en-GB" alt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5880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Key challenges facing the advice sector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Sector sustainability – further funding cuts</a:t>
            </a:r>
          </a:p>
          <a:p>
            <a:r>
              <a:rPr lang="en-GB" dirty="0" smtClean="0"/>
              <a:t>Skills shortages and attracting people into the sector</a:t>
            </a:r>
          </a:p>
          <a:p>
            <a:r>
              <a:rPr lang="en-GB" dirty="0" smtClean="0"/>
              <a:t>Looking after our people- salaries and health and wellbeing</a:t>
            </a:r>
          </a:p>
          <a:p>
            <a:r>
              <a:rPr lang="en-GB" dirty="0" smtClean="0"/>
              <a:t>Cost of Living Crisis- no solutions for clients and the ‘moral injury’</a:t>
            </a:r>
          </a:p>
          <a:p>
            <a:r>
              <a:rPr lang="en-GB" dirty="0" smtClean="0"/>
              <a:t>Unmet need and difficult-to-meet demand</a:t>
            </a:r>
          </a:p>
          <a:p>
            <a:r>
              <a:rPr lang="en-GB" dirty="0" smtClean="0"/>
              <a:t>Move to digital – online access to public services and to advice</a:t>
            </a:r>
          </a:p>
          <a:p>
            <a:r>
              <a:rPr lang="en-GB" dirty="0" smtClean="0"/>
              <a:t>Lack of national policy and rise of local strategies</a:t>
            </a:r>
          </a:p>
          <a:p>
            <a:r>
              <a:rPr lang="en-GB" dirty="0" smtClean="0"/>
              <a:t>Role of advice services </a:t>
            </a:r>
            <a:r>
              <a:rPr lang="en-GB" dirty="0" err="1" smtClean="0"/>
              <a:t>outwith</a:t>
            </a:r>
            <a:r>
              <a:rPr lang="en-GB" dirty="0" smtClean="0"/>
              <a:t> the advice networks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3553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Quality </a:t>
            </a:r>
            <a:r>
              <a:rPr lang="en-GB" b="1" dirty="0" smtClean="0"/>
              <a:t>work- the Advice Quality Standard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Management of the AQS including with RE, </a:t>
            </a:r>
            <a:r>
              <a:rPr lang="en-GB" dirty="0" err="1" smtClean="0"/>
              <a:t>CitA</a:t>
            </a:r>
            <a:r>
              <a:rPr lang="en-GB" dirty="0" smtClean="0"/>
              <a:t> and </a:t>
            </a:r>
            <a:r>
              <a:rPr lang="en-GB" dirty="0" err="1" smtClean="0"/>
              <a:t>AgeUK</a:t>
            </a:r>
            <a:r>
              <a:rPr lang="en-GB" dirty="0" smtClean="0"/>
              <a:t> passports</a:t>
            </a:r>
          </a:p>
          <a:p>
            <a:r>
              <a:rPr lang="en-GB" dirty="0" smtClean="0"/>
              <a:t>Project management committee</a:t>
            </a:r>
          </a:p>
          <a:p>
            <a:r>
              <a:rPr lang="en-GB" dirty="0" smtClean="0"/>
              <a:t>Liaise with funders re frameworks (</a:t>
            </a:r>
            <a:r>
              <a:rPr lang="en-GB" dirty="0" err="1" smtClean="0"/>
              <a:t>MaPS</a:t>
            </a:r>
            <a:r>
              <a:rPr lang="en-GB" dirty="0" smtClean="0"/>
              <a:t>, Welsh Government) and funding of small organisations (</a:t>
            </a:r>
            <a:r>
              <a:rPr lang="en-GB" dirty="0" err="1" smtClean="0"/>
              <a:t>ie</a:t>
            </a:r>
            <a:r>
              <a:rPr lang="en-GB" dirty="0" smtClean="0"/>
              <a:t> City Bridge and Trust for London)</a:t>
            </a:r>
          </a:p>
          <a:p>
            <a:r>
              <a:rPr lang="en-GB" dirty="0" smtClean="0"/>
              <a:t>Review of the AQS including development of ‘entry level’ AQS</a:t>
            </a:r>
          </a:p>
          <a:p>
            <a:r>
              <a:rPr lang="en-GB" dirty="0" smtClean="0"/>
              <a:t>Review of licencing arrangements 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85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Representation and Cross Sector Working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Access to Justice Roundtable- steering group</a:t>
            </a:r>
          </a:p>
          <a:p>
            <a:r>
              <a:rPr lang="en-GB" dirty="0" smtClean="0"/>
              <a:t>Administrative Justice Council- advice sector panel/steering group</a:t>
            </a:r>
          </a:p>
          <a:p>
            <a:r>
              <a:rPr lang="en-GB" dirty="0" err="1" smtClean="0"/>
              <a:t>MoJ</a:t>
            </a:r>
            <a:r>
              <a:rPr lang="en-GB" dirty="0" smtClean="0"/>
              <a:t> Legal Support Plan Advisory Group</a:t>
            </a:r>
          </a:p>
          <a:p>
            <a:r>
              <a:rPr lang="en-GB" dirty="0" smtClean="0"/>
              <a:t>Legal Aid Agency – consultations on contracts and pilots</a:t>
            </a:r>
          </a:p>
          <a:p>
            <a:r>
              <a:rPr lang="en-GB" dirty="0" smtClean="0"/>
              <a:t>Litigants in Person Support Strategy Advisory Group</a:t>
            </a:r>
          </a:p>
          <a:p>
            <a:r>
              <a:rPr lang="en-GB" dirty="0" smtClean="0"/>
              <a:t>Money and Pensions Service Stakeholder Advisory Group</a:t>
            </a:r>
          </a:p>
          <a:p>
            <a:r>
              <a:rPr lang="en-GB" dirty="0" smtClean="0"/>
              <a:t>Organise events and roundtables</a:t>
            </a:r>
          </a:p>
          <a:p>
            <a:r>
              <a:rPr lang="en-GB" dirty="0" smtClean="0"/>
              <a:t>Provide information and link people together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6723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Equity in advice and advice services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dirty="0" smtClean="0"/>
              <a:t>Black Asian and Minority Ethnic Advice Network </a:t>
            </a:r>
          </a:p>
          <a:p>
            <a:pPr lvl="1"/>
            <a:r>
              <a:rPr lang="en-GB" sz="3200" dirty="0" smtClean="0"/>
              <a:t>Trust for London- possible further funding</a:t>
            </a:r>
          </a:p>
          <a:p>
            <a:pPr lvl="1"/>
            <a:r>
              <a:rPr lang="en-GB" sz="3200" dirty="0" smtClean="0"/>
              <a:t>Potential to extend outside London</a:t>
            </a:r>
          </a:p>
          <a:p>
            <a:r>
              <a:rPr lang="en-GB" sz="3200" dirty="0" smtClean="0"/>
              <a:t>Support others campaigns and </a:t>
            </a:r>
            <a:r>
              <a:rPr lang="en-GB" sz="3200" dirty="0" smtClean="0"/>
              <a:t>projects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dirty="0" smtClean="0"/>
              <a:t>About to go to advert for Development Officer!!</a:t>
            </a:r>
            <a:endParaRPr lang="en-GB" sz="3200" dirty="0" smtClean="0"/>
          </a:p>
          <a:p>
            <a:pPr marL="4572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7109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Research and learning: SCARE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0472"/>
            <a:ext cx="10515600" cy="4686491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Nuffield/British Academy with University of Bangor </a:t>
            </a:r>
            <a:r>
              <a:rPr lang="en-GB" dirty="0" smtClean="0"/>
              <a:t>‘Understanding Communities’ </a:t>
            </a:r>
            <a:endParaRPr lang="en-GB" dirty="0" smtClean="0"/>
          </a:p>
          <a:p>
            <a:r>
              <a:rPr lang="en-GB" dirty="0"/>
              <a:t>Skills Gap scoping study with London Funders</a:t>
            </a:r>
          </a:p>
          <a:p>
            <a:r>
              <a:rPr lang="en-GB" dirty="0" smtClean="0"/>
              <a:t>Centre </a:t>
            </a:r>
            <a:r>
              <a:rPr lang="en-GB" dirty="0" smtClean="0"/>
              <a:t>for Socio-Legal Studies, Oxford- video support for court users</a:t>
            </a:r>
          </a:p>
          <a:p>
            <a:r>
              <a:rPr lang="en-GB" dirty="0" smtClean="0"/>
              <a:t>Department </a:t>
            </a:r>
            <a:r>
              <a:rPr lang="en-GB" dirty="0" smtClean="0"/>
              <a:t>Socio-Legal Studies, </a:t>
            </a:r>
            <a:r>
              <a:rPr lang="en-GB" dirty="0" smtClean="0"/>
              <a:t>University of Westminster/University of Kent</a:t>
            </a:r>
            <a:endParaRPr lang="en-GB" dirty="0" smtClean="0"/>
          </a:p>
          <a:p>
            <a:pPr lvl="1"/>
            <a:r>
              <a:rPr lang="en-GB" dirty="0" smtClean="0"/>
              <a:t>experience of justice system</a:t>
            </a:r>
          </a:p>
          <a:p>
            <a:pPr lvl="1"/>
            <a:r>
              <a:rPr lang="en-GB" dirty="0" smtClean="0"/>
              <a:t>Health-justice partnerships</a:t>
            </a:r>
          </a:p>
          <a:p>
            <a:r>
              <a:rPr lang="en-GB" dirty="0" smtClean="0"/>
              <a:t>Nottingham Trent University- Voices from the Front-line</a:t>
            </a:r>
          </a:p>
          <a:p>
            <a:r>
              <a:rPr lang="en-GB" dirty="0" smtClean="0"/>
              <a:t>Manchester Metropolitan University- Advice services for people with convictions </a:t>
            </a:r>
            <a:endParaRPr lang="en-GB" dirty="0" smtClean="0"/>
          </a:p>
          <a:p>
            <a:r>
              <a:rPr lang="en-GB" dirty="0" smtClean="0"/>
              <a:t>University </a:t>
            </a:r>
            <a:r>
              <a:rPr lang="en-GB" dirty="0" smtClean="0"/>
              <a:t>of Manchester – Litigants in Person and Mental Health </a:t>
            </a:r>
            <a:r>
              <a:rPr lang="en-GB" dirty="0" smtClean="0"/>
              <a:t>(pending</a:t>
            </a:r>
            <a:r>
              <a:rPr lang="en-GB" dirty="0" smtClean="0"/>
              <a:t>)</a:t>
            </a:r>
          </a:p>
          <a:p>
            <a:r>
              <a:rPr lang="en-GB" dirty="0" err="1" smtClean="0"/>
              <a:t>MoJ</a:t>
            </a:r>
            <a:r>
              <a:rPr lang="en-GB" dirty="0" smtClean="0"/>
              <a:t> Legal Support Advisory Evaluation Sub Group</a:t>
            </a:r>
          </a:p>
          <a:p>
            <a:r>
              <a:rPr lang="en-GB" dirty="0" smtClean="0"/>
              <a:t>University of Newcastle- advice for people with life limiting conditions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419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04F90BB111B44EB69747456AFEBAA5" ma:contentTypeVersion="16" ma:contentTypeDescription="Create a new document." ma:contentTypeScope="" ma:versionID="3e27fe5a5ce10e8fb4f36219bc9e8f77">
  <xsd:schema xmlns:xsd="http://www.w3.org/2001/XMLSchema" xmlns:xs="http://www.w3.org/2001/XMLSchema" xmlns:p="http://schemas.microsoft.com/office/2006/metadata/properties" xmlns:ns2="14f8d196-3025-43d4-af6e-d867561f4f9b" xmlns:ns3="3a12c76c-1cc9-4d11-9959-b0c08bcc9398" targetNamespace="http://schemas.microsoft.com/office/2006/metadata/properties" ma:root="true" ma:fieldsID="4528d569e61a01aa17f3304093f68660" ns2:_="" ns3:_="">
    <xsd:import namespace="14f8d196-3025-43d4-af6e-d867561f4f9b"/>
    <xsd:import namespace="3a12c76c-1cc9-4d11-9959-b0c08bcc93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f8d196-3025-43d4-af6e-d867561f4f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69c7b76-87c3-48a9-9dd9-961e8f825d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12c76c-1cc9-4d11-9959-b0c08bcc9398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14e5685-eff8-4dc5-a4ac-21acef24e445}" ma:internalName="TaxCatchAll" ma:showField="CatchAllData" ma:web="3a12c76c-1cc9-4d11-9959-b0c08bcc93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A431FF-FA84-4854-833C-D36B6262D857}"/>
</file>

<file path=customXml/itemProps2.xml><?xml version="1.0" encoding="utf-8"?>
<ds:datastoreItem xmlns:ds="http://schemas.openxmlformats.org/officeDocument/2006/customXml" ds:itemID="{9AC97B68-510B-4EC5-9034-35420A0A77D5}"/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356</Words>
  <Application>Microsoft Office PowerPoint</Application>
  <PresentationFormat>Widescreen</PresentationFormat>
  <Paragraphs>50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Advice Services Alliance Online Conference</vt:lpstr>
      <vt:lpstr>The ASA works to ensure that </vt:lpstr>
      <vt:lpstr>Key challenges facing the advice sector</vt:lpstr>
      <vt:lpstr>Quality work- the Advice Quality Standard</vt:lpstr>
      <vt:lpstr>Representation and Cross Sector Working</vt:lpstr>
      <vt:lpstr>Equity in advice and advice services</vt:lpstr>
      <vt:lpstr>Research and learning: SCARE</vt:lpstr>
    </vt:vector>
  </TitlesOfParts>
  <Company>Advice Services Alliance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Advice Services Alliance 2022Trustee Strategy Day</dc:title>
  <dc:creator>Lindsey Poole</dc:creator>
  <cp:lastModifiedBy>Lindsey Poole</cp:lastModifiedBy>
  <cp:revision>18</cp:revision>
  <dcterms:created xsi:type="dcterms:W3CDTF">2022-02-24T12:21:25Z</dcterms:created>
  <dcterms:modified xsi:type="dcterms:W3CDTF">2022-10-03T17:50:58Z</dcterms:modified>
</cp:coreProperties>
</file>