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136" r:id="rId1"/>
  </p:sldMasterIdLst>
  <p:sldIdLst>
    <p:sldId id="280" r:id="rId2"/>
    <p:sldId id="260" r:id="rId3"/>
    <p:sldId id="263" r:id="rId4"/>
    <p:sldId id="259" r:id="rId5"/>
    <p:sldId id="258" r:id="rId6"/>
    <p:sldId id="264" r:id="rId7"/>
    <p:sldId id="265" r:id="rId8"/>
    <p:sldId id="266" r:id="rId9"/>
    <p:sldId id="268" r:id="rId10"/>
    <p:sldId id="270" r:id="rId11"/>
    <p:sldId id="271" r:id="rId12"/>
    <p:sldId id="269" r:id="rId13"/>
    <p:sldId id="267" r:id="rId14"/>
    <p:sldId id="272" r:id="rId15"/>
    <p:sldId id="273" r:id="rId16"/>
    <p:sldId id="274" r:id="rId17"/>
    <p:sldId id="275" r:id="rId18"/>
    <p:sldId id="277" r:id="rId19"/>
    <p:sldId id="27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4660"/>
  </p:normalViewPr>
  <p:slideViewPr>
    <p:cSldViewPr snapToGrid="0">
      <p:cViewPr varScale="1">
        <p:scale>
          <a:sx n="75" d="100"/>
          <a:sy n="75" d="100"/>
        </p:scale>
        <p:origin x="498" y="54"/>
      </p:cViewPr>
      <p:guideLst/>
    </p:cSldViewPr>
  </p:slid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2DF8F5-F3FC-4303-803C-127A46287CE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4C6E253-C67B-4F10-9DCD-1B4169E3FF26}">
      <dgm:prSet/>
      <dgm:spPr/>
      <dgm:t>
        <a:bodyPr/>
        <a:lstStyle/>
        <a:p>
          <a:r>
            <a:rPr lang="en-GB" dirty="0"/>
            <a:t>Among the OECD the UK has one of the smallest numbers of hospital beds per 1000 people </a:t>
          </a:r>
          <a:endParaRPr lang="en-US" dirty="0"/>
        </a:p>
      </dgm:t>
    </dgm:pt>
    <dgm:pt modelId="{BB6B27A9-CB5C-45E3-9440-8A7DED1120C3}" type="parTrans" cxnId="{6CDA546E-C0BC-460A-9C28-887B74C821BF}">
      <dgm:prSet/>
      <dgm:spPr/>
      <dgm:t>
        <a:bodyPr/>
        <a:lstStyle/>
        <a:p>
          <a:endParaRPr lang="en-US"/>
        </a:p>
      </dgm:t>
    </dgm:pt>
    <dgm:pt modelId="{BDD1BCC1-9790-45A8-BDC6-4A48A2CBAB84}" type="sibTrans" cxnId="{6CDA546E-C0BC-460A-9C28-887B74C821BF}">
      <dgm:prSet/>
      <dgm:spPr/>
      <dgm:t>
        <a:bodyPr/>
        <a:lstStyle/>
        <a:p>
          <a:endParaRPr lang="en-US"/>
        </a:p>
      </dgm:t>
    </dgm:pt>
    <dgm:pt modelId="{7B043DB0-F657-41E3-AE9E-2AE84F923E93}">
      <dgm:prSet/>
      <dgm:spPr/>
      <dgm:t>
        <a:bodyPr/>
        <a:lstStyle/>
        <a:p>
          <a:r>
            <a:rPr lang="en-GB" dirty="0"/>
            <a:t>Whilst the number of delayed discharges is relatively small, they are steadily increasing and have serious implications for resource use</a:t>
          </a:r>
          <a:endParaRPr lang="en-US" dirty="0"/>
        </a:p>
      </dgm:t>
    </dgm:pt>
    <dgm:pt modelId="{96694CD5-D347-407B-8E6F-EBCE3DE7F8DF}" type="parTrans" cxnId="{702A920F-8377-48F9-A11E-3C8D33E26A15}">
      <dgm:prSet/>
      <dgm:spPr/>
      <dgm:t>
        <a:bodyPr/>
        <a:lstStyle/>
        <a:p>
          <a:endParaRPr lang="en-US"/>
        </a:p>
      </dgm:t>
    </dgm:pt>
    <dgm:pt modelId="{2D925BB1-84AD-4DAF-971A-11964A4BBC7D}" type="sibTrans" cxnId="{702A920F-8377-48F9-A11E-3C8D33E26A15}">
      <dgm:prSet/>
      <dgm:spPr/>
      <dgm:t>
        <a:bodyPr/>
        <a:lstStyle/>
        <a:p>
          <a:endParaRPr lang="en-US"/>
        </a:p>
      </dgm:t>
    </dgm:pt>
    <dgm:pt modelId="{7DDA984F-76F4-45E8-92C8-35122E920233}">
      <dgm:prSet/>
      <dgm:spPr/>
      <dgm:t>
        <a:bodyPr/>
        <a:lstStyle/>
        <a:p>
          <a:r>
            <a:rPr lang="en-US" dirty="0"/>
            <a:t>Throughout 2019 between 12-30% of NHS bed capacity was provided through “temporary” escalation beds and wards </a:t>
          </a:r>
        </a:p>
      </dgm:t>
    </dgm:pt>
    <dgm:pt modelId="{B04E99BD-71CC-4B96-B75E-E347BCED178C}" type="parTrans" cxnId="{2D80FDDA-E0B2-4E6A-8FAD-C05C754A80C1}">
      <dgm:prSet/>
      <dgm:spPr/>
      <dgm:t>
        <a:bodyPr/>
        <a:lstStyle/>
        <a:p>
          <a:endParaRPr lang="en-US"/>
        </a:p>
      </dgm:t>
    </dgm:pt>
    <dgm:pt modelId="{03E53E6E-EF1C-4CF5-B49E-B3A74BE6D30F}" type="sibTrans" cxnId="{2D80FDDA-E0B2-4E6A-8FAD-C05C754A80C1}">
      <dgm:prSet/>
      <dgm:spPr/>
      <dgm:t>
        <a:bodyPr/>
        <a:lstStyle/>
        <a:p>
          <a:endParaRPr lang="en-US"/>
        </a:p>
      </dgm:t>
    </dgm:pt>
    <dgm:pt modelId="{E1972A7A-C136-4EB1-80A2-3CFFC4EE6B53}">
      <dgm:prSet/>
      <dgm:spPr/>
      <dgm:t>
        <a:bodyPr/>
        <a:lstStyle/>
        <a:p>
          <a:r>
            <a:rPr lang="en-US" dirty="0"/>
            <a:t>Hospitals are unable to discharge patients where there is no suitable accommodation for their post operative recovery</a:t>
          </a:r>
        </a:p>
      </dgm:t>
    </dgm:pt>
    <dgm:pt modelId="{69704209-610D-4EE2-BF39-1F9001078B54}" type="parTrans" cxnId="{C34DB410-6A88-49AC-9918-63A022A6A2EA}">
      <dgm:prSet/>
      <dgm:spPr/>
      <dgm:t>
        <a:bodyPr/>
        <a:lstStyle/>
        <a:p>
          <a:endParaRPr lang="en-US"/>
        </a:p>
      </dgm:t>
    </dgm:pt>
    <dgm:pt modelId="{2EF36EEB-FBDA-4664-8C5D-D5D544D2D9AD}" type="sibTrans" cxnId="{C34DB410-6A88-49AC-9918-63A022A6A2EA}">
      <dgm:prSet/>
      <dgm:spPr/>
      <dgm:t>
        <a:bodyPr/>
        <a:lstStyle/>
        <a:p>
          <a:endParaRPr lang="en-US"/>
        </a:p>
      </dgm:t>
    </dgm:pt>
    <dgm:pt modelId="{7B44C2B1-DF1E-4797-B872-D879A3799A34}">
      <dgm:prSet/>
      <dgm:spPr/>
      <dgm:t>
        <a:bodyPr/>
        <a:lstStyle/>
        <a:p>
          <a:r>
            <a:rPr lang="en-US" dirty="0"/>
            <a:t>In addition to bed blocking, knowing that there is no suitable discharge destination may delay or cause the postponement of operations</a:t>
          </a:r>
        </a:p>
      </dgm:t>
    </dgm:pt>
    <dgm:pt modelId="{CD443151-DF9A-4E82-B6AF-51AED710769C}" type="parTrans" cxnId="{0B6C2923-E3AE-41E9-8E87-965E24C21CA8}">
      <dgm:prSet/>
      <dgm:spPr/>
      <dgm:t>
        <a:bodyPr/>
        <a:lstStyle/>
        <a:p>
          <a:endParaRPr lang="en-US"/>
        </a:p>
      </dgm:t>
    </dgm:pt>
    <dgm:pt modelId="{CD4AB50B-7003-4F57-924A-2F5E349F143A}" type="sibTrans" cxnId="{0B6C2923-E3AE-41E9-8E87-965E24C21CA8}">
      <dgm:prSet/>
      <dgm:spPr/>
      <dgm:t>
        <a:bodyPr/>
        <a:lstStyle/>
        <a:p>
          <a:endParaRPr lang="en-US"/>
        </a:p>
      </dgm:t>
    </dgm:pt>
    <dgm:pt modelId="{4574C171-EA8A-428F-BECA-9F335AA10F9F}">
      <dgm:prSet/>
      <dgm:spPr/>
      <dgm:t>
        <a:bodyPr/>
        <a:lstStyle/>
        <a:p>
          <a:endParaRPr lang="en-US" dirty="0"/>
        </a:p>
      </dgm:t>
    </dgm:pt>
    <dgm:pt modelId="{92C881B3-4188-4409-8816-EDA6D3683B68}" type="parTrans" cxnId="{C5CE99AB-BC51-4DE1-8C8C-2E0D847A5E28}">
      <dgm:prSet/>
      <dgm:spPr/>
      <dgm:t>
        <a:bodyPr/>
        <a:lstStyle/>
        <a:p>
          <a:endParaRPr lang="en-US"/>
        </a:p>
      </dgm:t>
    </dgm:pt>
    <dgm:pt modelId="{6265B0B9-906B-4C26-AD98-432DFC562AD2}" type="sibTrans" cxnId="{C5CE99AB-BC51-4DE1-8C8C-2E0D847A5E28}">
      <dgm:prSet/>
      <dgm:spPr/>
      <dgm:t>
        <a:bodyPr/>
        <a:lstStyle/>
        <a:p>
          <a:endParaRPr lang="en-US"/>
        </a:p>
      </dgm:t>
    </dgm:pt>
    <dgm:pt modelId="{2A6326D7-F902-4BA0-96EF-964C62958287}">
      <dgm:prSet/>
      <dgm:spPr/>
      <dgm:t>
        <a:bodyPr/>
        <a:lstStyle/>
        <a:p>
          <a:r>
            <a:rPr lang="en-GB" dirty="0"/>
            <a:t>Discharge without the provision of welfare advice or appropriate benefit payments may impact long-term wellbeing and recovery</a:t>
          </a:r>
        </a:p>
      </dgm:t>
    </dgm:pt>
    <dgm:pt modelId="{569D4233-3ACC-43C6-9552-F3C159716691}" type="parTrans" cxnId="{7FA2CE2C-EB32-444E-8D9B-0D088F0047D3}">
      <dgm:prSet/>
      <dgm:spPr/>
      <dgm:t>
        <a:bodyPr/>
        <a:lstStyle/>
        <a:p>
          <a:endParaRPr lang="en-GB"/>
        </a:p>
      </dgm:t>
    </dgm:pt>
    <dgm:pt modelId="{4332008C-E02D-4AA5-ADF6-CFB06A693647}" type="sibTrans" cxnId="{7FA2CE2C-EB32-444E-8D9B-0D088F0047D3}">
      <dgm:prSet/>
      <dgm:spPr/>
      <dgm:t>
        <a:bodyPr/>
        <a:lstStyle/>
        <a:p>
          <a:endParaRPr lang="en-GB"/>
        </a:p>
      </dgm:t>
    </dgm:pt>
    <dgm:pt modelId="{3688BC5C-6227-4F14-A4FE-9174FAB6F8FA}" type="pres">
      <dgm:prSet presAssocID="{3B2DF8F5-F3FC-4303-803C-127A46287CEC}" presName="linear" presStyleCnt="0">
        <dgm:presLayoutVars>
          <dgm:animLvl val="lvl"/>
          <dgm:resizeHandles val="exact"/>
        </dgm:presLayoutVars>
      </dgm:prSet>
      <dgm:spPr/>
      <dgm:t>
        <a:bodyPr/>
        <a:lstStyle/>
        <a:p>
          <a:endParaRPr lang="en-US"/>
        </a:p>
      </dgm:t>
    </dgm:pt>
    <dgm:pt modelId="{D4108580-9921-41CC-9F0D-C04AA48A1BF5}" type="pres">
      <dgm:prSet presAssocID="{44C6E253-C67B-4F10-9DCD-1B4169E3FF26}" presName="parentText" presStyleLbl="node1" presStyleIdx="0" presStyleCnt="6">
        <dgm:presLayoutVars>
          <dgm:chMax val="0"/>
          <dgm:bulletEnabled val="1"/>
        </dgm:presLayoutVars>
      </dgm:prSet>
      <dgm:spPr/>
      <dgm:t>
        <a:bodyPr/>
        <a:lstStyle/>
        <a:p>
          <a:endParaRPr lang="en-US"/>
        </a:p>
      </dgm:t>
    </dgm:pt>
    <dgm:pt modelId="{8EC622B5-796D-4F86-80C7-027DA59FF2F4}" type="pres">
      <dgm:prSet presAssocID="{BDD1BCC1-9790-45A8-BDC6-4A48A2CBAB84}" presName="spacer" presStyleCnt="0"/>
      <dgm:spPr/>
    </dgm:pt>
    <dgm:pt modelId="{B16F3126-8AA9-4B35-A521-6C8AF2C41A01}" type="pres">
      <dgm:prSet presAssocID="{7B043DB0-F657-41E3-AE9E-2AE84F923E93}" presName="parentText" presStyleLbl="node1" presStyleIdx="1" presStyleCnt="6" custLinFactNeighborX="-3363" custLinFactNeighborY="-14380">
        <dgm:presLayoutVars>
          <dgm:chMax val="0"/>
          <dgm:bulletEnabled val="1"/>
        </dgm:presLayoutVars>
      </dgm:prSet>
      <dgm:spPr/>
      <dgm:t>
        <a:bodyPr/>
        <a:lstStyle/>
        <a:p>
          <a:endParaRPr lang="en-US"/>
        </a:p>
      </dgm:t>
    </dgm:pt>
    <dgm:pt modelId="{3D8C3242-CE7C-42B5-B3BE-206949CBF8BF}" type="pres">
      <dgm:prSet presAssocID="{2D925BB1-84AD-4DAF-971A-11964A4BBC7D}" presName="spacer" presStyleCnt="0"/>
      <dgm:spPr/>
    </dgm:pt>
    <dgm:pt modelId="{4410C3CB-58BE-4831-96DE-0B63B02A6F0D}" type="pres">
      <dgm:prSet presAssocID="{7DDA984F-76F4-45E8-92C8-35122E920233}" presName="parentText" presStyleLbl="node1" presStyleIdx="2" presStyleCnt="6">
        <dgm:presLayoutVars>
          <dgm:chMax val="0"/>
          <dgm:bulletEnabled val="1"/>
        </dgm:presLayoutVars>
      </dgm:prSet>
      <dgm:spPr/>
      <dgm:t>
        <a:bodyPr/>
        <a:lstStyle/>
        <a:p>
          <a:endParaRPr lang="en-US"/>
        </a:p>
      </dgm:t>
    </dgm:pt>
    <dgm:pt modelId="{FCCD16F9-CF08-49B2-B1BC-755DF2A05F30}" type="pres">
      <dgm:prSet presAssocID="{03E53E6E-EF1C-4CF5-B49E-B3A74BE6D30F}" presName="spacer" presStyleCnt="0"/>
      <dgm:spPr/>
    </dgm:pt>
    <dgm:pt modelId="{B28D3FBD-3172-4282-9778-E7E5D7DCBDDD}" type="pres">
      <dgm:prSet presAssocID="{E1972A7A-C136-4EB1-80A2-3CFFC4EE6B53}" presName="parentText" presStyleLbl="node1" presStyleIdx="3" presStyleCnt="6">
        <dgm:presLayoutVars>
          <dgm:chMax val="0"/>
          <dgm:bulletEnabled val="1"/>
        </dgm:presLayoutVars>
      </dgm:prSet>
      <dgm:spPr/>
      <dgm:t>
        <a:bodyPr/>
        <a:lstStyle/>
        <a:p>
          <a:endParaRPr lang="en-US"/>
        </a:p>
      </dgm:t>
    </dgm:pt>
    <dgm:pt modelId="{04E5114B-6756-4E66-89ED-302ED7DA2780}" type="pres">
      <dgm:prSet presAssocID="{2EF36EEB-FBDA-4664-8C5D-D5D544D2D9AD}" presName="spacer" presStyleCnt="0"/>
      <dgm:spPr/>
    </dgm:pt>
    <dgm:pt modelId="{EE5C922F-E403-467F-985C-0BEFD9020CCD}" type="pres">
      <dgm:prSet presAssocID="{2A6326D7-F902-4BA0-96EF-964C62958287}" presName="parentText" presStyleLbl="node1" presStyleIdx="4" presStyleCnt="6">
        <dgm:presLayoutVars>
          <dgm:chMax val="0"/>
          <dgm:bulletEnabled val="1"/>
        </dgm:presLayoutVars>
      </dgm:prSet>
      <dgm:spPr/>
      <dgm:t>
        <a:bodyPr/>
        <a:lstStyle/>
        <a:p>
          <a:endParaRPr lang="en-US"/>
        </a:p>
      </dgm:t>
    </dgm:pt>
    <dgm:pt modelId="{5E314C7C-FEDB-4F15-932C-51B82964633F}" type="pres">
      <dgm:prSet presAssocID="{4332008C-E02D-4AA5-ADF6-CFB06A693647}" presName="spacer" presStyleCnt="0"/>
      <dgm:spPr/>
    </dgm:pt>
    <dgm:pt modelId="{588C9C1F-95B6-4D42-B5E8-D660C1A115E6}" type="pres">
      <dgm:prSet presAssocID="{7B44C2B1-DF1E-4797-B872-D879A3799A34}" presName="parentText" presStyleLbl="node1" presStyleIdx="5" presStyleCnt="6">
        <dgm:presLayoutVars>
          <dgm:chMax val="0"/>
          <dgm:bulletEnabled val="1"/>
        </dgm:presLayoutVars>
      </dgm:prSet>
      <dgm:spPr/>
      <dgm:t>
        <a:bodyPr/>
        <a:lstStyle/>
        <a:p>
          <a:endParaRPr lang="en-US"/>
        </a:p>
      </dgm:t>
    </dgm:pt>
    <dgm:pt modelId="{BFC7000E-4B07-40A4-AD74-2BA8E1689962}" type="pres">
      <dgm:prSet presAssocID="{7B44C2B1-DF1E-4797-B872-D879A3799A34}" presName="childText" presStyleLbl="revTx" presStyleIdx="0" presStyleCnt="1">
        <dgm:presLayoutVars>
          <dgm:bulletEnabled val="1"/>
        </dgm:presLayoutVars>
      </dgm:prSet>
      <dgm:spPr/>
      <dgm:t>
        <a:bodyPr/>
        <a:lstStyle/>
        <a:p>
          <a:endParaRPr lang="en-US"/>
        </a:p>
      </dgm:t>
    </dgm:pt>
  </dgm:ptLst>
  <dgm:cxnLst>
    <dgm:cxn modelId="{D5F7C4F8-6ED9-4918-9511-E8A6FF49287F}" type="presOf" srcId="{7DDA984F-76F4-45E8-92C8-35122E920233}" destId="{4410C3CB-58BE-4831-96DE-0B63B02A6F0D}" srcOrd="0" destOrd="0" presId="urn:microsoft.com/office/officeart/2005/8/layout/vList2"/>
    <dgm:cxn modelId="{702A920F-8377-48F9-A11E-3C8D33E26A15}" srcId="{3B2DF8F5-F3FC-4303-803C-127A46287CEC}" destId="{7B043DB0-F657-41E3-AE9E-2AE84F923E93}" srcOrd="1" destOrd="0" parTransId="{96694CD5-D347-407B-8E6F-EBCE3DE7F8DF}" sibTransId="{2D925BB1-84AD-4DAF-971A-11964A4BBC7D}"/>
    <dgm:cxn modelId="{C34DB410-6A88-49AC-9918-63A022A6A2EA}" srcId="{3B2DF8F5-F3FC-4303-803C-127A46287CEC}" destId="{E1972A7A-C136-4EB1-80A2-3CFFC4EE6B53}" srcOrd="3" destOrd="0" parTransId="{69704209-610D-4EE2-BF39-1F9001078B54}" sibTransId="{2EF36EEB-FBDA-4664-8C5D-D5D544D2D9AD}"/>
    <dgm:cxn modelId="{1BCAC972-F49A-4140-BEC6-015D80991EA6}" type="presOf" srcId="{2A6326D7-F902-4BA0-96EF-964C62958287}" destId="{EE5C922F-E403-467F-985C-0BEFD9020CCD}" srcOrd="0" destOrd="0" presId="urn:microsoft.com/office/officeart/2005/8/layout/vList2"/>
    <dgm:cxn modelId="{C5CE99AB-BC51-4DE1-8C8C-2E0D847A5E28}" srcId="{7B44C2B1-DF1E-4797-B872-D879A3799A34}" destId="{4574C171-EA8A-428F-BECA-9F335AA10F9F}" srcOrd="0" destOrd="0" parTransId="{92C881B3-4188-4409-8816-EDA6D3683B68}" sibTransId="{6265B0B9-906B-4C26-AD98-432DFC562AD2}"/>
    <dgm:cxn modelId="{B5701231-790A-4123-9E22-588D4B67F7A0}" type="presOf" srcId="{3B2DF8F5-F3FC-4303-803C-127A46287CEC}" destId="{3688BC5C-6227-4F14-A4FE-9174FAB6F8FA}" srcOrd="0" destOrd="0" presId="urn:microsoft.com/office/officeart/2005/8/layout/vList2"/>
    <dgm:cxn modelId="{0B6C2923-E3AE-41E9-8E87-965E24C21CA8}" srcId="{3B2DF8F5-F3FC-4303-803C-127A46287CEC}" destId="{7B44C2B1-DF1E-4797-B872-D879A3799A34}" srcOrd="5" destOrd="0" parTransId="{CD443151-DF9A-4E82-B6AF-51AED710769C}" sibTransId="{CD4AB50B-7003-4F57-924A-2F5E349F143A}"/>
    <dgm:cxn modelId="{6CDA546E-C0BC-460A-9C28-887B74C821BF}" srcId="{3B2DF8F5-F3FC-4303-803C-127A46287CEC}" destId="{44C6E253-C67B-4F10-9DCD-1B4169E3FF26}" srcOrd="0" destOrd="0" parTransId="{BB6B27A9-CB5C-45E3-9440-8A7DED1120C3}" sibTransId="{BDD1BCC1-9790-45A8-BDC6-4A48A2CBAB84}"/>
    <dgm:cxn modelId="{7FA2CE2C-EB32-444E-8D9B-0D088F0047D3}" srcId="{3B2DF8F5-F3FC-4303-803C-127A46287CEC}" destId="{2A6326D7-F902-4BA0-96EF-964C62958287}" srcOrd="4" destOrd="0" parTransId="{569D4233-3ACC-43C6-9552-F3C159716691}" sibTransId="{4332008C-E02D-4AA5-ADF6-CFB06A693647}"/>
    <dgm:cxn modelId="{5AB94973-5F8A-49C5-9377-FEF9274AA5EB}" type="presOf" srcId="{7B44C2B1-DF1E-4797-B872-D879A3799A34}" destId="{588C9C1F-95B6-4D42-B5E8-D660C1A115E6}" srcOrd="0" destOrd="0" presId="urn:microsoft.com/office/officeart/2005/8/layout/vList2"/>
    <dgm:cxn modelId="{00104385-A68B-4853-87CB-3F4B5B9906DE}" type="presOf" srcId="{E1972A7A-C136-4EB1-80A2-3CFFC4EE6B53}" destId="{B28D3FBD-3172-4282-9778-E7E5D7DCBDDD}" srcOrd="0" destOrd="0" presId="urn:microsoft.com/office/officeart/2005/8/layout/vList2"/>
    <dgm:cxn modelId="{37DBE089-7577-446D-8741-15A4E848247C}" type="presOf" srcId="{4574C171-EA8A-428F-BECA-9F335AA10F9F}" destId="{BFC7000E-4B07-40A4-AD74-2BA8E1689962}" srcOrd="0" destOrd="0" presId="urn:microsoft.com/office/officeart/2005/8/layout/vList2"/>
    <dgm:cxn modelId="{1663685C-6BCC-41FE-A925-D9CD0B98294A}" type="presOf" srcId="{44C6E253-C67B-4F10-9DCD-1B4169E3FF26}" destId="{D4108580-9921-41CC-9F0D-C04AA48A1BF5}" srcOrd="0" destOrd="0" presId="urn:microsoft.com/office/officeart/2005/8/layout/vList2"/>
    <dgm:cxn modelId="{2D80FDDA-E0B2-4E6A-8FAD-C05C754A80C1}" srcId="{3B2DF8F5-F3FC-4303-803C-127A46287CEC}" destId="{7DDA984F-76F4-45E8-92C8-35122E920233}" srcOrd="2" destOrd="0" parTransId="{B04E99BD-71CC-4B96-B75E-E347BCED178C}" sibTransId="{03E53E6E-EF1C-4CF5-B49E-B3A74BE6D30F}"/>
    <dgm:cxn modelId="{A4BDFF71-E812-4AA2-B447-4F6DBA360528}" type="presOf" srcId="{7B043DB0-F657-41E3-AE9E-2AE84F923E93}" destId="{B16F3126-8AA9-4B35-A521-6C8AF2C41A01}" srcOrd="0" destOrd="0" presId="urn:microsoft.com/office/officeart/2005/8/layout/vList2"/>
    <dgm:cxn modelId="{FA5CA624-F669-4CEF-9FFA-7DBAFC23AFE0}" type="presParOf" srcId="{3688BC5C-6227-4F14-A4FE-9174FAB6F8FA}" destId="{D4108580-9921-41CC-9F0D-C04AA48A1BF5}" srcOrd="0" destOrd="0" presId="urn:microsoft.com/office/officeart/2005/8/layout/vList2"/>
    <dgm:cxn modelId="{8929F4C5-E0FC-4673-8D20-D7F3578B38B7}" type="presParOf" srcId="{3688BC5C-6227-4F14-A4FE-9174FAB6F8FA}" destId="{8EC622B5-796D-4F86-80C7-027DA59FF2F4}" srcOrd="1" destOrd="0" presId="urn:microsoft.com/office/officeart/2005/8/layout/vList2"/>
    <dgm:cxn modelId="{6E4774EB-D526-48E6-9C9C-11F98B1B6632}" type="presParOf" srcId="{3688BC5C-6227-4F14-A4FE-9174FAB6F8FA}" destId="{B16F3126-8AA9-4B35-A521-6C8AF2C41A01}" srcOrd="2" destOrd="0" presId="urn:microsoft.com/office/officeart/2005/8/layout/vList2"/>
    <dgm:cxn modelId="{70C270C0-FB08-4A70-B999-50A9DE29F22E}" type="presParOf" srcId="{3688BC5C-6227-4F14-A4FE-9174FAB6F8FA}" destId="{3D8C3242-CE7C-42B5-B3BE-206949CBF8BF}" srcOrd="3" destOrd="0" presId="urn:microsoft.com/office/officeart/2005/8/layout/vList2"/>
    <dgm:cxn modelId="{B8D6FE9A-03EB-4294-98AD-D228D1CC4AFA}" type="presParOf" srcId="{3688BC5C-6227-4F14-A4FE-9174FAB6F8FA}" destId="{4410C3CB-58BE-4831-96DE-0B63B02A6F0D}" srcOrd="4" destOrd="0" presId="urn:microsoft.com/office/officeart/2005/8/layout/vList2"/>
    <dgm:cxn modelId="{EA165DFE-76C1-4D4A-AF26-17FA12BFB4F9}" type="presParOf" srcId="{3688BC5C-6227-4F14-A4FE-9174FAB6F8FA}" destId="{FCCD16F9-CF08-49B2-B1BC-755DF2A05F30}" srcOrd="5" destOrd="0" presId="urn:microsoft.com/office/officeart/2005/8/layout/vList2"/>
    <dgm:cxn modelId="{E9A3EC0D-307C-4BEC-9F3C-2B3046E68E23}" type="presParOf" srcId="{3688BC5C-6227-4F14-A4FE-9174FAB6F8FA}" destId="{B28D3FBD-3172-4282-9778-E7E5D7DCBDDD}" srcOrd="6" destOrd="0" presId="urn:microsoft.com/office/officeart/2005/8/layout/vList2"/>
    <dgm:cxn modelId="{A5319E9C-E524-4920-9420-3EA3D4928269}" type="presParOf" srcId="{3688BC5C-6227-4F14-A4FE-9174FAB6F8FA}" destId="{04E5114B-6756-4E66-89ED-302ED7DA2780}" srcOrd="7" destOrd="0" presId="urn:microsoft.com/office/officeart/2005/8/layout/vList2"/>
    <dgm:cxn modelId="{BA7F1A82-6DDB-48A7-98F0-5B32F227228A}" type="presParOf" srcId="{3688BC5C-6227-4F14-A4FE-9174FAB6F8FA}" destId="{EE5C922F-E403-467F-985C-0BEFD9020CCD}" srcOrd="8" destOrd="0" presId="urn:microsoft.com/office/officeart/2005/8/layout/vList2"/>
    <dgm:cxn modelId="{9D0AB7CC-BD26-4109-A181-3B2DF1D5F1A7}" type="presParOf" srcId="{3688BC5C-6227-4F14-A4FE-9174FAB6F8FA}" destId="{5E314C7C-FEDB-4F15-932C-51B82964633F}" srcOrd="9" destOrd="0" presId="urn:microsoft.com/office/officeart/2005/8/layout/vList2"/>
    <dgm:cxn modelId="{45804553-0375-4B7C-8442-830F844A7B86}" type="presParOf" srcId="{3688BC5C-6227-4F14-A4FE-9174FAB6F8FA}" destId="{588C9C1F-95B6-4D42-B5E8-D660C1A115E6}" srcOrd="10" destOrd="0" presId="urn:microsoft.com/office/officeart/2005/8/layout/vList2"/>
    <dgm:cxn modelId="{5AD58F68-F779-447E-BC9E-8946EBFF1820}" type="presParOf" srcId="{3688BC5C-6227-4F14-A4FE-9174FAB6F8FA}" destId="{BFC7000E-4B07-40A4-AD74-2BA8E1689962}" srcOrd="1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08580-9921-41CC-9F0D-C04AA48A1BF5}">
      <dsp:nvSpPr>
        <dsp:cNvPr id="0" name=""/>
        <dsp:cNvSpPr/>
      </dsp:nvSpPr>
      <dsp:spPr>
        <a:xfrm>
          <a:off x="0" y="852876"/>
          <a:ext cx="6245265" cy="6177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kern="1200" dirty="0"/>
            <a:t>Among the OECD the UK has one of the smallest numbers of hospital beds per 1000 people </a:t>
          </a:r>
          <a:endParaRPr lang="en-US" sz="1600" kern="1200" dirty="0"/>
        </a:p>
      </dsp:txBody>
      <dsp:txXfrm>
        <a:off x="30157" y="883033"/>
        <a:ext cx="6184951" cy="557446"/>
      </dsp:txXfrm>
    </dsp:sp>
    <dsp:sp modelId="{B16F3126-8AA9-4B35-A521-6C8AF2C41A01}">
      <dsp:nvSpPr>
        <dsp:cNvPr id="0" name=""/>
        <dsp:cNvSpPr/>
      </dsp:nvSpPr>
      <dsp:spPr>
        <a:xfrm>
          <a:off x="0" y="1510089"/>
          <a:ext cx="6245265" cy="617760"/>
        </a:xfrm>
        <a:prstGeom prst="roundRect">
          <a:avLst/>
        </a:prstGeom>
        <a:solidFill>
          <a:schemeClr val="accent2">
            <a:hueOff val="-2070378"/>
            <a:satOff val="9172"/>
            <a:lumOff val="-337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kern="1200" dirty="0"/>
            <a:t>Whilst the number of delayed discharges is relatively small, they are steadily increasing and have serious implications for resource use</a:t>
          </a:r>
          <a:endParaRPr lang="en-US" sz="1600" kern="1200" dirty="0"/>
        </a:p>
      </dsp:txBody>
      <dsp:txXfrm>
        <a:off x="30157" y="1540246"/>
        <a:ext cx="6184951" cy="557446"/>
      </dsp:txXfrm>
    </dsp:sp>
    <dsp:sp modelId="{4410C3CB-58BE-4831-96DE-0B63B02A6F0D}">
      <dsp:nvSpPr>
        <dsp:cNvPr id="0" name=""/>
        <dsp:cNvSpPr/>
      </dsp:nvSpPr>
      <dsp:spPr>
        <a:xfrm>
          <a:off x="0" y="2180556"/>
          <a:ext cx="6245265" cy="617760"/>
        </a:xfrm>
        <a:prstGeom prst="roundRect">
          <a:avLst/>
        </a:prstGeom>
        <a:solidFill>
          <a:schemeClr val="accent2">
            <a:hueOff val="-4140755"/>
            <a:satOff val="18344"/>
            <a:lumOff val="-674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kern="1200" dirty="0"/>
            <a:t>Throughout 2019 between 12-30% of NHS bed capacity was provided through “temporary” escalation beds and wards </a:t>
          </a:r>
        </a:p>
      </dsp:txBody>
      <dsp:txXfrm>
        <a:off x="30157" y="2210713"/>
        <a:ext cx="6184951" cy="557446"/>
      </dsp:txXfrm>
    </dsp:sp>
    <dsp:sp modelId="{B28D3FBD-3172-4282-9778-E7E5D7DCBDDD}">
      <dsp:nvSpPr>
        <dsp:cNvPr id="0" name=""/>
        <dsp:cNvSpPr/>
      </dsp:nvSpPr>
      <dsp:spPr>
        <a:xfrm>
          <a:off x="0" y="2844396"/>
          <a:ext cx="6245265" cy="617760"/>
        </a:xfrm>
        <a:prstGeom prst="roundRect">
          <a:avLst/>
        </a:prstGeom>
        <a:solidFill>
          <a:schemeClr val="accent2">
            <a:hueOff val="-6211133"/>
            <a:satOff val="27515"/>
            <a:lumOff val="-1011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kern="1200" dirty="0"/>
            <a:t>Hospitals are unable to discharge patients where there is no suitable accommodation for their post operative recovery</a:t>
          </a:r>
        </a:p>
      </dsp:txBody>
      <dsp:txXfrm>
        <a:off x="30157" y="2874553"/>
        <a:ext cx="6184951" cy="557446"/>
      </dsp:txXfrm>
    </dsp:sp>
    <dsp:sp modelId="{EE5C922F-E403-467F-985C-0BEFD9020CCD}">
      <dsp:nvSpPr>
        <dsp:cNvPr id="0" name=""/>
        <dsp:cNvSpPr/>
      </dsp:nvSpPr>
      <dsp:spPr>
        <a:xfrm>
          <a:off x="0" y="3508236"/>
          <a:ext cx="6245265" cy="617760"/>
        </a:xfrm>
        <a:prstGeom prst="roundRect">
          <a:avLst/>
        </a:prstGeom>
        <a:solidFill>
          <a:schemeClr val="accent2">
            <a:hueOff val="-8281511"/>
            <a:satOff val="36687"/>
            <a:lumOff val="-1349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kern="1200" dirty="0"/>
            <a:t>Discharge without the provision of welfare advice or appropriate benefit payments may impact long-term wellbeing and recovery</a:t>
          </a:r>
        </a:p>
      </dsp:txBody>
      <dsp:txXfrm>
        <a:off x="30157" y="3538393"/>
        <a:ext cx="6184951" cy="557446"/>
      </dsp:txXfrm>
    </dsp:sp>
    <dsp:sp modelId="{588C9C1F-95B6-4D42-B5E8-D660C1A115E6}">
      <dsp:nvSpPr>
        <dsp:cNvPr id="0" name=""/>
        <dsp:cNvSpPr/>
      </dsp:nvSpPr>
      <dsp:spPr>
        <a:xfrm>
          <a:off x="0" y="4172076"/>
          <a:ext cx="6245265" cy="617760"/>
        </a:xfrm>
        <a:prstGeom prst="roundRect">
          <a:avLst/>
        </a:prstGeom>
        <a:solidFill>
          <a:schemeClr val="accent2">
            <a:hueOff val="-10351888"/>
            <a:satOff val="45859"/>
            <a:lumOff val="-168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kern="1200" dirty="0"/>
            <a:t>In addition to bed blocking, knowing that there is no suitable discharge destination may delay or cause the postponement of operations</a:t>
          </a:r>
        </a:p>
      </dsp:txBody>
      <dsp:txXfrm>
        <a:off x="30157" y="4202233"/>
        <a:ext cx="6184951" cy="557446"/>
      </dsp:txXfrm>
    </dsp:sp>
    <dsp:sp modelId="{BFC7000E-4B07-40A4-AD74-2BA8E1689962}">
      <dsp:nvSpPr>
        <dsp:cNvPr id="0" name=""/>
        <dsp:cNvSpPr/>
      </dsp:nvSpPr>
      <dsp:spPr>
        <a:xfrm>
          <a:off x="0" y="4789835"/>
          <a:ext cx="6245265" cy="264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287" tIns="20320" rIns="113792" bIns="20320" numCol="1" spcCol="1270" anchor="t" anchorCtr="0">
          <a:noAutofit/>
        </a:bodyPr>
        <a:lstStyle/>
        <a:p>
          <a:pPr marL="114300" lvl="1" indent="-114300" algn="l" defTabSz="533400">
            <a:lnSpc>
              <a:spcPct val="90000"/>
            </a:lnSpc>
            <a:spcBef>
              <a:spcPct val="0"/>
            </a:spcBef>
            <a:spcAft>
              <a:spcPct val="20000"/>
            </a:spcAft>
            <a:buChar char="••"/>
          </a:pPr>
          <a:endParaRPr lang="en-US" sz="1200" kern="1200" dirty="0"/>
        </a:p>
      </dsp:txBody>
      <dsp:txXfrm>
        <a:off x="0" y="4789835"/>
        <a:ext cx="6245265" cy="2649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7" name="Date Placeholder 6"/>
          <p:cNvSpPr>
            <a:spLocks noGrp="1"/>
          </p:cNvSpPr>
          <p:nvPr>
            <p:ph type="dt" sz="half" idx="10"/>
          </p:nvPr>
        </p:nvSpPr>
        <p:spPr/>
        <p:txBody>
          <a:bodyPr/>
          <a:lstStyle/>
          <a:p>
            <a:fld id="{EEA96BA9-F045-4B76-AB05-1C1847B14D17}" type="datetimeFigureOut">
              <a:rPr lang="en-GB" smtClean="0"/>
              <a:t>23/11/2021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4F2E60-3B1F-403F-BE05-A64F3AE04E65}" type="slidenum">
              <a:rPr lang="en-GB" smtClean="0"/>
              <a:t>‹#›</a:t>
            </a:fld>
            <a:endParaRPr lang="en-GB"/>
          </a:p>
        </p:txBody>
      </p:sp>
    </p:spTree>
    <p:extLst>
      <p:ext uri="{BB962C8B-B14F-4D97-AF65-F5344CB8AC3E}">
        <p14:creationId xmlns:p14="http://schemas.microsoft.com/office/powerpoint/2010/main" val="209199084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EA96BA9-F045-4B76-AB05-1C1847B14D17}" type="datetimeFigureOut">
              <a:rPr lang="en-GB" smtClean="0"/>
              <a:t>23/11/2021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4F2E60-3B1F-403F-BE05-A64F3AE04E65}" type="slidenum">
              <a:rPr lang="en-GB" smtClean="0"/>
              <a:t>‹#›</a:t>
            </a:fld>
            <a:endParaRPr lang="en-GB"/>
          </a:p>
        </p:txBody>
      </p:sp>
    </p:spTree>
    <p:extLst>
      <p:ext uri="{BB962C8B-B14F-4D97-AF65-F5344CB8AC3E}">
        <p14:creationId xmlns:p14="http://schemas.microsoft.com/office/powerpoint/2010/main" val="3593311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EA96BA9-F045-4B76-AB05-1C1847B14D17}" type="datetimeFigureOut">
              <a:rPr lang="en-GB" smtClean="0"/>
              <a:t>23/11/2021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4F2E60-3B1F-403F-BE05-A64F3AE04E65}" type="slidenum">
              <a:rPr lang="en-GB" smtClean="0"/>
              <a:t>‹#›</a:t>
            </a:fld>
            <a:endParaRPr lang="en-GB"/>
          </a:p>
        </p:txBody>
      </p:sp>
    </p:spTree>
    <p:extLst>
      <p:ext uri="{BB962C8B-B14F-4D97-AF65-F5344CB8AC3E}">
        <p14:creationId xmlns:p14="http://schemas.microsoft.com/office/powerpoint/2010/main" val="587907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EA96BA9-F045-4B76-AB05-1C1847B14D17}" type="datetimeFigureOut">
              <a:rPr lang="en-GB" smtClean="0"/>
              <a:t>23/11/2021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4F2E60-3B1F-403F-BE05-A64F3AE04E65}" type="slidenum">
              <a:rPr lang="en-GB" smtClean="0"/>
              <a:t>‹#›</a:t>
            </a:fld>
            <a:endParaRPr lang="en-GB"/>
          </a:p>
        </p:txBody>
      </p:sp>
    </p:spTree>
    <p:extLst>
      <p:ext uri="{BB962C8B-B14F-4D97-AF65-F5344CB8AC3E}">
        <p14:creationId xmlns:p14="http://schemas.microsoft.com/office/powerpoint/2010/main" val="3839021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GB"/>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Date Placeholder 6"/>
          <p:cNvSpPr>
            <a:spLocks noGrp="1"/>
          </p:cNvSpPr>
          <p:nvPr>
            <p:ph type="dt" sz="half" idx="10"/>
          </p:nvPr>
        </p:nvSpPr>
        <p:spPr/>
        <p:txBody>
          <a:bodyPr/>
          <a:lstStyle/>
          <a:p>
            <a:fld id="{EEA96BA9-F045-4B76-AB05-1C1847B14D17}" type="datetimeFigureOut">
              <a:rPr lang="en-GB" smtClean="0"/>
              <a:t>23/11/2021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4F2E60-3B1F-403F-BE05-A64F3AE04E65}" type="slidenum">
              <a:rPr lang="en-GB" smtClean="0"/>
              <a:t>‹#›</a:t>
            </a:fld>
            <a:endParaRPr lang="en-GB"/>
          </a:p>
        </p:txBody>
      </p:sp>
    </p:spTree>
    <p:extLst>
      <p:ext uri="{BB962C8B-B14F-4D97-AF65-F5344CB8AC3E}">
        <p14:creationId xmlns:p14="http://schemas.microsoft.com/office/powerpoint/2010/main" val="83224552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EEA96BA9-F045-4B76-AB05-1C1847B14D17}" type="datetimeFigureOut">
              <a:rPr lang="en-GB" smtClean="0"/>
              <a:t>23/11/2021</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2F4F2E60-3B1F-403F-BE05-A64F3AE04E65}" type="slidenum">
              <a:rPr lang="en-GB" smtClean="0"/>
              <a:t>‹#›</a:t>
            </a:fld>
            <a:endParaRPr lang="en-GB"/>
          </a:p>
        </p:txBody>
      </p:sp>
    </p:spTree>
    <p:extLst>
      <p:ext uri="{BB962C8B-B14F-4D97-AF65-F5344CB8AC3E}">
        <p14:creationId xmlns:p14="http://schemas.microsoft.com/office/powerpoint/2010/main" val="399362607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Date Placeholder 6"/>
          <p:cNvSpPr>
            <a:spLocks noGrp="1"/>
          </p:cNvSpPr>
          <p:nvPr>
            <p:ph type="dt" sz="half" idx="10"/>
          </p:nvPr>
        </p:nvSpPr>
        <p:spPr/>
        <p:txBody>
          <a:bodyPr/>
          <a:lstStyle/>
          <a:p>
            <a:fld id="{EEA96BA9-F045-4B76-AB05-1C1847B14D17}" type="datetimeFigureOut">
              <a:rPr lang="en-GB" smtClean="0"/>
              <a:t>23/11/2021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4F2E60-3B1F-403F-BE05-A64F3AE04E65}" type="slidenum">
              <a:rPr lang="en-GB" smtClean="0"/>
              <a:t>‹#›</a:t>
            </a:fld>
            <a:endParaRPr lang="en-GB"/>
          </a:p>
        </p:txBody>
      </p:sp>
      <p:sp>
        <p:nvSpPr>
          <p:cNvPr id="10" name="Title 9"/>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835990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EA96BA9-F045-4B76-AB05-1C1847B14D17}" type="datetimeFigureOut">
              <a:rPr lang="en-GB" smtClean="0"/>
              <a:t>23/11/2021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F4F2E60-3B1F-403F-BE05-A64F3AE04E65}" type="slidenum">
              <a:rPr lang="en-GB" smtClean="0"/>
              <a:t>‹#›</a:t>
            </a:fld>
            <a:endParaRPr lang="en-GB"/>
          </a:p>
        </p:txBody>
      </p:sp>
    </p:spTree>
    <p:extLst>
      <p:ext uri="{BB962C8B-B14F-4D97-AF65-F5344CB8AC3E}">
        <p14:creationId xmlns:p14="http://schemas.microsoft.com/office/powerpoint/2010/main" val="1420147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A96BA9-F045-4B76-AB05-1C1847B14D17}" type="datetimeFigureOut">
              <a:rPr lang="en-GB" smtClean="0"/>
              <a:t>23/11/2021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F4F2E60-3B1F-403F-BE05-A64F3AE04E65}" type="slidenum">
              <a:rPr lang="en-GB" smtClean="0"/>
              <a:t>‹#›</a:t>
            </a:fld>
            <a:endParaRPr lang="en-GB"/>
          </a:p>
        </p:txBody>
      </p:sp>
    </p:spTree>
    <p:extLst>
      <p:ext uri="{BB962C8B-B14F-4D97-AF65-F5344CB8AC3E}">
        <p14:creationId xmlns:p14="http://schemas.microsoft.com/office/powerpoint/2010/main" val="327424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GB"/>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9" name="Date Placeholder 8"/>
          <p:cNvSpPr>
            <a:spLocks noGrp="1"/>
          </p:cNvSpPr>
          <p:nvPr>
            <p:ph type="dt" sz="half" idx="10"/>
          </p:nvPr>
        </p:nvSpPr>
        <p:spPr/>
        <p:txBody>
          <a:bodyPr/>
          <a:lstStyle/>
          <a:p>
            <a:fld id="{EEA96BA9-F045-4B76-AB05-1C1847B14D17}" type="datetimeFigureOut">
              <a:rPr lang="en-GB" smtClean="0"/>
              <a:t>23/11/2021</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2F4F2E60-3B1F-403F-BE05-A64F3AE04E65}" type="slidenum">
              <a:rPr lang="en-GB" smtClean="0"/>
              <a:t>‹#›</a:t>
            </a:fld>
            <a:endParaRPr lang="en-GB"/>
          </a:p>
        </p:txBody>
      </p:sp>
    </p:spTree>
    <p:extLst>
      <p:ext uri="{BB962C8B-B14F-4D97-AF65-F5344CB8AC3E}">
        <p14:creationId xmlns:p14="http://schemas.microsoft.com/office/powerpoint/2010/main" val="24906269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EEA96BA9-F045-4B76-AB05-1C1847B14D17}" type="datetimeFigureOut">
              <a:rPr lang="en-GB" smtClean="0"/>
              <a:t>23/11/2021</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2F4F2E60-3B1F-403F-BE05-A64F3AE04E65}" type="slidenum">
              <a:rPr lang="en-GB" smtClean="0"/>
              <a:t>‹#›</a:t>
            </a:fld>
            <a:endParaRPr lang="en-GB"/>
          </a:p>
        </p:txBody>
      </p:sp>
    </p:spTree>
    <p:extLst>
      <p:ext uri="{BB962C8B-B14F-4D97-AF65-F5344CB8AC3E}">
        <p14:creationId xmlns:p14="http://schemas.microsoft.com/office/powerpoint/2010/main" val="772952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EEA96BA9-F045-4B76-AB05-1C1847B14D17}" type="datetimeFigureOut">
              <a:rPr lang="en-GB" smtClean="0"/>
              <a:t>23/11/2021</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2F4F2E60-3B1F-403F-BE05-A64F3AE04E65}" type="slidenum">
              <a:rPr lang="en-GB" smtClean="0"/>
              <a:t>‹#›</a:t>
            </a:fld>
            <a:endParaRPr lang="en-GB"/>
          </a:p>
        </p:txBody>
      </p:sp>
    </p:spTree>
    <p:extLst>
      <p:ext uri="{BB962C8B-B14F-4D97-AF65-F5344CB8AC3E}">
        <p14:creationId xmlns:p14="http://schemas.microsoft.com/office/powerpoint/2010/main" val="3620191895"/>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ajc-justice.co.uk/wp-content/uploads/2021/06/AJC-Health-Justice-Report-Final.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3B768-F50A-0844-9604-7D832458C3F4}"/>
              </a:ext>
            </a:extLst>
          </p:cNvPr>
          <p:cNvSpPr>
            <a:spLocks noGrp="1"/>
          </p:cNvSpPr>
          <p:nvPr>
            <p:ph type="ctrTitle"/>
          </p:nvPr>
        </p:nvSpPr>
        <p:spPr>
          <a:xfrm>
            <a:off x="1524000" y="2213040"/>
            <a:ext cx="9144000" cy="1775300"/>
          </a:xfrm>
        </p:spPr>
        <p:txBody>
          <a:bodyPr>
            <a:normAutofit fontScale="90000"/>
          </a:bodyPr>
          <a:lstStyle/>
          <a:p>
            <a:r>
              <a:rPr lang="en-US" sz="3600" dirty="0">
                <a:latin typeface="PT Serif Caption" panose="02060603050505020204" pitchFamily="18" charset="77"/>
                <a:ea typeface="Roboto" panose="02000000000000000000" pitchFamily="2" charset="0"/>
                <a:cs typeface="Arial" panose="020B0604020202020204" pitchFamily="34" charset="0"/>
              </a:rPr>
              <a:t>Towards</a:t>
            </a:r>
            <a:r>
              <a:rPr lang="en-US" sz="3600" dirty="0">
                <a:solidFill>
                  <a:srgbClr val="080808"/>
                </a:solidFill>
                <a:latin typeface="PT Serif Caption" panose="02060603050505020204" pitchFamily="18" charset="77"/>
                <a:ea typeface="Roboto" panose="02000000000000000000" pitchFamily="2" charset="0"/>
                <a:cs typeface="Arial" panose="020B0604020202020204" pitchFamily="34" charset="0"/>
              </a:rPr>
              <a:t> an economic evaluation of social welfare advice in hospital settings</a:t>
            </a:r>
            <a:endParaRPr lang="en-GB" sz="3600" dirty="0">
              <a:latin typeface="PT Serif Caption" panose="02060603050505020204" pitchFamily="18" charset="77"/>
            </a:endParaRPr>
          </a:p>
        </p:txBody>
      </p:sp>
      <p:sp>
        <p:nvSpPr>
          <p:cNvPr id="3" name="Subtitle 2">
            <a:extLst>
              <a:ext uri="{FF2B5EF4-FFF2-40B4-BE49-F238E27FC236}">
                <a16:creationId xmlns:a16="http://schemas.microsoft.com/office/drawing/2014/main" id="{AB925503-C429-E743-94A8-E519D48523C9}"/>
              </a:ext>
            </a:extLst>
          </p:cNvPr>
          <p:cNvSpPr>
            <a:spLocks noGrp="1"/>
          </p:cNvSpPr>
          <p:nvPr>
            <p:ph type="subTitle" idx="1"/>
          </p:nvPr>
        </p:nvSpPr>
        <p:spPr>
          <a:xfrm>
            <a:off x="1524000" y="3881337"/>
            <a:ext cx="9144000" cy="1605063"/>
          </a:xfrm>
        </p:spPr>
        <p:txBody>
          <a:bodyPr>
            <a:normAutofit/>
          </a:bodyPr>
          <a:lstStyle/>
          <a:p>
            <a:endParaRPr lang="en-GB" sz="2000" dirty="0">
              <a:latin typeface="PT Serif Caption" panose="02060603050505020204" pitchFamily="18" charset="77"/>
            </a:endParaRPr>
          </a:p>
          <a:p>
            <a:r>
              <a:rPr lang="en-GB" b="1" dirty="0">
                <a:latin typeface="PT Serif Caption" panose="02060603050505020204" pitchFamily="18" charset="77"/>
              </a:rPr>
              <a:t>Standing Committee on Advice Research and Evaluation</a:t>
            </a:r>
          </a:p>
          <a:p>
            <a:r>
              <a:rPr lang="en-GB" b="1" dirty="0">
                <a:latin typeface="PT Serif Caption" panose="02060603050505020204" pitchFamily="18" charset="77"/>
              </a:rPr>
              <a:t>Friday 26</a:t>
            </a:r>
            <a:r>
              <a:rPr lang="en-GB" b="1" baseline="30000" dirty="0">
                <a:latin typeface="PT Serif Caption" panose="02060603050505020204" pitchFamily="18" charset="77"/>
              </a:rPr>
              <a:t>th</a:t>
            </a:r>
            <a:r>
              <a:rPr lang="en-GB" b="1" dirty="0">
                <a:latin typeface="PT Serif Caption" panose="02060603050505020204" pitchFamily="18" charset="77"/>
              </a:rPr>
              <a:t> November 2021</a:t>
            </a:r>
            <a:endParaRPr lang="en-GB" dirty="0">
              <a:latin typeface="PT Serif Caption" panose="02060603050505020204" pitchFamily="18" charset="77"/>
            </a:endParaRPr>
          </a:p>
          <a:p>
            <a:endParaRPr lang="en-GB" sz="2000" dirty="0"/>
          </a:p>
        </p:txBody>
      </p:sp>
      <p:sp>
        <p:nvSpPr>
          <p:cNvPr id="6" name="TextBox 5">
            <a:extLst>
              <a:ext uri="{FF2B5EF4-FFF2-40B4-BE49-F238E27FC236}">
                <a16:creationId xmlns:a16="http://schemas.microsoft.com/office/drawing/2014/main" id="{7F4EB0D0-FC7E-F346-8C19-DA5E615E1222}"/>
              </a:ext>
            </a:extLst>
          </p:cNvPr>
          <p:cNvSpPr txBox="1"/>
          <p:nvPr/>
        </p:nvSpPr>
        <p:spPr>
          <a:xfrm>
            <a:off x="4213247" y="6075481"/>
            <a:ext cx="6100901" cy="646331"/>
          </a:xfrm>
          <a:prstGeom prst="rect">
            <a:avLst/>
          </a:prstGeom>
          <a:noFill/>
        </p:spPr>
        <p:txBody>
          <a:bodyPr wrap="none" rtlCol="0">
            <a:spAutoFit/>
          </a:bodyPr>
          <a:lstStyle/>
          <a:p>
            <a:r>
              <a:rPr lang="en-GB" dirty="0">
                <a:latin typeface="PT Serif Caption" panose="02060603050505020204" pitchFamily="18" charset="77"/>
              </a:rPr>
              <a:t>Prof Naomi Creutzfeldt, University of Westminster</a:t>
            </a:r>
          </a:p>
          <a:p>
            <a:endParaRPr lang="en-GB" dirty="0"/>
          </a:p>
        </p:txBody>
      </p:sp>
      <p:pic>
        <p:nvPicPr>
          <p:cNvPr id="5" name="Picture 4">
            <a:extLst>
              <a:ext uri="{FF2B5EF4-FFF2-40B4-BE49-F238E27FC236}">
                <a16:creationId xmlns:a16="http://schemas.microsoft.com/office/drawing/2014/main" id="{354DC99D-0B67-294F-A59D-A62856446618}"/>
              </a:ext>
            </a:extLst>
          </p:cNvPr>
          <p:cNvPicPr/>
          <p:nvPr/>
        </p:nvPicPr>
        <p:blipFill>
          <a:blip r:embed="rId2"/>
          <a:stretch>
            <a:fillRect/>
          </a:stretch>
        </p:blipFill>
        <p:spPr>
          <a:xfrm>
            <a:off x="459391" y="4823094"/>
            <a:ext cx="1667086" cy="1667086"/>
          </a:xfrm>
          <a:prstGeom prst="rect">
            <a:avLst/>
          </a:prstGeom>
        </p:spPr>
      </p:pic>
    </p:spTree>
    <p:extLst>
      <p:ext uri="{BB962C8B-B14F-4D97-AF65-F5344CB8AC3E}">
        <p14:creationId xmlns:p14="http://schemas.microsoft.com/office/powerpoint/2010/main" val="1505397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451B-E097-4EFA-AC98-E27B0B6BCCD7}"/>
              </a:ext>
            </a:extLst>
          </p:cNvPr>
          <p:cNvSpPr>
            <a:spLocks noGrp="1"/>
          </p:cNvSpPr>
          <p:nvPr>
            <p:ph type="title"/>
          </p:nvPr>
        </p:nvSpPr>
        <p:spPr>
          <a:xfrm>
            <a:off x="389299" y="591344"/>
            <a:ext cx="3775295" cy="5193820"/>
          </a:xfrm>
        </p:spPr>
        <p:txBody>
          <a:bodyPr>
            <a:normAutofit/>
          </a:bodyPr>
          <a:lstStyle/>
          <a:p>
            <a:r>
              <a:rPr lang="en-GB" sz="3200" dirty="0">
                <a:solidFill>
                  <a:srgbClr val="0070C0"/>
                </a:solidFill>
                <a:latin typeface="Roboto" panose="02000000000000000000" pitchFamily="2" charset="0"/>
                <a:ea typeface="Roboto" panose="02000000000000000000" pitchFamily="2" charset="0"/>
              </a:rPr>
              <a:t>Fundamental activities</a:t>
            </a:r>
            <a:br>
              <a:rPr lang="en-GB" sz="3200" dirty="0">
                <a:solidFill>
                  <a:srgbClr val="0070C0"/>
                </a:solidFill>
                <a:latin typeface="Roboto" panose="02000000000000000000" pitchFamily="2" charset="0"/>
                <a:ea typeface="Roboto" panose="02000000000000000000" pitchFamily="2" charset="0"/>
              </a:rPr>
            </a:br>
            <a:r>
              <a:rPr lang="en-GB" sz="3200" dirty="0">
                <a:solidFill>
                  <a:srgbClr val="0070C0"/>
                </a:solidFill>
                <a:latin typeface="Roboto" panose="02000000000000000000" pitchFamily="2" charset="0"/>
                <a:ea typeface="Roboto" panose="02000000000000000000" pitchFamily="2" charset="0"/>
              </a:rPr>
              <a:t>to measure time spent</a:t>
            </a:r>
          </a:p>
        </p:txBody>
      </p:sp>
      <p:sp>
        <p:nvSpPr>
          <p:cNvPr id="3" name="Content Placeholder 2">
            <a:extLst>
              <a:ext uri="{FF2B5EF4-FFF2-40B4-BE49-F238E27FC236}">
                <a16:creationId xmlns:a16="http://schemas.microsoft.com/office/drawing/2014/main" id="{1DB860F2-36D5-4965-A9D3-C43745A518D8}"/>
              </a:ext>
            </a:extLst>
          </p:cNvPr>
          <p:cNvSpPr>
            <a:spLocks noGrp="1"/>
          </p:cNvSpPr>
          <p:nvPr>
            <p:ph idx="1"/>
          </p:nvPr>
        </p:nvSpPr>
        <p:spPr>
          <a:xfrm>
            <a:off x="4447308" y="591344"/>
            <a:ext cx="6906491" cy="5585619"/>
          </a:xfrm>
        </p:spPr>
        <p:txBody>
          <a:bodyPr anchor="ctr">
            <a:normAutofit lnSpcReduction="10000"/>
          </a:bodyPr>
          <a:lstStyle/>
          <a:p>
            <a:pPr marL="342900" lvl="0" indent="-342900">
              <a:buFont typeface="Symbol" panose="05050102010706020507" pitchFamily="18" charset="2"/>
              <a:buChar char=""/>
            </a:pPr>
            <a:r>
              <a:rPr lang="en-GB" sz="1800" dirty="0">
                <a:effectLst/>
                <a:latin typeface="Roboto" panose="02000000000000000000" pitchFamily="2" charset="0"/>
                <a:ea typeface="Roboto" panose="02000000000000000000" pitchFamily="2" charset="0"/>
                <a:cs typeface="Times New Roman" panose="02020603050405020304" pitchFamily="18" charset="0"/>
              </a:rPr>
              <a:t>Training for other members of staff</a:t>
            </a:r>
          </a:p>
          <a:p>
            <a:pPr marL="342900" lvl="0" indent="-342900">
              <a:buFont typeface="Symbol" panose="05050102010706020507" pitchFamily="18" charset="2"/>
              <a:buChar char=""/>
            </a:pPr>
            <a:r>
              <a:rPr lang="en-GB" sz="1800" dirty="0">
                <a:effectLst/>
                <a:latin typeface="Roboto" panose="02000000000000000000" pitchFamily="2" charset="0"/>
                <a:ea typeface="Roboto" panose="02000000000000000000" pitchFamily="2" charset="0"/>
                <a:cs typeface="Times New Roman" panose="02020603050405020304" pitchFamily="18" charset="0"/>
              </a:rPr>
              <a:t>Raising awareness of eligibility of different benefit schemes</a:t>
            </a:r>
          </a:p>
          <a:p>
            <a:pPr marL="342900" lvl="0" indent="-342900">
              <a:buFont typeface="Symbol" panose="05050102010706020507" pitchFamily="18" charset="2"/>
              <a:buChar char=""/>
            </a:pPr>
            <a:r>
              <a:rPr lang="en-GB" sz="1800" dirty="0">
                <a:effectLst/>
                <a:latin typeface="Roboto" panose="02000000000000000000" pitchFamily="2" charset="0"/>
                <a:ea typeface="Roboto" panose="02000000000000000000" pitchFamily="2" charset="0"/>
                <a:cs typeface="Times New Roman" panose="02020603050405020304" pitchFamily="18" charset="0"/>
              </a:rPr>
              <a:t>Keeping up to date with relevant changes in local and national government welfare policy</a:t>
            </a:r>
          </a:p>
          <a:p>
            <a:pPr marL="342900" lvl="0" indent="-342900">
              <a:buFont typeface="Symbol" panose="05050102010706020507" pitchFamily="18" charset="2"/>
              <a:buChar char=""/>
            </a:pPr>
            <a:r>
              <a:rPr lang="en-GB" sz="1800" dirty="0">
                <a:effectLst/>
                <a:latin typeface="Roboto" panose="02000000000000000000" pitchFamily="2" charset="0"/>
                <a:ea typeface="Roboto" panose="02000000000000000000" pitchFamily="2" charset="0"/>
                <a:cs typeface="Times New Roman" panose="02020603050405020304" pitchFamily="18" charset="0"/>
              </a:rPr>
              <a:t>Help with the preparation and completion of welfare applications</a:t>
            </a:r>
          </a:p>
          <a:p>
            <a:pPr marL="342900" lvl="0" indent="-342900">
              <a:buFont typeface="Symbol" panose="05050102010706020507" pitchFamily="18" charset="2"/>
              <a:buChar char=""/>
            </a:pPr>
            <a:r>
              <a:rPr lang="en-GB" sz="1800" dirty="0">
                <a:effectLst/>
                <a:latin typeface="Roboto" panose="02000000000000000000" pitchFamily="2" charset="0"/>
                <a:ea typeface="Roboto" panose="02000000000000000000" pitchFamily="2" charset="0"/>
                <a:cs typeface="Times New Roman" panose="02020603050405020304" pitchFamily="18" charset="0"/>
              </a:rPr>
              <a:t>Support in the appeals process and attendance at tribunal hearings</a:t>
            </a:r>
          </a:p>
          <a:p>
            <a:pPr marL="342900" lvl="0" indent="-342900">
              <a:buFont typeface="Symbol" panose="05050102010706020507" pitchFamily="18" charset="2"/>
              <a:buChar char=""/>
            </a:pPr>
            <a:r>
              <a:rPr lang="en-GB" sz="1800" dirty="0">
                <a:effectLst/>
                <a:latin typeface="Roboto" panose="02000000000000000000" pitchFamily="2" charset="0"/>
                <a:ea typeface="Roboto" panose="02000000000000000000" pitchFamily="2" charset="0"/>
                <a:cs typeface="Times New Roman" panose="02020603050405020304" pitchFamily="18" charset="0"/>
              </a:rPr>
              <a:t>Coordination of medical and non-medical evidence to support welfare applications</a:t>
            </a:r>
          </a:p>
          <a:p>
            <a:pPr marL="342900" lvl="0" indent="-342900">
              <a:buFont typeface="Symbol" panose="05050102010706020507" pitchFamily="18" charset="2"/>
              <a:buChar char=""/>
            </a:pPr>
            <a:r>
              <a:rPr lang="en-GB" sz="1800" dirty="0">
                <a:effectLst/>
                <a:latin typeface="Roboto" panose="02000000000000000000" pitchFamily="2" charset="0"/>
                <a:ea typeface="Roboto" panose="02000000000000000000" pitchFamily="2" charset="0"/>
                <a:cs typeface="Times New Roman" panose="02020603050405020304" pitchFamily="18" charset="0"/>
              </a:rPr>
              <a:t>Drafting letters of support for housing applications</a:t>
            </a:r>
          </a:p>
          <a:p>
            <a:pPr marL="342900" lvl="0" indent="-342900">
              <a:buFont typeface="Symbol" panose="05050102010706020507" pitchFamily="18" charset="2"/>
              <a:buChar char=""/>
            </a:pPr>
            <a:r>
              <a:rPr lang="en-GB" sz="1800" dirty="0">
                <a:effectLst/>
                <a:latin typeface="Roboto" panose="02000000000000000000" pitchFamily="2" charset="0"/>
                <a:ea typeface="Roboto" panose="02000000000000000000" pitchFamily="2" charset="0"/>
                <a:cs typeface="Times New Roman" panose="02020603050405020304" pitchFamily="18" charset="0"/>
              </a:rPr>
              <a:t>Liaising with external organisations offering specialist support (e.g., debt welfare or immigration advisors)</a:t>
            </a:r>
          </a:p>
          <a:p>
            <a:pPr marL="342900" lvl="0" indent="-342900">
              <a:buFont typeface="Symbol" panose="05050102010706020507" pitchFamily="18" charset="2"/>
              <a:buChar char=""/>
            </a:pPr>
            <a:r>
              <a:rPr lang="en-GB" sz="1800" dirty="0">
                <a:effectLst/>
                <a:latin typeface="Roboto" panose="02000000000000000000" pitchFamily="2" charset="0"/>
                <a:ea typeface="Roboto" panose="02000000000000000000" pitchFamily="2" charset="0"/>
                <a:cs typeface="Times New Roman" panose="02020603050405020304" pitchFamily="18" charset="0"/>
              </a:rPr>
              <a:t>Conducting annual or semi-annual post-advice surveys as part of overall monitoring and reporting</a:t>
            </a:r>
          </a:p>
          <a:p>
            <a:pPr marL="342900" lvl="0" indent="-342900">
              <a:buFont typeface="Symbol" panose="05050102010706020507" pitchFamily="18" charset="2"/>
              <a:buChar char=""/>
            </a:pPr>
            <a:r>
              <a:rPr lang="en-GB" sz="1800" dirty="0">
                <a:effectLst/>
                <a:latin typeface="Roboto" panose="02000000000000000000" pitchFamily="2" charset="0"/>
                <a:ea typeface="Roboto" panose="02000000000000000000" pitchFamily="2" charset="0"/>
                <a:cs typeface="Times New Roman" panose="02020603050405020304" pitchFamily="18" charset="0"/>
              </a:rPr>
              <a:t>Following up referrals with HCPs</a:t>
            </a:r>
          </a:p>
          <a:p>
            <a:endParaRPr lang="en-GB" sz="1800" dirty="0"/>
          </a:p>
        </p:txBody>
      </p:sp>
    </p:spTree>
    <p:extLst>
      <p:ext uri="{BB962C8B-B14F-4D97-AF65-F5344CB8AC3E}">
        <p14:creationId xmlns:p14="http://schemas.microsoft.com/office/powerpoint/2010/main" val="1584162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A7AAB-6631-4F5F-ADC0-654FE9A42526}"/>
              </a:ext>
            </a:extLst>
          </p:cNvPr>
          <p:cNvSpPr>
            <a:spLocks noGrp="1"/>
          </p:cNvSpPr>
          <p:nvPr>
            <p:ph type="title"/>
          </p:nvPr>
        </p:nvSpPr>
        <p:spPr>
          <a:xfrm>
            <a:off x="643467" y="321734"/>
            <a:ext cx="10905066" cy="1135737"/>
          </a:xfrm>
        </p:spPr>
        <p:txBody>
          <a:bodyPr>
            <a:normAutofit/>
          </a:bodyPr>
          <a:lstStyle/>
          <a:p>
            <a:r>
              <a:rPr lang="en-GB" sz="3600" dirty="0">
                <a:latin typeface="Roboto" panose="02000000000000000000" pitchFamily="2" charset="0"/>
                <a:ea typeface="Roboto" panose="02000000000000000000" pitchFamily="2" charset="0"/>
              </a:rPr>
              <a:t>SSM </a:t>
            </a:r>
            <a:r>
              <a:rPr lang="en-GB" sz="3600" dirty="0">
                <a:solidFill>
                  <a:schemeClr val="bg1"/>
                </a:solidFill>
                <a:highlight>
                  <a:srgbClr val="000000"/>
                </a:highlight>
                <a:latin typeface="Roboto" panose="02000000000000000000" pitchFamily="2" charset="0"/>
                <a:ea typeface="Roboto" panose="02000000000000000000" pitchFamily="2" charset="0"/>
              </a:rPr>
              <a:t>Catwoe</a:t>
            </a:r>
            <a:r>
              <a:rPr lang="en-GB" sz="3600" dirty="0">
                <a:solidFill>
                  <a:schemeClr val="bg1"/>
                </a:solidFill>
                <a:latin typeface="Roboto" panose="02000000000000000000" pitchFamily="2" charset="0"/>
                <a:ea typeface="Roboto" panose="02000000000000000000" pitchFamily="2" charset="0"/>
              </a:rPr>
              <a:t> </a:t>
            </a:r>
            <a:r>
              <a:rPr lang="en-GB" sz="3600" dirty="0">
                <a:latin typeface="Roboto" panose="02000000000000000000" pitchFamily="2" charset="0"/>
                <a:ea typeface="Roboto" panose="02000000000000000000" pitchFamily="2" charset="0"/>
              </a:rPr>
              <a:t>Analysis</a:t>
            </a:r>
          </a:p>
        </p:txBody>
      </p:sp>
      <p:graphicFrame>
        <p:nvGraphicFramePr>
          <p:cNvPr id="4" name="Table 4">
            <a:extLst>
              <a:ext uri="{FF2B5EF4-FFF2-40B4-BE49-F238E27FC236}">
                <a16:creationId xmlns:a16="http://schemas.microsoft.com/office/drawing/2014/main" id="{A48F4BAC-E933-4A12-8FDD-9C4CB3089E92}"/>
              </a:ext>
            </a:extLst>
          </p:cNvPr>
          <p:cNvGraphicFramePr>
            <a:graphicFrameLocks noGrp="1"/>
          </p:cNvGraphicFramePr>
          <p:nvPr>
            <p:ph idx="1"/>
            <p:extLst>
              <p:ext uri="{D42A27DB-BD31-4B8C-83A1-F6EECF244321}">
                <p14:modId xmlns:p14="http://schemas.microsoft.com/office/powerpoint/2010/main" val="3540659793"/>
              </p:ext>
            </p:extLst>
          </p:nvPr>
        </p:nvGraphicFramePr>
        <p:xfrm>
          <a:off x="1428611" y="1825625"/>
          <a:ext cx="9334777" cy="4351340"/>
        </p:xfrm>
        <a:graphic>
          <a:graphicData uri="http://schemas.openxmlformats.org/drawingml/2006/table">
            <a:tbl>
              <a:tblPr firstRow="1" bandRow="1">
                <a:tableStyleId>{C083E6E3-FA7D-4D7B-A595-EF9225AFEA82}</a:tableStyleId>
              </a:tblPr>
              <a:tblGrid>
                <a:gridCol w="687887">
                  <a:extLst>
                    <a:ext uri="{9D8B030D-6E8A-4147-A177-3AD203B41FA5}">
                      <a16:colId xmlns:a16="http://schemas.microsoft.com/office/drawing/2014/main" val="1489510307"/>
                    </a:ext>
                  </a:extLst>
                </a:gridCol>
                <a:gridCol w="3036759">
                  <a:extLst>
                    <a:ext uri="{9D8B030D-6E8A-4147-A177-3AD203B41FA5}">
                      <a16:colId xmlns:a16="http://schemas.microsoft.com/office/drawing/2014/main" val="1803115045"/>
                    </a:ext>
                  </a:extLst>
                </a:gridCol>
                <a:gridCol w="5610131">
                  <a:extLst>
                    <a:ext uri="{9D8B030D-6E8A-4147-A177-3AD203B41FA5}">
                      <a16:colId xmlns:a16="http://schemas.microsoft.com/office/drawing/2014/main" val="533382460"/>
                    </a:ext>
                  </a:extLst>
                </a:gridCol>
              </a:tblGrid>
              <a:tr h="545267">
                <a:tc>
                  <a:txBody>
                    <a:bodyPr/>
                    <a:lstStyle/>
                    <a:p>
                      <a:r>
                        <a:rPr lang="en-GB" sz="1400" b="1" dirty="0">
                          <a:latin typeface="Roboto" panose="02000000000000000000" pitchFamily="2" charset="0"/>
                          <a:ea typeface="Roboto" panose="02000000000000000000" pitchFamily="2" charset="0"/>
                        </a:rPr>
                        <a:t>C </a:t>
                      </a:r>
                    </a:p>
                  </a:txBody>
                  <a:tcPr marL="80980" marR="80980" marT="40490" marB="40490"/>
                </a:tc>
                <a:tc>
                  <a:txBody>
                    <a:bodyPr/>
                    <a:lstStyle/>
                    <a:p>
                      <a:r>
                        <a:rPr lang="en-GB" sz="1400" b="0">
                          <a:latin typeface="Roboto" panose="02000000000000000000" pitchFamily="2" charset="0"/>
                          <a:ea typeface="Roboto" panose="02000000000000000000" pitchFamily="2" charset="0"/>
                        </a:rPr>
                        <a:t>Customers</a:t>
                      </a:r>
                    </a:p>
                  </a:txBody>
                  <a:tcPr marL="80980" marR="80980" marT="40490" marB="40490"/>
                </a:tc>
                <a:tc>
                  <a:txBody>
                    <a:bodyPr/>
                    <a:lstStyle/>
                    <a:p>
                      <a:r>
                        <a:rPr lang="en-GB" sz="1400" b="0">
                          <a:latin typeface="Roboto" panose="02000000000000000000" pitchFamily="2" charset="0"/>
                          <a:ea typeface="Roboto" panose="02000000000000000000" pitchFamily="2" charset="0"/>
                        </a:rPr>
                        <a:t>Patients and Families (deprived, low income households, life changing medical conditions, unable to work, carers) </a:t>
                      </a:r>
                    </a:p>
                  </a:txBody>
                  <a:tcPr marL="80980" marR="80980" marT="40490" marB="40490"/>
                </a:tc>
                <a:extLst>
                  <a:ext uri="{0D108BD9-81ED-4DB2-BD59-A6C34878D82A}">
                    <a16:rowId xmlns:a16="http://schemas.microsoft.com/office/drawing/2014/main" val="3473860829"/>
                  </a:ext>
                </a:extLst>
              </a:tr>
              <a:tr h="545267">
                <a:tc>
                  <a:txBody>
                    <a:bodyPr/>
                    <a:lstStyle/>
                    <a:p>
                      <a:r>
                        <a:rPr lang="en-GB" sz="1400" b="1">
                          <a:latin typeface="Roboto" panose="02000000000000000000" pitchFamily="2" charset="0"/>
                          <a:ea typeface="Roboto" panose="02000000000000000000" pitchFamily="2" charset="0"/>
                        </a:rPr>
                        <a:t>A</a:t>
                      </a:r>
                    </a:p>
                  </a:txBody>
                  <a:tcPr marL="80980" marR="80980" marT="40490" marB="40490"/>
                </a:tc>
                <a:tc>
                  <a:txBody>
                    <a:bodyPr/>
                    <a:lstStyle/>
                    <a:p>
                      <a:r>
                        <a:rPr lang="en-GB" sz="1400" b="0">
                          <a:latin typeface="Roboto" panose="02000000000000000000" pitchFamily="2" charset="0"/>
                          <a:ea typeface="Roboto" panose="02000000000000000000" pitchFamily="2" charset="0"/>
                        </a:rPr>
                        <a:t>Actors</a:t>
                      </a:r>
                    </a:p>
                  </a:txBody>
                  <a:tcPr marL="80980" marR="80980" marT="40490" marB="40490"/>
                </a:tc>
                <a:tc>
                  <a:txBody>
                    <a:bodyPr/>
                    <a:lstStyle/>
                    <a:p>
                      <a:r>
                        <a:rPr lang="en-GB" sz="1400" b="0">
                          <a:latin typeface="Roboto" panose="02000000000000000000" pitchFamily="2" charset="0"/>
                          <a:ea typeface="Roboto" panose="02000000000000000000" pitchFamily="2" charset="0"/>
                        </a:rPr>
                        <a:t>Welfare advisors, complex discharge team, specialist nurses and other HCPs</a:t>
                      </a:r>
                    </a:p>
                  </a:txBody>
                  <a:tcPr marL="80980" marR="80980" marT="40490" marB="40490"/>
                </a:tc>
                <a:extLst>
                  <a:ext uri="{0D108BD9-81ED-4DB2-BD59-A6C34878D82A}">
                    <a16:rowId xmlns:a16="http://schemas.microsoft.com/office/drawing/2014/main" val="802805347"/>
                  </a:ext>
                </a:extLst>
              </a:tr>
              <a:tr h="1193109">
                <a:tc>
                  <a:txBody>
                    <a:bodyPr/>
                    <a:lstStyle/>
                    <a:p>
                      <a:r>
                        <a:rPr lang="en-GB" sz="1400" b="1" dirty="0">
                          <a:latin typeface="Roboto" panose="02000000000000000000" pitchFamily="2" charset="0"/>
                          <a:ea typeface="Roboto" panose="02000000000000000000" pitchFamily="2" charset="0"/>
                        </a:rPr>
                        <a:t>T</a:t>
                      </a:r>
                    </a:p>
                  </a:txBody>
                  <a:tcPr marL="80980" marR="80980" marT="40490" marB="40490"/>
                </a:tc>
                <a:tc>
                  <a:txBody>
                    <a:bodyPr/>
                    <a:lstStyle/>
                    <a:p>
                      <a:r>
                        <a:rPr lang="en-GB" sz="1400" b="0" dirty="0">
                          <a:latin typeface="Roboto" panose="02000000000000000000" pitchFamily="2" charset="0"/>
                          <a:ea typeface="Roboto" panose="02000000000000000000" pitchFamily="2" charset="0"/>
                        </a:rPr>
                        <a:t>Transformation Process</a:t>
                      </a:r>
                    </a:p>
                  </a:txBody>
                  <a:tcPr marL="80980" marR="80980" marT="40490" marB="40490"/>
                </a:tc>
                <a:tc>
                  <a:txBody>
                    <a:bodyPr/>
                    <a:lstStyle/>
                    <a:p>
                      <a:r>
                        <a:rPr lang="en-GB" sz="1400" b="0">
                          <a:latin typeface="Roboto" panose="02000000000000000000" pitchFamily="2" charset="0"/>
                          <a:ea typeface="Roboto" panose="02000000000000000000" pitchFamily="2" charset="0"/>
                        </a:rPr>
                        <a:t>[1] No social welfare benefits in place </a:t>
                      </a:r>
                      <a:r>
                        <a:rPr lang="en-GB" sz="1400" b="0" i="0" kern="1200">
                          <a:solidFill>
                            <a:schemeClr val="tx1"/>
                          </a:solidFill>
                          <a:effectLst/>
                          <a:latin typeface="Roboto" panose="02000000000000000000" pitchFamily="2" charset="0"/>
                          <a:ea typeface="Roboto" panose="02000000000000000000" pitchFamily="2" charset="0"/>
                          <a:cs typeface="+mn-cs"/>
                        </a:rPr>
                        <a:t>➔</a:t>
                      </a:r>
                      <a:r>
                        <a:rPr lang="en-GB" sz="1400" b="0">
                          <a:latin typeface="Roboto" panose="02000000000000000000" pitchFamily="2" charset="0"/>
                          <a:ea typeface="Roboto" panose="02000000000000000000" pitchFamily="2" charset="0"/>
                        </a:rPr>
                        <a:t> welfare benefits in place</a:t>
                      </a:r>
                    </a:p>
                    <a:p>
                      <a:r>
                        <a:rPr lang="en-GB" sz="1400" b="0">
                          <a:latin typeface="Roboto" panose="02000000000000000000" pitchFamily="2" charset="0"/>
                          <a:ea typeface="Roboto" panose="02000000000000000000" pitchFamily="2" charset="0"/>
                        </a:rPr>
                        <a:t>[2] Unmanageable debt burden </a:t>
                      </a:r>
                      <a:r>
                        <a:rPr lang="en-GB" sz="1400" b="0" i="0" kern="1200">
                          <a:solidFill>
                            <a:schemeClr val="tx1"/>
                          </a:solidFill>
                          <a:effectLst/>
                          <a:latin typeface="Roboto" panose="02000000000000000000" pitchFamily="2" charset="0"/>
                          <a:ea typeface="Roboto" panose="02000000000000000000" pitchFamily="2" charset="0"/>
                          <a:cs typeface="+mn-cs"/>
                        </a:rPr>
                        <a:t>➔ manageable debt burden</a:t>
                      </a:r>
                    </a:p>
                    <a:p>
                      <a:r>
                        <a:rPr lang="en-GB" sz="1400" b="0" i="0" kern="1200">
                          <a:solidFill>
                            <a:schemeClr val="tx1"/>
                          </a:solidFill>
                          <a:effectLst/>
                          <a:latin typeface="Roboto" panose="02000000000000000000" pitchFamily="2" charset="0"/>
                          <a:ea typeface="Roboto" panose="02000000000000000000" pitchFamily="2" charset="0"/>
                          <a:cs typeface="+mn-cs"/>
                        </a:rPr>
                        <a:t>[3] Stressed and worried patients ➔ less stressed patients</a:t>
                      </a:r>
                    </a:p>
                    <a:p>
                      <a:r>
                        <a:rPr lang="en-GB" sz="1400" b="0" i="0" kern="1200">
                          <a:solidFill>
                            <a:schemeClr val="tx1"/>
                          </a:solidFill>
                          <a:effectLst/>
                          <a:latin typeface="Roboto" panose="02000000000000000000" pitchFamily="2" charset="0"/>
                          <a:ea typeface="Roboto" panose="02000000000000000000" pitchFamily="2" charset="0"/>
                          <a:cs typeface="+mn-cs"/>
                        </a:rPr>
                        <a:t>[4] Patients unable to be discharged ➔ patients able to be discharged</a:t>
                      </a:r>
                      <a:endParaRPr lang="en-GB" sz="1400" b="0">
                        <a:latin typeface="Roboto" panose="02000000000000000000" pitchFamily="2" charset="0"/>
                        <a:ea typeface="Roboto" panose="02000000000000000000" pitchFamily="2" charset="0"/>
                      </a:endParaRPr>
                    </a:p>
                  </a:txBody>
                  <a:tcPr marL="80980" marR="80980" marT="40490" marB="40490"/>
                </a:tc>
                <a:extLst>
                  <a:ext uri="{0D108BD9-81ED-4DB2-BD59-A6C34878D82A}">
                    <a16:rowId xmlns:a16="http://schemas.microsoft.com/office/drawing/2014/main" val="3350536571"/>
                  </a:ext>
                </a:extLst>
              </a:tr>
              <a:tr h="977162">
                <a:tc>
                  <a:txBody>
                    <a:bodyPr/>
                    <a:lstStyle/>
                    <a:p>
                      <a:r>
                        <a:rPr lang="en-GB" sz="1400" b="1" dirty="0">
                          <a:latin typeface="Roboto" panose="02000000000000000000" pitchFamily="2" charset="0"/>
                          <a:ea typeface="Roboto" panose="02000000000000000000" pitchFamily="2" charset="0"/>
                        </a:rPr>
                        <a:t>W</a:t>
                      </a:r>
                    </a:p>
                  </a:txBody>
                  <a:tcPr marL="80980" marR="80980" marT="40490" marB="40490"/>
                </a:tc>
                <a:tc>
                  <a:txBody>
                    <a:bodyPr/>
                    <a:lstStyle/>
                    <a:p>
                      <a:r>
                        <a:rPr lang="en-GB" sz="1400" b="0">
                          <a:latin typeface="Roboto" panose="02000000000000000000" pitchFamily="2" charset="0"/>
                          <a:ea typeface="Roboto" panose="02000000000000000000" pitchFamily="2" charset="0"/>
                        </a:rPr>
                        <a:t>World View</a:t>
                      </a:r>
                    </a:p>
                  </a:txBody>
                  <a:tcPr marL="80980" marR="80980" marT="40490" marB="40490"/>
                </a:tc>
                <a:tc>
                  <a:txBody>
                    <a:bodyPr/>
                    <a:lstStyle/>
                    <a:p>
                      <a:r>
                        <a:rPr lang="en-GB" sz="1400" b="1" dirty="0">
                          <a:latin typeface="Roboto" panose="02000000000000000000" pitchFamily="2" charset="0"/>
                          <a:ea typeface="Roboto" panose="02000000000000000000" pitchFamily="2" charset="0"/>
                        </a:rPr>
                        <a:t>HCPs</a:t>
                      </a:r>
                    </a:p>
                    <a:p>
                      <a:r>
                        <a:rPr lang="en-GB" sz="1400" dirty="0">
                          <a:latin typeface="Roboto" panose="02000000000000000000" pitchFamily="2" charset="0"/>
                          <a:ea typeface="Roboto" panose="02000000000000000000" pitchFamily="2" charset="0"/>
                        </a:rPr>
                        <a:t>Worried about giving incorrect advice</a:t>
                      </a:r>
                    </a:p>
                    <a:p>
                      <a:r>
                        <a:rPr lang="en-GB" sz="1400" b="1" dirty="0">
                          <a:latin typeface="Roboto" panose="02000000000000000000" pitchFamily="2" charset="0"/>
                          <a:ea typeface="Roboto" panose="02000000000000000000" pitchFamily="2" charset="0"/>
                        </a:rPr>
                        <a:t>Welfare Advisors</a:t>
                      </a:r>
                    </a:p>
                    <a:p>
                      <a:r>
                        <a:rPr lang="en-GB" sz="1400" dirty="0">
                          <a:latin typeface="Roboto" panose="02000000000000000000" pitchFamily="2" charset="0"/>
                          <a:ea typeface="Roboto" panose="02000000000000000000" pitchFamily="2" charset="0"/>
                        </a:rPr>
                        <a:t>Concerned about long-term funding, capacity challenges</a:t>
                      </a:r>
                    </a:p>
                  </a:txBody>
                  <a:tcPr marL="80980" marR="80980" marT="40490" marB="40490"/>
                </a:tc>
                <a:extLst>
                  <a:ext uri="{0D108BD9-81ED-4DB2-BD59-A6C34878D82A}">
                    <a16:rowId xmlns:a16="http://schemas.microsoft.com/office/drawing/2014/main" val="788997242"/>
                  </a:ext>
                </a:extLst>
              </a:tr>
              <a:tr h="329320">
                <a:tc>
                  <a:txBody>
                    <a:bodyPr/>
                    <a:lstStyle/>
                    <a:p>
                      <a:r>
                        <a:rPr lang="en-GB" sz="1400" b="1" dirty="0">
                          <a:latin typeface="Roboto" panose="02000000000000000000" pitchFamily="2" charset="0"/>
                          <a:ea typeface="Roboto" panose="02000000000000000000" pitchFamily="2" charset="0"/>
                        </a:rPr>
                        <a:t>O</a:t>
                      </a:r>
                    </a:p>
                  </a:txBody>
                  <a:tcPr marL="80980" marR="80980" marT="40490" marB="40490"/>
                </a:tc>
                <a:tc>
                  <a:txBody>
                    <a:bodyPr/>
                    <a:lstStyle/>
                    <a:p>
                      <a:r>
                        <a:rPr lang="en-GB" sz="1400" b="0">
                          <a:latin typeface="Roboto" panose="02000000000000000000" pitchFamily="2" charset="0"/>
                          <a:ea typeface="Roboto" panose="02000000000000000000" pitchFamily="2" charset="0"/>
                        </a:rPr>
                        <a:t>Owners</a:t>
                      </a:r>
                    </a:p>
                  </a:txBody>
                  <a:tcPr marL="80980" marR="80980" marT="40490" marB="40490"/>
                </a:tc>
                <a:tc>
                  <a:txBody>
                    <a:bodyPr/>
                    <a:lstStyle/>
                    <a:p>
                      <a:r>
                        <a:rPr lang="en-GB" sz="1400" dirty="0">
                          <a:latin typeface="Roboto" panose="02000000000000000000" pitchFamily="2" charset="0"/>
                          <a:ea typeface="Roboto" panose="02000000000000000000" pitchFamily="2" charset="0"/>
                        </a:rPr>
                        <a:t>NHS hospital management, NHS England, DWP</a:t>
                      </a:r>
                    </a:p>
                  </a:txBody>
                  <a:tcPr marL="80980" marR="80980" marT="40490" marB="40490"/>
                </a:tc>
                <a:extLst>
                  <a:ext uri="{0D108BD9-81ED-4DB2-BD59-A6C34878D82A}">
                    <a16:rowId xmlns:a16="http://schemas.microsoft.com/office/drawing/2014/main" val="2496297429"/>
                  </a:ext>
                </a:extLst>
              </a:tr>
              <a:tr h="761215">
                <a:tc>
                  <a:txBody>
                    <a:bodyPr/>
                    <a:lstStyle/>
                    <a:p>
                      <a:r>
                        <a:rPr lang="en-GB" sz="1400" b="1" dirty="0">
                          <a:latin typeface="Roboto" panose="02000000000000000000" pitchFamily="2" charset="0"/>
                          <a:ea typeface="Roboto" panose="02000000000000000000" pitchFamily="2" charset="0"/>
                        </a:rPr>
                        <a:t>E</a:t>
                      </a:r>
                    </a:p>
                  </a:txBody>
                  <a:tcPr marL="80980" marR="80980" marT="40490" marB="40490"/>
                </a:tc>
                <a:tc>
                  <a:txBody>
                    <a:bodyPr/>
                    <a:lstStyle/>
                    <a:p>
                      <a:r>
                        <a:rPr lang="en-GB" sz="1400" b="0">
                          <a:latin typeface="Roboto" panose="02000000000000000000" pitchFamily="2" charset="0"/>
                          <a:ea typeface="Roboto" panose="02000000000000000000" pitchFamily="2" charset="0"/>
                        </a:rPr>
                        <a:t>Environmental Constraints</a:t>
                      </a:r>
                    </a:p>
                  </a:txBody>
                  <a:tcPr marL="80980" marR="80980" marT="40490" marB="40490"/>
                </a:tc>
                <a:tc>
                  <a:txBody>
                    <a:bodyPr/>
                    <a:lstStyle/>
                    <a:p>
                      <a:r>
                        <a:rPr lang="en-GB" sz="1400" dirty="0">
                          <a:latin typeface="Roboto" panose="02000000000000000000" pitchFamily="2" charset="0"/>
                          <a:ea typeface="Roboto" panose="02000000000000000000" pitchFamily="2" charset="0"/>
                        </a:rPr>
                        <a:t>Local budgets, need to demonstrate value for money, availability of benevolent funding, no national budget, reliance on charitable organisations</a:t>
                      </a:r>
                    </a:p>
                  </a:txBody>
                  <a:tcPr marL="80980" marR="80980" marT="40490" marB="40490"/>
                </a:tc>
                <a:extLst>
                  <a:ext uri="{0D108BD9-81ED-4DB2-BD59-A6C34878D82A}">
                    <a16:rowId xmlns:a16="http://schemas.microsoft.com/office/drawing/2014/main" val="2268483302"/>
                  </a:ext>
                </a:extLst>
              </a:tr>
            </a:tbl>
          </a:graphicData>
        </a:graphic>
      </p:graphicFrame>
    </p:spTree>
    <p:extLst>
      <p:ext uri="{BB962C8B-B14F-4D97-AF65-F5344CB8AC3E}">
        <p14:creationId xmlns:p14="http://schemas.microsoft.com/office/powerpoint/2010/main" val="2145977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92847C-0899-4568-B965-D228FD3198B6}"/>
              </a:ext>
            </a:extLst>
          </p:cNvPr>
          <p:cNvPicPr/>
          <p:nvPr/>
        </p:nvPicPr>
        <p:blipFill rotWithShape="1">
          <a:blip r:embed="rId2">
            <a:extLst>
              <a:ext uri="{28A0092B-C50C-407E-A947-70E740481C1C}">
                <a14:useLocalDpi xmlns:a14="http://schemas.microsoft.com/office/drawing/2010/main" val="0"/>
              </a:ext>
            </a:extLst>
          </a:blip>
          <a:srcRect t="755" b="161"/>
          <a:stretch/>
        </p:blipFill>
        <p:spPr bwMode="auto">
          <a:xfrm>
            <a:off x="1782598" y="507713"/>
            <a:ext cx="8626804" cy="6147858"/>
          </a:xfrm>
          <a:prstGeom prst="rect">
            <a:avLst/>
          </a:prstGeom>
          <a:ln>
            <a:noFill/>
          </a:ln>
          <a:extLst>
            <a:ext uri="{53640926-AAD7-44D8-BBD7-CCE9431645EC}">
              <a14:shadowObscured xmlns:a14="http://schemas.microsoft.com/office/drawing/2010/main"/>
            </a:ext>
          </a:extLst>
        </p:spPr>
      </p:pic>
      <p:sp>
        <p:nvSpPr>
          <p:cNvPr id="10" name="Title 1">
            <a:extLst>
              <a:ext uri="{FF2B5EF4-FFF2-40B4-BE49-F238E27FC236}">
                <a16:creationId xmlns:a16="http://schemas.microsoft.com/office/drawing/2014/main" id="{75F70CF5-139C-4314-A019-D09D0637C002}"/>
              </a:ext>
            </a:extLst>
          </p:cNvPr>
          <p:cNvSpPr txBox="1">
            <a:spLocks/>
          </p:cNvSpPr>
          <p:nvPr/>
        </p:nvSpPr>
        <p:spPr>
          <a:xfrm rot="16200000">
            <a:off x="-4349732" y="-640733"/>
            <a:ext cx="10905066" cy="113573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dirty="0">
                <a:latin typeface="Roboto" panose="02000000000000000000" pitchFamily="2" charset="0"/>
                <a:ea typeface="Roboto" panose="02000000000000000000" pitchFamily="2" charset="0"/>
              </a:rPr>
              <a:t>SSM </a:t>
            </a:r>
            <a:r>
              <a:rPr lang="en-GB" sz="3600" dirty="0">
                <a:solidFill>
                  <a:schemeClr val="bg1"/>
                </a:solidFill>
                <a:highlight>
                  <a:srgbClr val="000000"/>
                </a:highlight>
                <a:latin typeface="Roboto" panose="02000000000000000000" pitchFamily="2" charset="0"/>
                <a:ea typeface="Roboto" panose="02000000000000000000" pitchFamily="2" charset="0"/>
              </a:rPr>
              <a:t>Rich Picture</a:t>
            </a:r>
            <a:endParaRPr lang="en-GB" sz="36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746867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3FBD8-CF60-49D8-AB62-B0F3329DE48A}"/>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dirty="0">
                <a:solidFill>
                  <a:schemeClr val="bg1">
                    <a:lumMod val="95000"/>
                    <a:lumOff val="5000"/>
                  </a:schemeClr>
                </a:solidFill>
              </a:rPr>
              <a:t>Generic service model (separate PDF/</a:t>
            </a:r>
            <a:r>
              <a:rPr lang="en-US" sz="5400" dirty="0" err="1">
                <a:solidFill>
                  <a:schemeClr val="bg1">
                    <a:lumMod val="95000"/>
                    <a:lumOff val="5000"/>
                  </a:schemeClr>
                </a:solidFill>
              </a:rPr>
              <a:t>Dia</a:t>
            </a:r>
            <a:r>
              <a:rPr lang="en-US" sz="5400" dirty="0">
                <a:solidFill>
                  <a:schemeClr val="bg1">
                    <a:lumMod val="95000"/>
                    <a:lumOff val="5000"/>
                  </a:schemeClr>
                </a:solidFill>
              </a:rPr>
              <a:t>)</a:t>
            </a:r>
          </a:p>
        </p:txBody>
      </p:sp>
    </p:spTree>
    <p:extLst>
      <p:ext uri="{BB962C8B-B14F-4D97-AF65-F5344CB8AC3E}">
        <p14:creationId xmlns:p14="http://schemas.microsoft.com/office/powerpoint/2010/main" val="2094530116"/>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2F840-81E7-4DA1-97E9-2A0AB6ABAD74}"/>
              </a:ext>
            </a:extLst>
          </p:cNvPr>
          <p:cNvSpPr>
            <a:spLocks noGrp="1"/>
          </p:cNvSpPr>
          <p:nvPr>
            <p:ph type="title"/>
          </p:nvPr>
        </p:nvSpPr>
        <p:spPr>
          <a:xfrm>
            <a:off x="643467" y="321734"/>
            <a:ext cx="10905066" cy="1135737"/>
          </a:xfrm>
        </p:spPr>
        <p:txBody>
          <a:bodyPr>
            <a:normAutofit/>
          </a:bodyPr>
          <a:lstStyle/>
          <a:p>
            <a:r>
              <a:rPr lang="en-GB" sz="3600" dirty="0">
                <a:latin typeface="Roboto" panose="02000000000000000000" pitchFamily="2" charset="0"/>
                <a:ea typeface="Roboto" panose="02000000000000000000" pitchFamily="2" charset="0"/>
              </a:rPr>
              <a:t>Economic evaluation</a:t>
            </a:r>
          </a:p>
        </p:txBody>
      </p:sp>
      <p:graphicFrame>
        <p:nvGraphicFramePr>
          <p:cNvPr id="4" name="Table 4">
            <a:extLst>
              <a:ext uri="{FF2B5EF4-FFF2-40B4-BE49-F238E27FC236}">
                <a16:creationId xmlns:a16="http://schemas.microsoft.com/office/drawing/2014/main" id="{7EAFC582-24C0-432A-9FE5-77EAD1882301}"/>
              </a:ext>
            </a:extLst>
          </p:cNvPr>
          <p:cNvGraphicFramePr>
            <a:graphicFrameLocks noGrp="1"/>
          </p:cNvGraphicFramePr>
          <p:nvPr>
            <p:ph idx="1"/>
            <p:extLst>
              <p:ext uri="{D42A27DB-BD31-4B8C-83A1-F6EECF244321}">
                <p14:modId xmlns:p14="http://schemas.microsoft.com/office/powerpoint/2010/main" val="3068126053"/>
              </p:ext>
            </p:extLst>
          </p:nvPr>
        </p:nvGraphicFramePr>
        <p:xfrm>
          <a:off x="1695466" y="1825625"/>
          <a:ext cx="8801070" cy="4548153"/>
        </p:xfrm>
        <a:graphic>
          <a:graphicData uri="http://schemas.openxmlformats.org/drawingml/2006/table">
            <a:tbl>
              <a:tblPr firstRow="1" bandRow="1">
                <a:tableStyleId>{5C22544A-7EE6-4342-B048-85BDC9FD1C3A}</a:tableStyleId>
              </a:tblPr>
              <a:tblGrid>
                <a:gridCol w="2727539">
                  <a:extLst>
                    <a:ext uri="{9D8B030D-6E8A-4147-A177-3AD203B41FA5}">
                      <a16:colId xmlns:a16="http://schemas.microsoft.com/office/drawing/2014/main" val="2992639565"/>
                    </a:ext>
                  </a:extLst>
                </a:gridCol>
                <a:gridCol w="6073531">
                  <a:extLst>
                    <a:ext uri="{9D8B030D-6E8A-4147-A177-3AD203B41FA5}">
                      <a16:colId xmlns:a16="http://schemas.microsoft.com/office/drawing/2014/main" val="394505678"/>
                    </a:ext>
                  </a:extLst>
                </a:gridCol>
              </a:tblGrid>
              <a:tr h="335893">
                <a:tc>
                  <a:txBody>
                    <a:bodyPr/>
                    <a:lstStyle/>
                    <a:p>
                      <a:r>
                        <a:rPr lang="en-GB" sz="1500" dirty="0">
                          <a:latin typeface="Roboto" panose="02000000000000000000" pitchFamily="2" charset="0"/>
                          <a:ea typeface="Roboto" panose="02000000000000000000" pitchFamily="2" charset="0"/>
                        </a:rPr>
                        <a:t>Evaluation Method</a:t>
                      </a:r>
                    </a:p>
                  </a:txBody>
                  <a:tcPr marL="76339" marR="76339" marT="38170" marB="38170"/>
                </a:tc>
                <a:tc>
                  <a:txBody>
                    <a:bodyPr/>
                    <a:lstStyle/>
                    <a:p>
                      <a:r>
                        <a:rPr lang="en-GB" sz="1500">
                          <a:latin typeface="Roboto" panose="02000000000000000000" pitchFamily="2" charset="0"/>
                          <a:ea typeface="Roboto" panose="02000000000000000000" pitchFamily="2" charset="0"/>
                        </a:rPr>
                        <a:t>Description</a:t>
                      </a:r>
                    </a:p>
                  </a:txBody>
                  <a:tcPr marL="76339" marR="76339" marT="38170" marB="38170"/>
                </a:tc>
                <a:extLst>
                  <a:ext uri="{0D108BD9-81ED-4DB2-BD59-A6C34878D82A}">
                    <a16:rowId xmlns:a16="http://schemas.microsoft.com/office/drawing/2014/main" val="3198530659"/>
                  </a:ext>
                </a:extLst>
              </a:tr>
              <a:tr h="1022947">
                <a:tc>
                  <a:txBody>
                    <a:bodyPr/>
                    <a:lstStyle/>
                    <a:p>
                      <a:r>
                        <a:rPr lang="en-GB" sz="1500" b="1" dirty="0">
                          <a:latin typeface="Roboto" panose="02000000000000000000" pitchFamily="2" charset="0"/>
                          <a:ea typeface="Roboto" panose="02000000000000000000" pitchFamily="2" charset="0"/>
                        </a:rPr>
                        <a:t>Cost Benefit Analysis</a:t>
                      </a:r>
                    </a:p>
                  </a:txBody>
                  <a:tcPr marL="76339" marR="76339" marT="38170" marB="38170"/>
                </a:tc>
                <a:tc>
                  <a:txBody>
                    <a:bodyPr/>
                    <a:lstStyle/>
                    <a:p>
                      <a:r>
                        <a:rPr lang="en-GB" sz="1500">
                          <a:latin typeface="Roboto" panose="02000000000000000000" pitchFamily="2" charset="0"/>
                          <a:ea typeface="Roboto" panose="02000000000000000000" pitchFamily="2" charset="0"/>
                        </a:rPr>
                        <a:t>Where there is a choice between different capital investment decisions. All costs and benefits converted to monetary values. Decisions ranked according to the ROI (return on investment) for a given budget</a:t>
                      </a:r>
                    </a:p>
                  </a:txBody>
                  <a:tcPr marL="76339" marR="76339" marT="38170" marB="38170"/>
                </a:tc>
                <a:extLst>
                  <a:ext uri="{0D108BD9-81ED-4DB2-BD59-A6C34878D82A}">
                    <a16:rowId xmlns:a16="http://schemas.microsoft.com/office/drawing/2014/main" val="2872207331"/>
                  </a:ext>
                </a:extLst>
              </a:tr>
              <a:tr h="1022947">
                <a:tc>
                  <a:txBody>
                    <a:bodyPr/>
                    <a:lstStyle/>
                    <a:p>
                      <a:r>
                        <a:rPr lang="en-GB" sz="1500" b="1" dirty="0">
                          <a:latin typeface="Roboto" panose="02000000000000000000" pitchFamily="2" charset="0"/>
                          <a:ea typeface="Roboto" panose="02000000000000000000" pitchFamily="2" charset="0"/>
                        </a:rPr>
                        <a:t>Cost Utility Analysis</a:t>
                      </a:r>
                    </a:p>
                  </a:txBody>
                  <a:tcPr marL="76339" marR="76339" marT="38170" marB="38170"/>
                </a:tc>
                <a:tc>
                  <a:txBody>
                    <a:bodyPr/>
                    <a:lstStyle/>
                    <a:p>
                      <a:r>
                        <a:rPr lang="en-GB" sz="1500" dirty="0">
                          <a:latin typeface="Roboto" panose="02000000000000000000" pitchFamily="2" charset="0"/>
                          <a:ea typeface="Roboto" panose="02000000000000000000" pitchFamily="2" charset="0"/>
                        </a:rPr>
                        <a:t>Where quantity and quality of life improvements are derived from an investment decision. Calculate the cost of an intervention and compare the incremental QALYs (Quality adjusted life-years). Currently £20-30k per 1 additional year of life in excellent health</a:t>
                      </a:r>
                    </a:p>
                  </a:txBody>
                  <a:tcPr marL="76339" marR="76339" marT="38170" marB="38170"/>
                </a:tc>
                <a:extLst>
                  <a:ext uri="{0D108BD9-81ED-4DB2-BD59-A6C34878D82A}">
                    <a16:rowId xmlns:a16="http://schemas.microsoft.com/office/drawing/2014/main" val="3809814601"/>
                  </a:ext>
                </a:extLst>
              </a:tr>
              <a:tr h="793929">
                <a:tc>
                  <a:txBody>
                    <a:bodyPr/>
                    <a:lstStyle/>
                    <a:p>
                      <a:r>
                        <a:rPr lang="en-GB" sz="1500" b="1" dirty="0">
                          <a:latin typeface="Roboto" panose="02000000000000000000" pitchFamily="2" charset="0"/>
                          <a:ea typeface="Roboto" panose="02000000000000000000" pitchFamily="2" charset="0"/>
                        </a:rPr>
                        <a:t>Cost Consequence Analysis</a:t>
                      </a:r>
                    </a:p>
                  </a:txBody>
                  <a:tcPr marL="76339" marR="76339" marT="38170" marB="38170"/>
                </a:tc>
                <a:tc>
                  <a:txBody>
                    <a:bodyPr/>
                    <a:lstStyle/>
                    <a:p>
                      <a:r>
                        <a:rPr lang="en-GB" sz="1500" dirty="0">
                          <a:latin typeface="Roboto" panose="02000000000000000000" pitchFamily="2" charset="0"/>
                          <a:ea typeface="Roboto" panose="02000000000000000000" pitchFamily="2" charset="0"/>
                        </a:rPr>
                        <a:t>Summary of different costs and effects grouped by stakeholder. Broad approach looking at the impact across several stakeholders. Costs may be unclear or outcomes more qualitative in nature</a:t>
                      </a:r>
                    </a:p>
                  </a:txBody>
                  <a:tcPr marL="76339" marR="76339" marT="38170" marB="38170"/>
                </a:tc>
                <a:extLst>
                  <a:ext uri="{0D108BD9-81ED-4DB2-BD59-A6C34878D82A}">
                    <a16:rowId xmlns:a16="http://schemas.microsoft.com/office/drawing/2014/main" val="352026368"/>
                  </a:ext>
                </a:extLst>
              </a:tr>
              <a:tr h="793929">
                <a:tc>
                  <a:txBody>
                    <a:bodyPr/>
                    <a:lstStyle/>
                    <a:p>
                      <a:r>
                        <a:rPr lang="en-GB" sz="1500" b="1" dirty="0">
                          <a:latin typeface="Roboto" panose="02000000000000000000" pitchFamily="2" charset="0"/>
                          <a:ea typeface="Roboto" panose="02000000000000000000" pitchFamily="2" charset="0"/>
                        </a:rPr>
                        <a:t>Cost Effective Analysis</a:t>
                      </a:r>
                    </a:p>
                  </a:txBody>
                  <a:tcPr marL="76339" marR="76339" marT="38170" marB="38170"/>
                </a:tc>
                <a:tc>
                  <a:txBody>
                    <a:bodyPr/>
                    <a:lstStyle/>
                    <a:p>
                      <a:r>
                        <a:rPr lang="en-GB" sz="1500" dirty="0">
                          <a:latin typeface="Roboto" panose="02000000000000000000" pitchFamily="2" charset="0"/>
                          <a:ea typeface="Roboto" panose="02000000000000000000" pitchFamily="2" charset="0"/>
                        </a:rPr>
                        <a:t>To evaluate the costs of different investment decisions that lead to a target increase or decrease in one or more specific outcomes. For example, to reduce the incidence of strokes by 10%. The decisions can then be ranked to identify the method that is most cost effective</a:t>
                      </a:r>
                    </a:p>
                  </a:txBody>
                  <a:tcPr marL="76339" marR="76339" marT="38170" marB="38170"/>
                </a:tc>
                <a:extLst>
                  <a:ext uri="{0D108BD9-81ED-4DB2-BD59-A6C34878D82A}">
                    <a16:rowId xmlns:a16="http://schemas.microsoft.com/office/drawing/2014/main" val="305406430"/>
                  </a:ext>
                </a:extLst>
              </a:tr>
              <a:tr h="381697">
                <a:tc>
                  <a:txBody>
                    <a:bodyPr/>
                    <a:lstStyle/>
                    <a:p>
                      <a:endParaRPr lang="en-GB" sz="1500"/>
                    </a:p>
                  </a:txBody>
                  <a:tcPr marL="76339" marR="76339" marT="38170" marB="38170"/>
                </a:tc>
                <a:tc>
                  <a:txBody>
                    <a:bodyPr/>
                    <a:lstStyle/>
                    <a:p>
                      <a:endParaRPr lang="en-GB" sz="1500" dirty="0"/>
                    </a:p>
                  </a:txBody>
                  <a:tcPr marL="76339" marR="76339" marT="38170" marB="38170"/>
                </a:tc>
                <a:extLst>
                  <a:ext uri="{0D108BD9-81ED-4DB2-BD59-A6C34878D82A}">
                    <a16:rowId xmlns:a16="http://schemas.microsoft.com/office/drawing/2014/main" val="4202453524"/>
                  </a:ext>
                </a:extLst>
              </a:tr>
            </a:tbl>
          </a:graphicData>
        </a:graphic>
      </p:graphicFrame>
      <p:sp>
        <p:nvSpPr>
          <p:cNvPr id="5" name="Rectangle 4">
            <a:extLst>
              <a:ext uri="{FF2B5EF4-FFF2-40B4-BE49-F238E27FC236}">
                <a16:creationId xmlns:a16="http://schemas.microsoft.com/office/drawing/2014/main" id="{7837F502-D00C-43E1-BEB7-56A3F659A7E0}"/>
              </a:ext>
            </a:extLst>
          </p:cNvPr>
          <p:cNvSpPr/>
          <p:nvPr/>
        </p:nvSpPr>
        <p:spPr>
          <a:xfrm>
            <a:off x="1552575" y="4171950"/>
            <a:ext cx="9086850" cy="809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1437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4D2B0-C671-442D-A12E-992613EB90DA}"/>
              </a:ext>
            </a:extLst>
          </p:cNvPr>
          <p:cNvSpPr>
            <a:spLocks noGrp="1"/>
          </p:cNvSpPr>
          <p:nvPr>
            <p:ph type="title"/>
          </p:nvPr>
        </p:nvSpPr>
        <p:spPr>
          <a:xfrm>
            <a:off x="570367" y="597530"/>
            <a:ext cx="10515599" cy="1240324"/>
          </a:xfrm>
        </p:spPr>
        <p:txBody>
          <a:bodyPr>
            <a:normAutofit/>
          </a:bodyPr>
          <a:lstStyle/>
          <a:p>
            <a:r>
              <a:rPr lang="en-GB" sz="4400" dirty="0"/>
              <a:t>Costs, benefits and outcomes</a:t>
            </a:r>
          </a:p>
        </p:txBody>
      </p:sp>
      <p:sp>
        <p:nvSpPr>
          <p:cNvPr id="3" name="Content Placeholder 2">
            <a:extLst>
              <a:ext uri="{FF2B5EF4-FFF2-40B4-BE49-F238E27FC236}">
                <a16:creationId xmlns:a16="http://schemas.microsoft.com/office/drawing/2014/main" id="{D754392F-A561-41BC-938A-8357A2B1EECD}"/>
              </a:ext>
            </a:extLst>
          </p:cNvPr>
          <p:cNvSpPr>
            <a:spLocks noGrp="1"/>
          </p:cNvSpPr>
          <p:nvPr>
            <p:ph idx="1"/>
          </p:nvPr>
        </p:nvSpPr>
        <p:spPr>
          <a:xfrm>
            <a:off x="838200" y="1929384"/>
            <a:ext cx="10515600" cy="4251960"/>
          </a:xfrm>
        </p:spPr>
        <p:txBody>
          <a:bodyPr>
            <a:normAutofit/>
          </a:bodyPr>
          <a:lstStyle/>
          <a:p>
            <a:r>
              <a:rPr lang="en-GB" sz="2200" b="1" dirty="0">
                <a:solidFill>
                  <a:srgbClr val="0070C0"/>
                </a:solidFill>
                <a:latin typeface="Roboto" panose="02000000000000000000" pitchFamily="2" charset="0"/>
                <a:ea typeface="Roboto" panose="02000000000000000000" pitchFamily="2" charset="0"/>
              </a:rPr>
              <a:t>Hospital Trusts</a:t>
            </a:r>
          </a:p>
          <a:p>
            <a:pPr lvl="1"/>
            <a:r>
              <a:rPr lang="en-GB" sz="2200" dirty="0">
                <a:latin typeface="Roboto" panose="02000000000000000000" pitchFamily="2" charset="0"/>
                <a:ea typeface="Roboto" panose="02000000000000000000" pitchFamily="2" charset="0"/>
                <a:cs typeface="Times New Roman" panose="02020603050405020304" pitchFamily="18" charset="0"/>
              </a:rPr>
              <a:t>R</a:t>
            </a:r>
            <a:r>
              <a:rPr lang="en-GB" sz="2200" dirty="0">
                <a:effectLst/>
                <a:latin typeface="Roboto" panose="02000000000000000000" pitchFamily="2" charset="0"/>
                <a:ea typeface="Roboto" panose="02000000000000000000" pitchFamily="2" charset="0"/>
                <a:cs typeface="Times New Roman" panose="02020603050405020304" pitchFamily="18" charset="0"/>
              </a:rPr>
              <a:t>eduction in bed blocking. This includes cases where the hospital is unable to discharge a patient due to lack of housing or housing that is unsuitable </a:t>
            </a:r>
            <a:r>
              <a:rPr lang="en-GB" sz="2200" dirty="0">
                <a:latin typeface="Roboto" panose="02000000000000000000" pitchFamily="2" charset="0"/>
                <a:ea typeface="Roboto" panose="02000000000000000000" pitchFamily="2" charset="0"/>
                <a:cs typeface="Times New Roman" panose="02020603050405020304" pitchFamily="18" charset="0"/>
              </a:rPr>
              <a:t>(£400-500 per night, £1339 per night for paediatric critical care beds).</a:t>
            </a:r>
          </a:p>
          <a:p>
            <a:pPr lvl="1"/>
            <a:r>
              <a:rPr lang="en-GB" sz="2200" dirty="0">
                <a:effectLst/>
                <a:latin typeface="Roboto" panose="02000000000000000000" pitchFamily="2" charset="0"/>
                <a:ea typeface="Roboto" panose="02000000000000000000" pitchFamily="2" charset="0"/>
                <a:cs typeface="Times New Roman" panose="02020603050405020304" pitchFamily="18" charset="0"/>
              </a:rPr>
              <a:t>Reduction in costs associated with the cancellation or postponement of operations in cases where there is uncertainty surrounding the ability to safely discharge a patient to their home (~£15k for cancelled operation).</a:t>
            </a:r>
          </a:p>
          <a:p>
            <a:pPr lvl="1"/>
            <a:r>
              <a:rPr lang="en-GB" sz="2200" dirty="0">
                <a:effectLst/>
                <a:latin typeface="Roboto" panose="02000000000000000000" pitchFamily="2" charset="0"/>
                <a:ea typeface="Roboto" panose="02000000000000000000" pitchFamily="2" charset="0"/>
                <a:cs typeface="Times New Roman" panose="02020603050405020304" pitchFamily="18" charset="0"/>
              </a:rPr>
              <a:t>Reduction in the amount of time taken by HCPs in providing informal advice and freeing up time for clinical activities </a:t>
            </a:r>
            <a:r>
              <a:rPr lang="en-GB" sz="2200" dirty="0">
                <a:latin typeface="Roboto" panose="02000000000000000000" pitchFamily="2" charset="0"/>
                <a:ea typeface="Roboto" panose="02000000000000000000" pitchFamily="2" charset="0"/>
                <a:cs typeface="Times New Roman" panose="02020603050405020304" pitchFamily="18" charset="0"/>
              </a:rPr>
              <a:t>(Nurse time estimated at £92-£113 per hour).</a:t>
            </a:r>
          </a:p>
          <a:p>
            <a:pPr lvl="1"/>
            <a:endParaRPr lang="en-GB" sz="22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865139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4D2B0-C671-442D-A12E-992613EB90DA}"/>
              </a:ext>
            </a:extLst>
          </p:cNvPr>
          <p:cNvSpPr>
            <a:spLocks noGrp="1"/>
          </p:cNvSpPr>
          <p:nvPr>
            <p:ph type="title"/>
          </p:nvPr>
        </p:nvSpPr>
        <p:spPr>
          <a:xfrm>
            <a:off x="733331" y="606582"/>
            <a:ext cx="10515600" cy="1195058"/>
          </a:xfrm>
        </p:spPr>
        <p:txBody>
          <a:bodyPr>
            <a:normAutofit fontScale="90000"/>
          </a:bodyPr>
          <a:lstStyle/>
          <a:p>
            <a:r>
              <a:rPr lang="en-GB" sz="5400" dirty="0"/>
              <a:t>Costs, benefits and outcomes</a:t>
            </a:r>
          </a:p>
        </p:txBody>
      </p:sp>
      <p:sp>
        <p:nvSpPr>
          <p:cNvPr id="3" name="Content Placeholder 2">
            <a:extLst>
              <a:ext uri="{FF2B5EF4-FFF2-40B4-BE49-F238E27FC236}">
                <a16:creationId xmlns:a16="http://schemas.microsoft.com/office/drawing/2014/main" id="{D754392F-A561-41BC-938A-8357A2B1EECD}"/>
              </a:ext>
            </a:extLst>
          </p:cNvPr>
          <p:cNvSpPr>
            <a:spLocks noGrp="1"/>
          </p:cNvSpPr>
          <p:nvPr>
            <p:ph idx="1"/>
          </p:nvPr>
        </p:nvSpPr>
        <p:spPr>
          <a:xfrm>
            <a:off x="838200" y="1929384"/>
            <a:ext cx="10515600" cy="4251960"/>
          </a:xfrm>
        </p:spPr>
        <p:txBody>
          <a:bodyPr>
            <a:normAutofit fontScale="92500" lnSpcReduction="10000"/>
          </a:bodyPr>
          <a:lstStyle/>
          <a:p>
            <a:r>
              <a:rPr lang="en-GB" sz="2200" b="1" dirty="0">
                <a:solidFill>
                  <a:srgbClr val="0070C0"/>
                </a:solidFill>
                <a:latin typeface="Roboto" panose="02000000000000000000" pitchFamily="2" charset="0"/>
                <a:ea typeface="Roboto" panose="02000000000000000000" pitchFamily="2" charset="0"/>
              </a:rPr>
              <a:t>Patients</a:t>
            </a:r>
          </a:p>
          <a:p>
            <a:pPr lvl="1"/>
            <a:r>
              <a:rPr lang="en-GB" sz="2000" dirty="0">
                <a:effectLst/>
                <a:latin typeface="Roboto" panose="02000000000000000000" pitchFamily="2" charset="0"/>
                <a:ea typeface="Roboto" panose="02000000000000000000" pitchFamily="2" charset="0"/>
                <a:cs typeface="Times New Roman" panose="02020603050405020304" pitchFamily="18" charset="0"/>
              </a:rPr>
              <a:t>Successful award of one or more social welfare payments, including back-payments and increases in existing benefits. This can include Personal Independence Payments (PIP), Universal Credit (UC) and Disability Living Allowance for Children (DLA).</a:t>
            </a:r>
          </a:p>
          <a:p>
            <a:pPr lvl="1"/>
            <a:r>
              <a:rPr lang="en-GB" sz="2000" dirty="0">
                <a:effectLst/>
                <a:latin typeface="Roboto" panose="02000000000000000000" pitchFamily="2" charset="0"/>
                <a:ea typeface="Roboto" panose="02000000000000000000" pitchFamily="2" charset="0"/>
                <a:cs typeface="Times New Roman" panose="02020603050405020304" pitchFamily="18" charset="0"/>
              </a:rPr>
              <a:t>The amount awarded under these schemes varies considerably according to various factors including level of disability, age, employment status and the level of existing savings </a:t>
            </a:r>
            <a:r>
              <a:rPr lang="en-GB" sz="2000" dirty="0">
                <a:latin typeface="Roboto" panose="02000000000000000000" pitchFamily="2" charset="0"/>
                <a:ea typeface="Roboto" panose="02000000000000000000" pitchFamily="2" charset="0"/>
                <a:cs typeface="Times New Roman" panose="02020603050405020304" pitchFamily="18" charset="0"/>
              </a:rPr>
              <a:t>E.g. PIP £1k-£8k per year.</a:t>
            </a:r>
            <a:endParaRPr lang="en-GB" sz="2000" dirty="0">
              <a:effectLst/>
              <a:latin typeface="Roboto" panose="02000000000000000000" pitchFamily="2" charset="0"/>
              <a:ea typeface="Roboto" panose="02000000000000000000" pitchFamily="2" charset="0"/>
              <a:cs typeface="Times New Roman" panose="02020603050405020304" pitchFamily="18" charset="0"/>
            </a:endParaRPr>
          </a:p>
          <a:p>
            <a:pPr lvl="1"/>
            <a:r>
              <a:rPr lang="en-GB" sz="2000" dirty="0">
                <a:latin typeface="Roboto" panose="02000000000000000000" pitchFamily="2" charset="0"/>
                <a:ea typeface="Roboto" panose="02000000000000000000" pitchFamily="2" charset="0"/>
                <a:cs typeface="Times New Roman" panose="02020603050405020304" pitchFamily="18" charset="0"/>
              </a:rPr>
              <a:t>R</a:t>
            </a:r>
            <a:r>
              <a:rPr lang="en-GB" sz="2000" dirty="0">
                <a:effectLst/>
                <a:latin typeface="Roboto" panose="02000000000000000000" pitchFamily="2" charset="0"/>
                <a:ea typeface="Roboto" panose="02000000000000000000" pitchFamily="2" charset="0"/>
                <a:cs typeface="Times New Roman" panose="02020603050405020304" pitchFamily="18" charset="0"/>
              </a:rPr>
              <a:t>eduction in fees associated with debt collection and interest payments .</a:t>
            </a:r>
          </a:p>
          <a:p>
            <a:pPr lvl="1"/>
            <a:r>
              <a:rPr lang="en-GB" sz="2000" dirty="0">
                <a:effectLst/>
                <a:latin typeface="Roboto" panose="02000000000000000000" pitchFamily="2" charset="0"/>
                <a:ea typeface="Roboto" panose="02000000000000000000" pitchFamily="2" charset="0"/>
                <a:cs typeface="Times New Roman" panose="02020603050405020304" pitchFamily="18" charset="0"/>
              </a:rPr>
              <a:t>Fewer rejected and appealed claims.</a:t>
            </a:r>
          </a:p>
          <a:p>
            <a:pPr lvl="1"/>
            <a:r>
              <a:rPr lang="en-GB" sz="2000" dirty="0">
                <a:latin typeface="Roboto" panose="02000000000000000000" pitchFamily="2" charset="0"/>
                <a:ea typeface="Roboto" panose="02000000000000000000" pitchFamily="2" charset="0"/>
                <a:cs typeface="Times New Roman" panose="02020603050405020304" pitchFamily="18" charset="0"/>
              </a:rPr>
              <a:t>Prevent homelessness (£24k-30k per year) and eviction, afford basic medical necessities, and raise the quality of their diet.</a:t>
            </a:r>
            <a:endParaRPr lang="en-GB" sz="2200" dirty="0">
              <a:latin typeface="Roboto" panose="02000000000000000000" pitchFamily="2" charset="0"/>
              <a:ea typeface="Roboto" panose="02000000000000000000" pitchFamily="2" charset="0"/>
              <a:cs typeface="Times New Roman" panose="02020603050405020304" pitchFamily="18" charset="0"/>
            </a:endParaRPr>
          </a:p>
          <a:p>
            <a:pPr lvl="1"/>
            <a:r>
              <a:rPr lang="en-GB" sz="2000" dirty="0">
                <a:latin typeface="Roboto" panose="02000000000000000000" pitchFamily="2" charset="0"/>
                <a:ea typeface="Roboto" panose="02000000000000000000" pitchFamily="2" charset="0"/>
                <a:cs typeface="Times New Roman" panose="02020603050405020304" pitchFamily="18" charset="0"/>
              </a:rPr>
              <a:t>Increased awareness of charities or local schemes.</a:t>
            </a:r>
          </a:p>
        </p:txBody>
      </p:sp>
      <p:sp>
        <p:nvSpPr>
          <p:cNvPr id="6" name="Title 1">
            <a:extLst>
              <a:ext uri="{FF2B5EF4-FFF2-40B4-BE49-F238E27FC236}">
                <a16:creationId xmlns:a16="http://schemas.microsoft.com/office/drawing/2014/main" id="{F861B893-437D-2449-8907-3583DB05875B}"/>
              </a:ext>
            </a:extLst>
          </p:cNvPr>
          <p:cNvSpPr txBox="1">
            <a:spLocks/>
          </p:cNvSpPr>
          <p:nvPr/>
        </p:nvSpPr>
        <p:spPr bwMode="black">
          <a:xfrm>
            <a:off x="570367" y="597530"/>
            <a:ext cx="10515599" cy="1240324"/>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GB" sz="4400"/>
              <a:t>Costs, benefits and outcomes</a:t>
            </a:r>
            <a:endParaRPr lang="en-GB" sz="4400" dirty="0"/>
          </a:p>
        </p:txBody>
      </p:sp>
    </p:spTree>
    <p:extLst>
      <p:ext uri="{BB962C8B-B14F-4D97-AF65-F5344CB8AC3E}">
        <p14:creationId xmlns:p14="http://schemas.microsoft.com/office/powerpoint/2010/main" val="3253745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54392F-A561-41BC-938A-8357A2B1EECD}"/>
              </a:ext>
            </a:extLst>
          </p:cNvPr>
          <p:cNvSpPr>
            <a:spLocks noGrp="1"/>
          </p:cNvSpPr>
          <p:nvPr>
            <p:ph idx="1"/>
          </p:nvPr>
        </p:nvSpPr>
        <p:spPr>
          <a:xfrm>
            <a:off x="838200" y="1929384"/>
            <a:ext cx="10515600" cy="4251960"/>
          </a:xfrm>
        </p:spPr>
        <p:txBody>
          <a:bodyPr>
            <a:normAutofit/>
          </a:bodyPr>
          <a:lstStyle/>
          <a:p>
            <a:r>
              <a:rPr lang="en-GB" sz="2000" b="1" dirty="0">
                <a:solidFill>
                  <a:srgbClr val="0070C0"/>
                </a:solidFill>
                <a:latin typeface="Roboto" panose="02000000000000000000" pitchFamily="2" charset="0"/>
                <a:ea typeface="Roboto" panose="02000000000000000000" pitchFamily="2" charset="0"/>
              </a:rPr>
              <a:t>Local and national government</a:t>
            </a:r>
          </a:p>
          <a:p>
            <a:pPr lvl="1"/>
            <a:r>
              <a:rPr lang="en-GB" sz="1800" dirty="0">
                <a:effectLst/>
                <a:latin typeface="Roboto" panose="02000000000000000000" pitchFamily="2" charset="0"/>
                <a:ea typeface="Roboto" panose="02000000000000000000" pitchFamily="2" charset="0"/>
                <a:cs typeface="Times New Roman" panose="02020603050405020304" pitchFamily="18" charset="0"/>
              </a:rPr>
              <a:t>Reduction of court and legal costs associated with the appeals process. This would arise because of the increase in quality of submitted welfare benefits applications, including those that are supported by valid medical and non-medical evidence.</a:t>
            </a:r>
          </a:p>
          <a:p>
            <a:pPr lvl="1"/>
            <a:r>
              <a:rPr lang="en-GB" sz="1800" dirty="0">
                <a:effectLst/>
                <a:latin typeface="Roboto" panose="02000000000000000000" pitchFamily="2" charset="0"/>
                <a:ea typeface="Roboto" panose="02000000000000000000" pitchFamily="2" charset="0"/>
                <a:cs typeface="Times New Roman" panose="02020603050405020304" pitchFamily="18" charset="0"/>
              </a:rPr>
              <a:t>A secondary financial benefit for the government could relate to the reduction in time spent processing incomplete or invalid welfare benefits applications.</a:t>
            </a:r>
            <a:endParaRPr lang="en-GB" sz="2000" dirty="0">
              <a:latin typeface="Roboto" panose="02000000000000000000" pitchFamily="2" charset="0"/>
              <a:ea typeface="Roboto" panose="02000000000000000000" pitchFamily="2" charset="0"/>
              <a:cs typeface="Times New Roman" panose="02020603050405020304" pitchFamily="18" charset="0"/>
            </a:endParaRPr>
          </a:p>
          <a:p>
            <a:r>
              <a:rPr lang="en-GB" sz="2000" b="1" dirty="0">
                <a:solidFill>
                  <a:srgbClr val="0070C0"/>
                </a:solidFill>
                <a:latin typeface="Roboto" panose="02000000000000000000" pitchFamily="2" charset="0"/>
                <a:ea typeface="Roboto" panose="02000000000000000000" pitchFamily="2" charset="0"/>
              </a:rPr>
              <a:t>External advice centres and hubs</a:t>
            </a:r>
          </a:p>
          <a:p>
            <a:pPr lvl="1"/>
            <a:r>
              <a:rPr lang="en-GB" sz="1800" dirty="0">
                <a:latin typeface="Roboto" panose="02000000000000000000" pitchFamily="2" charset="0"/>
                <a:ea typeface="Roboto" panose="02000000000000000000" pitchFamily="2" charset="0"/>
                <a:cs typeface="Times New Roman" panose="02020603050405020304" pitchFamily="18" charset="0"/>
              </a:rPr>
              <a:t>Reduction in the demand for advice from patient cohorts that are advised internally by hospital trusts. This would include a reduction in the number of appointments handled and time spent following up welfare applications requiring input from the hospital.</a:t>
            </a:r>
          </a:p>
          <a:p>
            <a:pPr lvl="1"/>
            <a:r>
              <a:rPr lang="en-GB" sz="1800" dirty="0">
                <a:latin typeface="Roboto" panose="02000000000000000000" pitchFamily="2" charset="0"/>
                <a:ea typeface="Roboto" panose="02000000000000000000" pitchFamily="2" charset="0"/>
                <a:cs typeface="Times New Roman" panose="02020603050405020304" pitchFamily="18" charset="0"/>
              </a:rPr>
              <a:t>Reduction in the amount of time spent on each case due to the hospital advice service helping to initially progress or bootstrap the application process.</a:t>
            </a:r>
          </a:p>
          <a:p>
            <a:pPr lvl="1"/>
            <a:endParaRPr lang="en-GB" sz="2000" dirty="0">
              <a:latin typeface="Roboto" panose="02000000000000000000" pitchFamily="2" charset="0"/>
              <a:ea typeface="Roboto" panose="02000000000000000000" pitchFamily="2" charset="0"/>
              <a:cs typeface="Times New Roman" panose="02020603050405020304" pitchFamily="18" charset="0"/>
            </a:endParaRPr>
          </a:p>
        </p:txBody>
      </p:sp>
      <p:sp>
        <p:nvSpPr>
          <p:cNvPr id="9" name="Title 1">
            <a:extLst>
              <a:ext uri="{FF2B5EF4-FFF2-40B4-BE49-F238E27FC236}">
                <a16:creationId xmlns:a16="http://schemas.microsoft.com/office/drawing/2014/main" id="{F520AF87-3956-E14E-A2A7-132AA5952254}"/>
              </a:ext>
            </a:extLst>
          </p:cNvPr>
          <p:cNvSpPr>
            <a:spLocks noGrp="1"/>
          </p:cNvSpPr>
          <p:nvPr>
            <p:ph type="title"/>
          </p:nvPr>
        </p:nvSpPr>
        <p:spPr>
          <a:xfrm>
            <a:off x="570367" y="597530"/>
            <a:ext cx="10515599" cy="1240324"/>
          </a:xfrm>
        </p:spPr>
        <p:txBody>
          <a:bodyPr>
            <a:normAutofit/>
          </a:bodyPr>
          <a:lstStyle/>
          <a:p>
            <a:r>
              <a:rPr lang="en-GB" sz="4400" dirty="0"/>
              <a:t>Costs, benefits and outcomes</a:t>
            </a:r>
          </a:p>
        </p:txBody>
      </p:sp>
    </p:spTree>
    <p:extLst>
      <p:ext uri="{BB962C8B-B14F-4D97-AF65-F5344CB8AC3E}">
        <p14:creationId xmlns:p14="http://schemas.microsoft.com/office/powerpoint/2010/main" val="4164487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22C17E-6FF7-483B-90C2-6932F864C0C2}"/>
              </a:ext>
            </a:extLst>
          </p:cNvPr>
          <p:cNvPicPr>
            <a:picLocks noChangeAspect="1"/>
          </p:cNvPicPr>
          <p:nvPr/>
        </p:nvPicPr>
        <p:blipFill rotWithShape="1">
          <a:blip r:embed="rId2"/>
          <a:srcRect l="54375" t="33889" r="19687" b="40834"/>
          <a:stretch/>
        </p:blipFill>
        <p:spPr>
          <a:xfrm>
            <a:off x="333375" y="247650"/>
            <a:ext cx="3961563" cy="2171700"/>
          </a:xfrm>
          <a:prstGeom prst="rect">
            <a:avLst/>
          </a:prstGeom>
        </p:spPr>
      </p:pic>
      <p:pic>
        <p:nvPicPr>
          <p:cNvPr id="5" name="Picture 4">
            <a:extLst>
              <a:ext uri="{FF2B5EF4-FFF2-40B4-BE49-F238E27FC236}">
                <a16:creationId xmlns:a16="http://schemas.microsoft.com/office/drawing/2014/main" id="{3E300D3E-DD0C-4785-A578-107CC11C739F}"/>
              </a:ext>
            </a:extLst>
          </p:cNvPr>
          <p:cNvPicPr>
            <a:picLocks noChangeAspect="1"/>
          </p:cNvPicPr>
          <p:nvPr/>
        </p:nvPicPr>
        <p:blipFill rotWithShape="1">
          <a:blip r:embed="rId3"/>
          <a:srcRect l="18515" t="16528" r="54766" b="20417"/>
          <a:stretch/>
        </p:blipFill>
        <p:spPr>
          <a:xfrm>
            <a:off x="4294938" y="370443"/>
            <a:ext cx="3990976" cy="5297962"/>
          </a:xfrm>
          <a:prstGeom prst="rect">
            <a:avLst/>
          </a:prstGeom>
        </p:spPr>
      </p:pic>
      <p:pic>
        <p:nvPicPr>
          <p:cNvPr id="7" name="Picture 6">
            <a:extLst>
              <a:ext uri="{FF2B5EF4-FFF2-40B4-BE49-F238E27FC236}">
                <a16:creationId xmlns:a16="http://schemas.microsoft.com/office/drawing/2014/main" id="{0ED4D137-620E-4F0F-900E-AB5307EBFDC3}"/>
              </a:ext>
            </a:extLst>
          </p:cNvPr>
          <p:cNvPicPr>
            <a:picLocks noChangeAspect="1"/>
          </p:cNvPicPr>
          <p:nvPr/>
        </p:nvPicPr>
        <p:blipFill rotWithShape="1">
          <a:blip r:embed="rId4"/>
          <a:srcRect l="53594" t="26806" r="19844" b="17346"/>
          <a:stretch/>
        </p:blipFill>
        <p:spPr>
          <a:xfrm>
            <a:off x="8285914" y="447160"/>
            <a:ext cx="3658436" cy="4326726"/>
          </a:xfrm>
          <a:prstGeom prst="rect">
            <a:avLst/>
          </a:prstGeom>
        </p:spPr>
      </p:pic>
      <p:sp>
        <p:nvSpPr>
          <p:cNvPr id="8" name="TextBox 7">
            <a:extLst>
              <a:ext uri="{FF2B5EF4-FFF2-40B4-BE49-F238E27FC236}">
                <a16:creationId xmlns:a16="http://schemas.microsoft.com/office/drawing/2014/main" id="{B631609C-98C2-4321-89BC-A416B4123D53}"/>
              </a:ext>
            </a:extLst>
          </p:cNvPr>
          <p:cNvSpPr txBox="1"/>
          <p:nvPr/>
        </p:nvSpPr>
        <p:spPr>
          <a:xfrm>
            <a:off x="447675" y="3533775"/>
            <a:ext cx="3448050" cy="923330"/>
          </a:xfrm>
          <a:prstGeom prst="rect">
            <a:avLst/>
          </a:prstGeom>
          <a:noFill/>
        </p:spPr>
        <p:txBody>
          <a:bodyPr wrap="square" rtlCol="0">
            <a:spAutoFit/>
          </a:bodyPr>
          <a:lstStyle/>
          <a:p>
            <a:r>
              <a:rPr lang="en-GB" dirty="0">
                <a:latin typeface="Roboto" panose="02000000000000000000" pitchFamily="2" charset="0"/>
                <a:ea typeface="Roboto" panose="02000000000000000000" pitchFamily="2" charset="0"/>
              </a:rPr>
              <a:t>These are sample screenshots taken from the report published by the AJC</a:t>
            </a:r>
          </a:p>
        </p:txBody>
      </p:sp>
    </p:spTree>
    <p:extLst>
      <p:ext uri="{BB962C8B-B14F-4D97-AF65-F5344CB8AC3E}">
        <p14:creationId xmlns:p14="http://schemas.microsoft.com/office/powerpoint/2010/main" val="1522581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47195-CE75-4342-8D01-E3236FA1CC73}"/>
              </a:ext>
            </a:extLst>
          </p:cNvPr>
          <p:cNvSpPr>
            <a:spLocks noGrp="1"/>
          </p:cNvSpPr>
          <p:nvPr>
            <p:ph type="title"/>
          </p:nvPr>
        </p:nvSpPr>
        <p:spPr>
          <a:xfrm>
            <a:off x="452673" y="640080"/>
            <a:ext cx="4273236" cy="5257800"/>
          </a:xfrm>
        </p:spPr>
        <p:txBody>
          <a:bodyPr>
            <a:normAutofit/>
          </a:bodyPr>
          <a:lstStyle/>
          <a:p>
            <a:r>
              <a:rPr lang="en-GB" sz="4000" dirty="0">
                <a:solidFill>
                  <a:srgbClr val="0070C0"/>
                </a:solidFill>
                <a:latin typeface="Roboto" panose="02000000000000000000" pitchFamily="2" charset="0"/>
                <a:ea typeface="Roboto" panose="02000000000000000000" pitchFamily="2" charset="0"/>
              </a:rPr>
              <a:t>Perspectives and next steps</a:t>
            </a:r>
          </a:p>
        </p:txBody>
      </p:sp>
      <p:sp>
        <p:nvSpPr>
          <p:cNvPr id="23" name="Content Placeholder 2">
            <a:extLst>
              <a:ext uri="{FF2B5EF4-FFF2-40B4-BE49-F238E27FC236}">
                <a16:creationId xmlns:a16="http://schemas.microsoft.com/office/drawing/2014/main" id="{01D302D2-1D74-403A-88BF-663FE65789AD}"/>
              </a:ext>
            </a:extLst>
          </p:cNvPr>
          <p:cNvSpPr>
            <a:spLocks noGrp="1"/>
          </p:cNvSpPr>
          <p:nvPr>
            <p:ph idx="1"/>
          </p:nvPr>
        </p:nvSpPr>
        <p:spPr>
          <a:xfrm>
            <a:off x="4725909" y="640081"/>
            <a:ext cx="6657129" cy="5257800"/>
          </a:xfrm>
        </p:spPr>
        <p:txBody>
          <a:bodyPr anchor="ctr">
            <a:normAutofit/>
          </a:bodyPr>
          <a:lstStyle/>
          <a:p>
            <a:r>
              <a:rPr lang="en-GB" sz="1700" dirty="0">
                <a:effectLst/>
                <a:latin typeface="Roboto" panose="02000000000000000000" pitchFamily="2" charset="0"/>
                <a:ea typeface="Roboto" panose="02000000000000000000" pitchFamily="2" charset="0"/>
                <a:cs typeface="Times New Roman" panose="02020603050405020304" pitchFamily="18" charset="0"/>
              </a:rPr>
              <a:t>Integrated advice services within hospital settings can assist at the juncture of people’s lives when they are most in need.</a:t>
            </a:r>
          </a:p>
          <a:p>
            <a:r>
              <a:rPr lang="en-GB" sz="1700" dirty="0">
                <a:effectLst/>
                <a:latin typeface="Roboto" panose="02000000000000000000" pitchFamily="2" charset="0"/>
                <a:ea typeface="Roboto" panose="02000000000000000000" pitchFamily="2" charset="0"/>
                <a:cs typeface="Times New Roman" panose="02020603050405020304" pitchFamily="18" charset="0"/>
              </a:rPr>
              <a:t>Patients are treated holistically which has the potential to lead to improved health and wellbeing outcomes.</a:t>
            </a:r>
          </a:p>
          <a:p>
            <a:r>
              <a:rPr lang="en-GB" sz="1700" dirty="0">
                <a:latin typeface="Roboto" panose="02000000000000000000" pitchFamily="2" charset="0"/>
                <a:ea typeface="Roboto" panose="02000000000000000000" pitchFamily="2" charset="0"/>
                <a:cs typeface="Times New Roman" panose="02020603050405020304" pitchFamily="18" charset="0"/>
              </a:rPr>
              <a:t>There are also clear benefits for hospitals, local government and the wider UK advice service.</a:t>
            </a:r>
          </a:p>
          <a:p>
            <a:r>
              <a:rPr lang="en-GB" sz="1700" dirty="0">
                <a:effectLst/>
                <a:latin typeface="Roboto" panose="02000000000000000000" pitchFamily="2" charset="0"/>
                <a:ea typeface="Roboto" panose="02000000000000000000" pitchFamily="2" charset="0"/>
                <a:cs typeface="Times New Roman" panose="02020603050405020304" pitchFamily="18" charset="0"/>
              </a:rPr>
              <a:t>We plan to carry out a larger evaluation across the UK of the provision of onsite services. Our pilot was only able to consider five sites and it was abundantly clear that the Royal Leicester, where there is no onsite advice service, would greatly benefit from those advice services found in our other pilot sites.</a:t>
            </a:r>
          </a:p>
          <a:p>
            <a:r>
              <a:rPr lang="en-GB" sz="1700" dirty="0">
                <a:effectLst/>
                <a:latin typeface="Roboto" panose="02000000000000000000" pitchFamily="2" charset="0"/>
                <a:ea typeface="Roboto" panose="02000000000000000000" pitchFamily="2" charset="0"/>
                <a:cs typeface="Times New Roman" panose="02020603050405020304" pitchFamily="18" charset="0"/>
              </a:rPr>
              <a:t>In order to fully understand the landscape, and to assess the long-term cost savings of onsite advice services, we would need to interrogate the NHS hospital landscape to identify how many onsite services already exist and the extent to which, they mirror the main findings in our pilot study</a:t>
            </a:r>
            <a:r>
              <a:rPr lang="en-GB" sz="1700" dirty="0">
                <a:effectLst/>
                <a:latin typeface="Bell MT" panose="02020503060305020303" pitchFamily="18" charset="0"/>
                <a:ea typeface="Calibri" panose="020F0502020204030204" pitchFamily="34" charset="0"/>
                <a:cs typeface="Times New Roman" panose="02020603050405020304" pitchFamily="18" charset="0"/>
              </a:rPr>
              <a:t>. </a:t>
            </a:r>
            <a:r>
              <a:rPr lang="en-GB" sz="1700" dirty="0">
                <a:effectLst/>
                <a:latin typeface="Roboto" panose="02000000000000000000" pitchFamily="2" charset="0"/>
                <a:ea typeface="Roboto" panose="02000000000000000000" pitchFamily="2" charset="0"/>
                <a:cs typeface="Times New Roman" panose="02020603050405020304" pitchFamily="18" charset="0"/>
              </a:rPr>
              <a:t>This could begin with a UK wide hospital census. </a:t>
            </a:r>
          </a:p>
        </p:txBody>
      </p:sp>
      <p:sp>
        <p:nvSpPr>
          <p:cNvPr id="4" name="TextBox 3">
            <a:extLst>
              <a:ext uri="{FF2B5EF4-FFF2-40B4-BE49-F238E27FC236}">
                <a16:creationId xmlns:a16="http://schemas.microsoft.com/office/drawing/2014/main" id="{CDEBA56E-4168-4D83-8363-FE154972011B}"/>
              </a:ext>
            </a:extLst>
          </p:cNvPr>
          <p:cNvSpPr txBox="1"/>
          <p:nvPr/>
        </p:nvSpPr>
        <p:spPr>
          <a:xfrm>
            <a:off x="8418873" y="6217919"/>
            <a:ext cx="3241989" cy="369332"/>
          </a:xfrm>
          <a:prstGeom prst="rect">
            <a:avLst/>
          </a:prstGeom>
          <a:noFill/>
        </p:spPr>
        <p:txBody>
          <a:bodyPr wrap="square" rtlCol="0">
            <a:spAutoFit/>
          </a:bodyPr>
          <a:lstStyle/>
          <a:p>
            <a:r>
              <a:rPr lang="en-GB" dirty="0"/>
              <a:t>THANKS FOR LISTENING! </a:t>
            </a:r>
          </a:p>
        </p:txBody>
      </p:sp>
    </p:spTree>
    <p:extLst>
      <p:ext uri="{BB962C8B-B14F-4D97-AF65-F5344CB8AC3E}">
        <p14:creationId xmlns:p14="http://schemas.microsoft.com/office/powerpoint/2010/main" val="1679261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8F933-6611-4297-9EAA-56F172762267}"/>
              </a:ext>
            </a:extLst>
          </p:cNvPr>
          <p:cNvSpPr>
            <a:spLocks noGrp="1"/>
          </p:cNvSpPr>
          <p:nvPr>
            <p:ph type="title"/>
          </p:nvPr>
        </p:nvSpPr>
        <p:spPr>
          <a:xfrm>
            <a:off x="479393" y="1673156"/>
            <a:ext cx="4237461" cy="3978613"/>
          </a:xfrm>
        </p:spPr>
        <p:txBody>
          <a:bodyPr>
            <a:normAutofit/>
          </a:bodyPr>
          <a:lstStyle/>
          <a:p>
            <a:pPr algn="r"/>
            <a:r>
              <a:rPr lang="en-GB" sz="6000" dirty="0">
                <a:solidFill>
                  <a:srgbClr val="0070C0"/>
                </a:solidFill>
                <a:latin typeface="Roboto" panose="02000000000000000000" pitchFamily="2" charset="0"/>
                <a:ea typeface="Roboto" panose="02000000000000000000" pitchFamily="2" charset="0"/>
              </a:rPr>
              <a:t>Problem</a:t>
            </a:r>
            <a:r>
              <a:rPr lang="en-GB" sz="6000" dirty="0">
                <a:latin typeface="Roboto" panose="02000000000000000000" pitchFamily="2" charset="0"/>
                <a:ea typeface="Roboto" panose="02000000000000000000" pitchFamily="2" charset="0"/>
              </a:rPr>
              <a:t> </a:t>
            </a:r>
            <a:r>
              <a:rPr lang="en-GB" sz="6000" dirty="0">
                <a:solidFill>
                  <a:srgbClr val="0070C0"/>
                </a:solidFill>
                <a:latin typeface="Roboto" panose="02000000000000000000" pitchFamily="2" charset="0"/>
                <a:ea typeface="Roboto" panose="02000000000000000000" pitchFamily="2" charset="0"/>
              </a:rPr>
              <a:t>context</a:t>
            </a:r>
          </a:p>
        </p:txBody>
      </p:sp>
      <p:graphicFrame>
        <p:nvGraphicFramePr>
          <p:cNvPr id="35" name="Content Placeholder 2">
            <a:extLst>
              <a:ext uri="{FF2B5EF4-FFF2-40B4-BE49-F238E27FC236}">
                <a16:creationId xmlns:a16="http://schemas.microsoft.com/office/drawing/2014/main" id="{BFA7A5B6-5A60-4F67-9E2A-53DB95355367}"/>
              </a:ext>
            </a:extLst>
          </p:cNvPr>
          <p:cNvGraphicFramePr>
            <a:graphicFrameLocks noGrp="1"/>
          </p:cNvGraphicFramePr>
          <p:nvPr>
            <p:ph idx="1"/>
            <p:extLst>
              <p:ext uri="{D42A27DB-BD31-4B8C-83A1-F6EECF244321}">
                <p14:modId xmlns:p14="http://schemas.microsoft.com/office/powerpoint/2010/main" val="795175878"/>
              </p:ext>
            </p:extLst>
          </p:nvPr>
        </p:nvGraphicFramePr>
        <p:xfrm>
          <a:off x="5108535" y="752475"/>
          <a:ext cx="6245265" cy="5907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7009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8F933-6611-4297-9EAA-56F172762267}"/>
              </a:ext>
            </a:extLst>
          </p:cNvPr>
          <p:cNvSpPr>
            <a:spLocks noGrp="1"/>
          </p:cNvSpPr>
          <p:nvPr>
            <p:ph type="title"/>
          </p:nvPr>
        </p:nvSpPr>
        <p:spPr>
          <a:xfrm rot="16200000">
            <a:off x="-642549" y="1408671"/>
            <a:ext cx="5931244" cy="3954162"/>
          </a:xfrm>
        </p:spPr>
        <p:txBody>
          <a:bodyPr>
            <a:normAutofit/>
          </a:bodyPr>
          <a:lstStyle/>
          <a:p>
            <a:r>
              <a:rPr lang="en-GB" sz="4400" dirty="0">
                <a:solidFill>
                  <a:srgbClr val="0070C0"/>
                </a:solidFill>
                <a:latin typeface="Roboto" panose="02000000000000000000" pitchFamily="2" charset="0"/>
                <a:ea typeface="Roboto" panose="02000000000000000000" pitchFamily="2" charset="0"/>
              </a:rPr>
              <a:t>Observations</a:t>
            </a:r>
          </a:p>
        </p:txBody>
      </p:sp>
      <p:sp>
        <p:nvSpPr>
          <p:cNvPr id="24" name="Content Placeholder 2">
            <a:extLst>
              <a:ext uri="{FF2B5EF4-FFF2-40B4-BE49-F238E27FC236}">
                <a16:creationId xmlns:a16="http://schemas.microsoft.com/office/drawing/2014/main" id="{9D4E898F-BFD2-4AB6-B5CF-64B22277F126}"/>
              </a:ext>
            </a:extLst>
          </p:cNvPr>
          <p:cNvSpPr>
            <a:spLocks noGrp="1"/>
          </p:cNvSpPr>
          <p:nvPr>
            <p:ph idx="1"/>
          </p:nvPr>
        </p:nvSpPr>
        <p:spPr>
          <a:xfrm>
            <a:off x="4442108" y="0"/>
            <a:ext cx="6908645" cy="6858000"/>
          </a:xfrm>
        </p:spPr>
        <p:txBody>
          <a:bodyPr anchor="ctr">
            <a:normAutofit/>
          </a:bodyPr>
          <a:lstStyle/>
          <a:p>
            <a:endParaRPr lang="en-GB" sz="1700" dirty="0">
              <a:effectLst/>
              <a:latin typeface="Roboto" panose="02000000000000000000" pitchFamily="2" charset="0"/>
              <a:ea typeface="Roboto" panose="02000000000000000000" pitchFamily="2" charset="0"/>
              <a:cs typeface="Times New Roman" panose="02020603050405020304" pitchFamily="18" charset="0"/>
            </a:endParaRPr>
          </a:p>
          <a:p>
            <a:r>
              <a:rPr lang="en-GB" sz="1700" dirty="0">
                <a:effectLst/>
                <a:latin typeface="Roboto" panose="02000000000000000000" pitchFamily="2" charset="0"/>
                <a:ea typeface="Roboto" panose="02000000000000000000" pitchFamily="2" charset="0"/>
                <a:cs typeface="Times New Roman" panose="02020603050405020304" pitchFamily="18" charset="0"/>
              </a:rPr>
              <a:t>The UK welfare advice service consists of wide range of organisations covering income, housing, debt and disability…</a:t>
            </a:r>
          </a:p>
          <a:p>
            <a:endParaRPr lang="en-GB" sz="1700" dirty="0">
              <a:effectLst/>
              <a:latin typeface="Roboto" panose="02000000000000000000" pitchFamily="2" charset="0"/>
              <a:ea typeface="Roboto" panose="02000000000000000000" pitchFamily="2" charset="0"/>
              <a:cs typeface="Times New Roman" panose="02020603050405020304" pitchFamily="18" charset="0"/>
            </a:endParaRPr>
          </a:p>
          <a:p>
            <a:r>
              <a:rPr lang="en-GB" sz="1700" dirty="0">
                <a:latin typeface="Roboto" panose="02000000000000000000" pitchFamily="2" charset="0"/>
                <a:ea typeface="Roboto" panose="02000000000000000000" pitchFamily="2" charset="0"/>
                <a:cs typeface="Times New Roman" panose="02020603050405020304" pitchFamily="18" charset="0"/>
              </a:rPr>
              <a:t>At the same time, the application and appeals process is seen as complex and exhibits several challenges (rethink 2019; </a:t>
            </a:r>
            <a:r>
              <a:rPr lang="en-GB" sz="1700" dirty="0" err="1">
                <a:latin typeface="Roboto" panose="02000000000000000000" pitchFamily="2" charset="0"/>
                <a:ea typeface="Roboto" panose="02000000000000000000" pitchFamily="2" charset="0"/>
                <a:cs typeface="Times New Roman" panose="02020603050405020304" pitchFamily="18" charset="0"/>
              </a:rPr>
              <a:t>AgeUk</a:t>
            </a:r>
            <a:r>
              <a:rPr lang="en-GB" sz="1700" dirty="0">
                <a:latin typeface="Roboto" panose="02000000000000000000" pitchFamily="2" charset="0"/>
                <a:ea typeface="Roboto" panose="02000000000000000000" pitchFamily="2" charset="0"/>
                <a:cs typeface="Times New Roman" panose="02020603050405020304" pitchFamily="18" charset="0"/>
              </a:rPr>
              <a:t> 2021; and Joseph Rountree Foundation 2015).</a:t>
            </a:r>
            <a:endParaRPr lang="en-GB" sz="1700" dirty="0">
              <a:effectLst/>
              <a:latin typeface="Roboto" panose="02000000000000000000" pitchFamily="2" charset="0"/>
              <a:ea typeface="Roboto" panose="02000000000000000000" pitchFamily="2" charset="0"/>
              <a:cs typeface="Times New Roman" panose="02020603050405020304" pitchFamily="18" charset="0"/>
            </a:endParaRPr>
          </a:p>
          <a:p>
            <a:endParaRPr lang="en-GB" sz="1700" dirty="0">
              <a:effectLst/>
              <a:latin typeface="Roboto" panose="02000000000000000000" pitchFamily="2" charset="0"/>
              <a:ea typeface="Roboto" panose="02000000000000000000" pitchFamily="2" charset="0"/>
              <a:cs typeface="Times New Roman" panose="02020603050405020304" pitchFamily="18" charset="0"/>
            </a:endParaRPr>
          </a:p>
          <a:p>
            <a:r>
              <a:rPr lang="en-GB" sz="1700" i="0" dirty="0">
                <a:latin typeface="Roboto" panose="02000000000000000000" pitchFamily="2" charset="0"/>
                <a:ea typeface="Roboto" panose="02000000000000000000" pitchFamily="2" charset="0"/>
                <a:cs typeface="Times New Roman" panose="02020603050405020304" pitchFamily="18" charset="0"/>
              </a:rPr>
              <a:t>Following a report in 2006 by the </a:t>
            </a:r>
            <a:r>
              <a:rPr lang="en-GB" sz="1700" dirty="0">
                <a:latin typeface="Roboto" panose="02000000000000000000" pitchFamily="2" charset="0"/>
                <a:ea typeface="Roboto" panose="02000000000000000000" pitchFamily="2" charset="0"/>
                <a:cs typeface="Times New Roman" panose="02020603050405020304" pitchFamily="18" charset="0"/>
              </a:rPr>
              <a:t>Public Accounts Committee into the complexity of the benefits system there has been an ongoing effort to simplify the claims and appeals process.</a:t>
            </a:r>
          </a:p>
          <a:p>
            <a:endParaRPr lang="en-GB" sz="1700" dirty="0">
              <a:latin typeface="Roboto" panose="02000000000000000000" pitchFamily="2" charset="0"/>
              <a:ea typeface="Roboto" panose="02000000000000000000" pitchFamily="2" charset="0"/>
              <a:cs typeface="Times New Roman" panose="02020603050405020304" pitchFamily="18" charset="0"/>
            </a:endParaRPr>
          </a:p>
          <a:p>
            <a:r>
              <a:rPr lang="en-GB" sz="1700" dirty="0">
                <a:latin typeface="Roboto" panose="02000000000000000000" pitchFamily="2" charset="0"/>
                <a:ea typeface="Roboto" panose="02000000000000000000" pitchFamily="2" charset="0"/>
                <a:cs typeface="Times New Roman" panose="02020603050405020304" pitchFamily="18" charset="0"/>
              </a:rPr>
              <a:t>Given their unique position and that several benefit schemes require medical evidence to support claims, integrated hospital advice services appear best placed to offer advice and support for welfare needs arising due to accident, illness or disability.</a:t>
            </a:r>
            <a:endParaRPr lang="en-GB" sz="1700" i="0" dirty="0">
              <a:effectLst/>
              <a:latin typeface="Roboto" panose="02000000000000000000" pitchFamily="2" charset="0"/>
              <a:ea typeface="Roboto" panose="02000000000000000000" pitchFamily="2" charset="0"/>
              <a:cs typeface="Times New Roman" panose="02020603050405020304" pitchFamily="18" charset="0"/>
            </a:endParaRPr>
          </a:p>
          <a:p>
            <a:endParaRPr lang="en-US" sz="1700" i="0" dirty="0">
              <a:effectLst/>
              <a:latin typeface="Roboto" panose="02000000000000000000" pitchFamily="2" charset="0"/>
              <a:ea typeface="Roboto" panose="02000000000000000000" pitchFamily="2" charset="0"/>
            </a:endParaRPr>
          </a:p>
          <a:p>
            <a:r>
              <a:rPr lang="en-US" sz="1700" i="0" dirty="0">
                <a:effectLst/>
                <a:latin typeface="Roboto" panose="02000000000000000000" pitchFamily="2" charset="0"/>
                <a:ea typeface="Roboto" panose="02000000000000000000" pitchFamily="2" charset="0"/>
              </a:rPr>
              <a:t>Previous research has focused on advice delivered in the community setting. Less emphasis has been placed on the impact to hospitals or the longer-term wellbeing outcomes.</a:t>
            </a:r>
          </a:p>
          <a:p>
            <a:pPr marL="0" indent="0">
              <a:buNone/>
            </a:pPr>
            <a:endParaRPr lang="en-GB" sz="17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59836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8F933-6611-4297-9EAA-56F172762267}"/>
              </a:ext>
            </a:extLst>
          </p:cNvPr>
          <p:cNvSpPr>
            <a:spLocks noGrp="1"/>
          </p:cNvSpPr>
          <p:nvPr>
            <p:ph type="title"/>
          </p:nvPr>
        </p:nvSpPr>
        <p:spPr>
          <a:xfrm>
            <a:off x="615636" y="642594"/>
            <a:ext cx="10509564" cy="977976"/>
          </a:xfrm>
        </p:spPr>
        <p:txBody>
          <a:bodyPr>
            <a:normAutofit fontScale="90000"/>
          </a:bodyPr>
          <a:lstStyle/>
          <a:p>
            <a:r>
              <a:rPr lang="en-GB" sz="4000" dirty="0">
                <a:solidFill>
                  <a:srgbClr val="0070C0"/>
                </a:solidFill>
                <a:latin typeface="Roboto" panose="02000000000000000000" pitchFamily="2" charset="0"/>
                <a:ea typeface="Roboto" panose="02000000000000000000" pitchFamily="2" charset="0"/>
              </a:rPr>
              <a:t>Research</a:t>
            </a:r>
            <a:r>
              <a:rPr lang="en-GB" sz="5400" dirty="0">
                <a:solidFill>
                  <a:srgbClr val="0070C0"/>
                </a:solidFill>
                <a:latin typeface="Roboto" panose="02000000000000000000" pitchFamily="2" charset="0"/>
                <a:ea typeface="Roboto" panose="02000000000000000000" pitchFamily="2" charset="0"/>
              </a:rPr>
              <a:t> </a:t>
            </a:r>
            <a:r>
              <a:rPr lang="en-GB" sz="4000" dirty="0">
                <a:solidFill>
                  <a:srgbClr val="0070C0"/>
                </a:solidFill>
                <a:latin typeface="Roboto" panose="02000000000000000000" pitchFamily="2" charset="0"/>
                <a:ea typeface="Roboto" panose="02000000000000000000" pitchFamily="2" charset="0"/>
              </a:rPr>
              <a:t>Team</a:t>
            </a:r>
          </a:p>
        </p:txBody>
      </p:sp>
      <p:sp>
        <p:nvSpPr>
          <p:cNvPr id="24" name="Content Placeholder 2">
            <a:extLst>
              <a:ext uri="{FF2B5EF4-FFF2-40B4-BE49-F238E27FC236}">
                <a16:creationId xmlns:a16="http://schemas.microsoft.com/office/drawing/2014/main" id="{9D4E898F-BFD2-4AB6-B5CF-64B22277F126}"/>
              </a:ext>
            </a:extLst>
          </p:cNvPr>
          <p:cNvSpPr>
            <a:spLocks noGrp="1"/>
          </p:cNvSpPr>
          <p:nvPr>
            <p:ph idx="1"/>
          </p:nvPr>
        </p:nvSpPr>
        <p:spPr>
          <a:xfrm>
            <a:off x="544749" y="1712068"/>
            <a:ext cx="10809051" cy="4994294"/>
          </a:xfrm>
        </p:spPr>
        <p:txBody>
          <a:bodyPr>
            <a:normAutofit fontScale="55000" lnSpcReduction="20000"/>
          </a:bodyPr>
          <a:lstStyle/>
          <a:p>
            <a:endParaRPr lang="en-GB" sz="3300" dirty="0">
              <a:effectLst/>
              <a:latin typeface="Roboto" panose="02000000000000000000" pitchFamily="2" charset="0"/>
              <a:ea typeface="Roboto" panose="02000000000000000000" pitchFamily="2" charset="0"/>
              <a:cs typeface="Times New Roman" panose="02020603050405020304" pitchFamily="18" charset="0"/>
            </a:endParaRPr>
          </a:p>
          <a:p>
            <a:r>
              <a:rPr lang="en-GB" sz="3300" dirty="0">
                <a:effectLst/>
                <a:latin typeface="Roboto" panose="02000000000000000000" pitchFamily="2" charset="0"/>
                <a:ea typeface="Roboto" panose="02000000000000000000" pitchFamily="2" charset="0"/>
                <a:cs typeface="Times New Roman" panose="02020603050405020304" pitchFamily="18" charset="0"/>
              </a:rPr>
              <a:t>Lola Afolabi and Heidi Bancroft (AJC / JUSTICE)</a:t>
            </a:r>
          </a:p>
          <a:p>
            <a:r>
              <a:rPr lang="en-GB" sz="3300" dirty="0">
                <a:effectLst/>
                <a:latin typeface="Roboto" panose="02000000000000000000" pitchFamily="2" charset="0"/>
                <a:ea typeface="Roboto" panose="02000000000000000000" pitchFamily="2" charset="0"/>
                <a:cs typeface="Times New Roman" panose="02020603050405020304" pitchFamily="18" charset="0"/>
              </a:rPr>
              <a:t>Diane </a:t>
            </a:r>
            <a:r>
              <a:rPr lang="en-GB" sz="3300" dirty="0" err="1">
                <a:effectLst/>
                <a:latin typeface="Roboto" panose="02000000000000000000" pitchFamily="2" charset="0"/>
                <a:ea typeface="Roboto" panose="02000000000000000000" pitchFamily="2" charset="0"/>
                <a:cs typeface="Times New Roman" panose="02020603050405020304" pitchFamily="18" charset="0"/>
              </a:rPr>
              <a:t>Sechi</a:t>
            </a:r>
            <a:r>
              <a:rPr lang="en-GB" sz="3300" dirty="0">
                <a:effectLst/>
                <a:latin typeface="Roboto" panose="02000000000000000000" pitchFamily="2" charset="0"/>
                <a:ea typeface="Roboto" panose="02000000000000000000" pitchFamily="2" charset="0"/>
                <a:cs typeface="Times New Roman" panose="02020603050405020304" pitchFamily="18" charset="0"/>
              </a:rPr>
              <a:t> (</a:t>
            </a:r>
            <a:r>
              <a:rPr lang="en-US" sz="3300" i="0" dirty="0">
                <a:effectLst/>
                <a:latin typeface="Roboto" panose="02000000000000000000" pitchFamily="2" charset="0"/>
                <a:ea typeface="Roboto" panose="02000000000000000000" pitchFamily="2" charset="0"/>
              </a:rPr>
              <a:t>Senior Pro Bono Lawyer, Simmons &amp; Simmons)</a:t>
            </a:r>
          </a:p>
          <a:p>
            <a:r>
              <a:rPr lang="en-GB" sz="3300" dirty="0">
                <a:effectLst/>
                <a:latin typeface="Roboto" panose="02000000000000000000" pitchFamily="2" charset="0"/>
                <a:ea typeface="Roboto" panose="02000000000000000000" pitchFamily="2" charset="0"/>
                <a:cs typeface="Times New Roman" panose="02020603050405020304" pitchFamily="18" charset="0"/>
              </a:rPr>
              <a:t>Naomi Creutzfeldt (</a:t>
            </a:r>
            <a:r>
              <a:rPr lang="en-GB" sz="3300" i="0" dirty="0">
                <a:effectLst/>
                <a:latin typeface="Roboto" panose="02000000000000000000" pitchFamily="2" charset="0"/>
                <a:ea typeface="Roboto" panose="02000000000000000000" pitchFamily="2" charset="0"/>
              </a:rPr>
              <a:t>Professor in Socio-Legal Studies, University of Westminster)</a:t>
            </a:r>
            <a:endParaRPr lang="en-GB" sz="3300" dirty="0">
              <a:effectLst/>
              <a:latin typeface="Roboto" panose="02000000000000000000" pitchFamily="2" charset="0"/>
              <a:ea typeface="Roboto" panose="02000000000000000000" pitchFamily="2" charset="0"/>
              <a:cs typeface="Times New Roman" panose="02020603050405020304" pitchFamily="18" charset="0"/>
            </a:endParaRPr>
          </a:p>
          <a:p>
            <a:r>
              <a:rPr lang="en-GB" sz="3300" dirty="0">
                <a:effectLst/>
                <a:latin typeface="Roboto" panose="02000000000000000000" pitchFamily="2" charset="0"/>
                <a:ea typeface="Roboto" panose="02000000000000000000" pitchFamily="2" charset="0"/>
                <a:cs typeface="Times New Roman" panose="02020603050405020304" pitchFamily="18" charset="0"/>
              </a:rPr>
              <a:t>Philip Worrall (Research Fellow, University of Westminster)</a:t>
            </a:r>
          </a:p>
          <a:p>
            <a:endParaRPr lang="en-GB" sz="2900" b="0" i="0" dirty="0">
              <a:latin typeface="Roboto" panose="02000000000000000000" pitchFamily="2" charset="0"/>
              <a:ea typeface="Roboto" panose="02000000000000000000" pitchFamily="2" charset="0"/>
              <a:cs typeface="Times New Roman" panose="02020603050405020304" pitchFamily="18" charset="0"/>
            </a:endParaRPr>
          </a:p>
          <a:p>
            <a:r>
              <a:rPr lang="en-GB" sz="2900" u="sng" dirty="0">
                <a:effectLst/>
                <a:latin typeface="Roboto" panose="02000000000000000000" pitchFamily="2" charset="0"/>
                <a:ea typeface="Roboto" panose="02000000000000000000" pitchFamily="2" charset="0"/>
                <a:cs typeface="Times New Roman" panose="02020603050405020304" pitchFamily="18" charset="0"/>
              </a:rPr>
              <a:t>With special thanks to</a:t>
            </a:r>
          </a:p>
          <a:p>
            <a:pPr marL="685800" lvl="2">
              <a:lnSpc>
                <a:spcPct val="120000"/>
              </a:lnSpc>
              <a:spcBef>
                <a:spcPts val="1000"/>
              </a:spcBef>
            </a:pPr>
            <a:r>
              <a:rPr lang="en-GB" sz="2900" dirty="0">
                <a:latin typeface="Roboto" panose="02000000000000000000" pitchFamily="2" charset="0"/>
                <a:ea typeface="Roboto" panose="02000000000000000000" pitchFamily="2" charset="0"/>
                <a:cs typeface="Times New Roman" panose="02020603050405020304" pitchFamily="18" charset="0"/>
              </a:rPr>
              <a:t>Nick Wright, Manager, Citizens Advice Bureau at Great Ormond Street Hospital (GOSH)</a:t>
            </a:r>
          </a:p>
          <a:p>
            <a:pPr marL="685800" lvl="2">
              <a:lnSpc>
                <a:spcPct val="120000"/>
              </a:lnSpc>
              <a:spcBef>
                <a:spcPts val="1000"/>
              </a:spcBef>
            </a:pPr>
            <a:r>
              <a:rPr lang="en-GB" sz="2900" dirty="0">
                <a:latin typeface="Roboto" panose="02000000000000000000" pitchFamily="2" charset="0"/>
                <a:ea typeface="Roboto" panose="02000000000000000000" pitchFamily="2" charset="0"/>
                <a:cs typeface="Times New Roman" panose="02020603050405020304" pitchFamily="18" charset="0"/>
              </a:rPr>
              <a:t>Marie Copple, East Midlands Haemoglobinopathy Network Lead Nurse, Leicester Royal Infirmary Hospital</a:t>
            </a:r>
          </a:p>
          <a:p>
            <a:pPr marL="685800" lvl="2">
              <a:lnSpc>
                <a:spcPct val="120000"/>
              </a:lnSpc>
              <a:spcBef>
                <a:spcPts val="1000"/>
              </a:spcBef>
            </a:pPr>
            <a:r>
              <a:rPr lang="en-GB" sz="2900" dirty="0">
                <a:latin typeface="Roboto" panose="02000000000000000000" pitchFamily="2" charset="0"/>
                <a:ea typeface="Roboto" panose="02000000000000000000" pitchFamily="2" charset="0"/>
                <a:cs typeface="Times New Roman" panose="02020603050405020304" pitchFamily="18" charset="0"/>
              </a:rPr>
              <a:t>Rachel Flagg, Interim Joint Director of Transformation and Commissioning, South West Croydon Health Care Services.</a:t>
            </a:r>
          </a:p>
          <a:p>
            <a:pPr marL="685800" lvl="2">
              <a:lnSpc>
                <a:spcPct val="120000"/>
              </a:lnSpc>
              <a:spcBef>
                <a:spcPts val="1000"/>
              </a:spcBef>
            </a:pPr>
            <a:r>
              <a:rPr lang="en-GB" sz="2900" dirty="0">
                <a:latin typeface="Roboto" panose="02000000000000000000" pitchFamily="2" charset="0"/>
                <a:ea typeface="Roboto" panose="02000000000000000000" pitchFamily="2" charset="0"/>
                <a:cs typeface="Times New Roman" panose="02020603050405020304" pitchFamily="18" charset="0"/>
              </a:rPr>
              <a:t>Michael Bell, Director, </a:t>
            </a:r>
            <a:r>
              <a:rPr lang="en-US" sz="2900" dirty="0">
                <a:latin typeface="Roboto" panose="02000000000000000000" pitchFamily="2" charset="0"/>
                <a:ea typeface="Roboto" panose="02000000000000000000" pitchFamily="2" charset="0"/>
                <a:cs typeface="Times New Roman" panose="02020603050405020304" pitchFamily="18" charset="0"/>
              </a:rPr>
              <a:t>Chairman at Croydon Health Services and Barking, </a:t>
            </a:r>
            <a:r>
              <a:rPr lang="en-US" sz="2900" dirty="0" err="1">
                <a:latin typeface="Roboto" panose="02000000000000000000" pitchFamily="2" charset="0"/>
                <a:ea typeface="Roboto" panose="02000000000000000000" pitchFamily="2" charset="0"/>
                <a:cs typeface="Times New Roman" panose="02020603050405020304" pitchFamily="18" charset="0"/>
              </a:rPr>
              <a:t>Havering</a:t>
            </a:r>
            <a:r>
              <a:rPr lang="en-US" sz="2900" dirty="0">
                <a:latin typeface="Roboto" panose="02000000000000000000" pitchFamily="2" charset="0"/>
                <a:ea typeface="Roboto" panose="02000000000000000000" pitchFamily="2" charset="0"/>
                <a:cs typeface="Times New Roman" panose="02020603050405020304" pitchFamily="18" charset="0"/>
              </a:rPr>
              <a:t> and </a:t>
            </a:r>
            <a:r>
              <a:rPr lang="en-US" sz="2900" dirty="0" err="1">
                <a:latin typeface="Roboto" panose="02000000000000000000" pitchFamily="2" charset="0"/>
                <a:ea typeface="Roboto" panose="02000000000000000000" pitchFamily="2" charset="0"/>
                <a:cs typeface="Times New Roman" panose="02020603050405020304" pitchFamily="18" charset="0"/>
              </a:rPr>
              <a:t>Redbridge</a:t>
            </a:r>
            <a:r>
              <a:rPr lang="en-US" sz="2900" dirty="0">
                <a:latin typeface="Roboto" panose="02000000000000000000" pitchFamily="2" charset="0"/>
                <a:ea typeface="Roboto" panose="02000000000000000000" pitchFamily="2" charset="0"/>
                <a:cs typeface="Times New Roman" panose="02020603050405020304" pitchFamily="18" charset="0"/>
              </a:rPr>
              <a:t> University Hospitals NHS Trust</a:t>
            </a:r>
            <a:endParaRPr lang="en-GB" sz="2900" dirty="0">
              <a:latin typeface="Roboto" panose="02000000000000000000" pitchFamily="2" charset="0"/>
              <a:ea typeface="Roboto" panose="02000000000000000000" pitchFamily="2" charset="0"/>
            </a:endParaRPr>
          </a:p>
          <a:p>
            <a:endParaRPr lang="en-GB" sz="1700" dirty="0">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C429D07B-9082-064D-9407-9A47E7B706DF}"/>
              </a:ext>
            </a:extLst>
          </p:cNvPr>
          <p:cNvPicPr/>
          <p:nvPr/>
        </p:nvPicPr>
        <p:blipFill>
          <a:blip r:embed="rId2"/>
          <a:stretch>
            <a:fillRect/>
          </a:stretch>
        </p:blipFill>
        <p:spPr>
          <a:xfrm>
            <a:off x="9514997" y="1930426"/>
            <a:ext cx="1838803" cy="1667086"/>
          </a:xfrm>
          <a:prstGeom prst="rect">
            <a:avLst/>
          </a:prstGeom>
        </p:spPr>
      </p:pic>
    </p:spTree>
    <p:extLst>
      <p:ext uri="{BB962C8B-B14F-4D97-AF65-F5344CB8AC3E}">
        <p14:creationId xmlns:p14="http://schemas.microsoft.com/office/powerpoint/2010/main" val="393217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8F933-6611-4297-9EAA-56F172762267}"/>
              </a:ext>
            </a:extLst>
          </p:cNvPr>
          <p:cNvSpPr>
            <a:spLocks noGrp="1"/>
          </p:cNvSpPr>
          <p:nvPr>
            <p:ph type="title"/>
          </p:nvPr>
        </p:nvSpPr>
        <p:spPr>
          <a:xfrm>
            <a:off x="449655" y="591344"/>
            <a:ext cx="3437579" cy="5458231"/>
          </a:xfrm>
        </p:spPr>
        <p:txBody>
          <a:bodyPr>
            <a:normAutofit/>
          </a:bodyPr>
          <a:lstStyle/>
          <a:p>
            <a:r>
              <a:rPr lang="en-GB" sz="3200" dirty="0">
                <a:solidFill>
                  <a:srgbClr val="0070C0"/>
                </a:solidFill>
                <a:latin typeface="Roboto" panose="02000000000000000000" pitchFamily="2" charset="0"/>
                <a:ea typeface="Roboto" panose="02000000000000000000" pitchFamily="2" charset="0"/>
              </a:rPr>
              <a:t>Access to social welfare advice in hospital settings: integration of services </a:t>
            </a:r>
          </a:p>
        </p:txBody>
      </p:sp>
      <p:sp>
        <p:nvSpPr>
          <p:cNvPr id="117" name="Content Placeholder 2">
            <a:extLst>
              <a:ext uri="{FF2B5EF4-FFF2-40B4-BE49-F238E27FC236}">
                <a16:creationId xmlns:a16="http://schemas.microsoft.com/office/drawing/2014/main" id="{9D4E898F-BFD2-4AB6-B5CF-64B22277F126}"/>
              </a:ext>
            </a:extLst>
          </p:cNvPr>
          <p:cNvSpPr>
            <a:spLocks noGrp="1"/>
          </p:cNvSpPr>
          <p:nvPr>
            <p:ph idx="1"/>
          </p:nvPr>
        </p:nvSpPr>
        <p:spPr>
          <a:xfrm>
            <a:off x="3887234" y="591344"/>
            <a:ext cx="7855111" cy="5827563"/>
          </a:xfrm>
        </p:spPr>
        <p:txBody>
          <a:bodyPr anchor="ctr">
            <a:normAutofit/>
          </a:bodyPr>
          <a:lstStyle/>
          <a:p>
            <a:r>
              <a:rPr lang="en-GB" sz="1800" dirty="0">
                <a:latin typeface="Roboto" panose="02000000000000000000" pitchFamily="2" charset="0"/>
                <a:ea typeface="Roboto" panose="02000000000000000000" pitchFamily="2" charset="0"/>
              </a:rPr>
              <a:t>This pilot project explores the operation and impact of integrated welfare advice centres in the acute hospital setting.</a:t>
            </a:r>
          </a:p>
          <a:p>
            <a:endParaRPr lang="en-GB" sz="1800" dirty="0">
              <a:latin typeface="Roboto" panose="02000000000000000000" pitchFamily="2" charset="0"/>
              <a:ea typeface="Roboto" panose="02000000000000000000" pitchFamily="2" charset="0"/>
            </a:endParaRPr>
          </a:p>
          <a:p>
            <a:r>
              <a:rPr lang="en-GB" sz="1800" dirty="0">
                <a:latin typeface="Roboto" panose="02000000000000000000" pitchFamily="2" charset="0"/>
                <a:ea typeface="Roboto" panose="02000000000000000000" pitchFamily="2" charset="0"/>
              </a:rPr>
              <a:t>Our goal is to shed light on a longstanding problem the NHS has been facing for many years: namely patients staying longer in hospital due to a variety of unresolved social welfare issues.</a:t>
            </a:r>
          </a:p>
          <a:p>
            <a:endParaRPr lang="en-GB" sz="1800" dirty="0">
              <a:latin typeface="Roboto" panose="02000000000000000000" pitchFamily="2" charset="0"/>
              <a:ea typeface="Roboto" panose="02000000000000000000" pitchFamily="2" charset="0"/>
            </a:endParaRPr>
          </a:p>
          <a:p>
            <a:r>
              <a:rPr lang="en-GB" sz="1800" b="1" i="1" dirty="0">
                <a:latin typeface="Roboto" panose="02000000000000000000" pitchFamily="2" charset="0"/>
                <a:ea typeface="Roboto" panose="02000000000000000000" pitchFamily="2" charset="0"/>
              </a:rPr>
              <a:t>Method</a:t>
            </a:r>
            <a:r>
              <a:rPr lang="en-GB" sz="1800" dirty="0">
                <a:latin typeface="Roboto" panose="02000000000000000000" pitchFamily="2" charset="0"/>
                <a:ea typeface="Roboto" panose="02000000000000000000" pitchFamily="2" charset="0"/>
              </a:rPr>
              <a:t>: Qualitative interviews held with welfare advisors and HCP across five hospitals in the UK and a review of related literature. Application of soft-systems methodology and cost-consequence analysis to map out a generic service model and highlight benefits and outcomes.</a:t>
            </a:r>
          </a:p>
          <a:p>
            <a:endParaRPr lang="en-GB" sz="1800" dirty="0">
              <a:latin typeface="Roboto" panose="02000000000000000000" pitchFamily="2" charset="0"/>
              <a:ea typeface="Roboto" panose="02000000000000000000" pitchFamily="2" charset="0"/>
            </a:endParaRPr>
          </a:p>
          <a:p>
            <a:r>
              <a:rPr lang="en-GB" sz="1800" b="1" i="1" dirty="0">
                <a:latin typeface="Roboto" panose="02000000000000000000" pitchFamily="2" charset="0"/>
                <a:ea typeface="Roboto" panose="02000000000000000000" pitchFamily="2" charset="0"/>
              </a:rPr>
              <a:t>Results</a:t>
            </a:r>
            <a:r>
              <a:rPr lang="en-GB" sz="1800" dirty="0">
                <a:latin typeface="Roboto" panose="02000000000000000000" pitchFamily="2" charset="0"/>
                <a:ea typeface="Roboto" panose="02000000000000000000" pitchFamily="2" charset="0"/>
              </a:rPr>
              <a:t>: Co-location has the potential to deliver a range of benefits for multiple stakeholders, contributing to reducing the cost of delayed discharge and postponed operations. For patients, a key benefit relates to reducing stress and anxiety. Scope for lessening time spent processing incomplete/invalid welfare applications and appeals by DWP. Cost of providing advice circa £141- £211 per patient.</a:t>
            </a:r>
          </a:p>
          <a:p>
            <a:endParaRPr lang="en-GB" sz="1800" dirty="0">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78C0190C-EAD5-8647-BCEA-546AFC403A75}"/>
              </a:ext>
            </a:extLst>
          </p:cNvPr>
          <p:cNvSpPr txBox="1"/>
          <p:nvPr/>
        </p:nvSpPr>
        <p:spPr>
          <a:xfrm>
            <a:off x="686834" y="6239835"/>
            <a:ext cx="10278776" cy="369332"/>
          </a:xfrm>
          <a:prstGeom prst="rect">
            <a:avLst/>
          </a:prstGeom>
          <a:noFill/>
        </p:spPr>
        <p:txBody>
          <a:bodyPr wrap="none" rtlCol="0">
            <a:spAutoFit/>
          </a:bodyPr>
          <a:lstStyle/>
          <a:p>
            <a:r>
              <a:rPr lang="en-GB" dirty="0">
                <a:hlinkClick r:id="rId2"/>
              </a:rPr>
              <a:t>https://ajc-justice.co.uk/wp-content/uploads/2021/06/AJC-Health-Justice-Report-Final.pdf</a:t>
            </a:r>
            <a:r>
              <a:rPr lang="en-GB" dirty="0"/>
              <a:t> </a:t>
            </a:r>
          </a:p>
        </p:txBody>
      </p:sp>
    </p:spTree>
    <p:extLst>
      <p:ext uri="{BB962C8B-B14F-4D97-AF65-F5344CB8AC3E}">
        <p14:creationId xmlns:p14="http://schemas.microsoft.com/office/powerpoint/2010/main" val="2503553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86B9F0-7A2B-45EE-85AE-CC74B4502545}"/>
              </a:ext>
            </a:extLst>
          </p:cNvPr>
          <p:cNvSpPr/>
          <p:nvPr/>
        </p:nvSpPr>
        <p:spPr>
          <a:xfrm>
            <a:off x="4868562" y="379849"/>
            <a:ext cx="6597332" cy="2079126"/>
          </a:xfrm>
          <a:prstGeom prst="rect">
            <a:avLst/>
          </a:prstGeom>
          <a:solidFill>
            <a:schemeClr val="bg2"/>
          </a:solidFill>
        </p:spPr>
        <p:style>
          <a:lnRef idx="2">
            <a:schemeClr val="dk1">
              <a:shade val="50000"/>
            </a:schemeClr>
          </a:lnRef>
          <a:fillRef idx="1">
            <a:schemeClr val="dk1"/>
          </a:fillRef>
          <a:effectRef idx="0">
            <a:schemeClr val="dk1"/>
          </a:effectRef>
          <a:fontRef idx="minor">
            <a:schemeClr val="lt1"/>
          </a:fontRef>
        </p:style>
        <p:txBody>
          <a:bodyPr rtlCol="0" anchor="t"/>
          <a:lstStyle/>
          <a:p>
            <a:pPr marL="0" indent="0">
              <a:buNone/>
            </a:pPr>
            <a:r>
              <a:rPr lang="en-GB" sz="1600" b="1"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The main aims of the pilot </a:t>
            </a:r>
          </a:p>
          <a:p>
            <a:pPr marL="342900" indent="-342900">
              <a:buFont typeface="+mj-lt"/>
              <a:buAutoNum type="arabicPeriod"/>
            </a:pPr>
            <a:r>
              <a:rPr lang="en-GB" sz="1600" dirty="0">
                <a:solidFill>
                  <a:schemeClr val="tx1"/>
                </a:solidFill>
                <a:latin typeface="Roboto" panose="02000000000000000000" pitchFamily="2" charset="0"/>
                <a:ea typeface="Roboto" panose="02000000000000000000" pitchFamily="2" charset="0"/>
                <a:cs typeface="Times New Roman" panose="02020603050405020304" pitchFamily="18" charset="0"/>
              </a:rPr>
              <a:t>To</a:t>
            </a:r>
            <a:r>
              <a:rPr lang="en-GB" sz="1600"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 explore the role and operation of integrated advice centres within secondary or tertiary healthcare settings, highlighting different service models and configurations.</a:t>
            </a:r>
            <a:endParaRPr lang="en-GB" sz="1600" dirty="0">
              <a:solidFill>
                <a:schemeClr val="tx1"/>
              </a:solidFill>
              <a:latin typeface="Roboto" panose="02000000000000000000" pitchFamily="2" charset="0"/>
              <a:ea typeface="Roboto" panose="02000000000000000000" pitchFamily="2" charset="0"/>
              <a:cs typeface="Times New Roman" panose="02020603050405020304" pitchFamily="18" charset="0"/>
            </a:endParaRPr>
          </a:p>
          <a:p>
            <a:pPr marL="342900" indent="-342900">
              <a:buFont typeface="+mj-lt"/>
              <a:buAutoNum type="arabicPeriod"/>
            </a:pPr>
            <a:endParaRPr lang="en-GB" sz="1600"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p>
            <a:pPr marL="342900" indent="-342900">
              <a:buFont typeface="+mj-lt"/>
              <a:buAutoNum type="arabicPeriod"/>
            </a:pPr>
            <a:r>
              <a:rPr lang="en-GB" sz="1600"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To identify the potential economic benefits and wellbeing outcomes for patients, hospitals, government and external organisations.</a:t>
            </a:r>
          </a:p>
          <a:p>
            <a:pPr algn="ctr"/>
            <a:endParaRPr lang="en-GB" dirty="0"/>
          </a:p>
        </p:txBody>
      </p:sp>
      <p:sp>
        <p:nvSpPr>
          <p:cNvPr id="2" name="Title 1">
            <a:extLst>
              <a:ext uri="{FF2B5EF4-FFF2-40B4-BE49-F238E27FC236}">
                <a16:creationId xmlns:a16="http://schemas.microsoft.com/office/drawing/2014/main" id="{9F78F933-6611-4297-9EAA-56F172762267}"/>
              </a:ext>
            </a:extLst>
          </p:cNvPr>
          <p:cNvSpPr>
            <a:spLocks noGrp="1"/>
          </p:cNvSpPr>
          <p:nvPr>
            <p:ph type="title"/>
          </p:nvPr>
        </p:nvSpPr>
        <p:spPr>
          <a:xfrm>
            <a:off x="353085" y="548640"/>
            <a:ext cx="4089023" cy="5431536"/>
          </a:xfrm>
        </p:spPr>
        <p:txBody>
          <a:bodyPr>
            <a:normAutofit/>
          </a:bodyPr>
          <a:lstStyle/>
          <a:p>
            <a:r>
              <a:rPr lang="en-GB" sz="3600" dirty="0">
                <a:solidFill>
                  <a:srgbClr val="0070C0"/>
                </a:solidFill>
                <a:latin typeface="Roboto" panose="02000000000000000000" pitchFamily="2" charset="0"/>
                <a:ea typeface="Roboto" panose="02000000000000000000" pitchFamily="2" charset="0"/>
              </a:rPr>
              <a:t>Research Objectives and Methodology</a:t>
            </a:r>
          </a:p>
        </p:txBody>
      </p:sp>
      <p:pic>
        <p:nvPicPr>
          <p:cNvPr id="17" name="Picture 16">
            <a:extLst>
              <a:ext uri="{FF2B5EF4-FFF2-40B4-BE49-F238E27FC236}">
                <a16:creationId xmlns:a16="http://schemas.microsoft.com/office/drawing/2014/main" id="{4D8CF2AF-C7D5-42EC-8518-7D9E43F205C1}"/>
              </a:ext>
            </a:extLst>
          </p:cNvPr>
          <p:cNvPicPr/>
          <p:nvPr/>
        </p:nvPicPr>
        <p:blipFill rotWithShape="1">
          <a:blip r:embed="rId2"/>
          <a:srcRect l="29165" t="37382" r="36116" b="11246"/>
          <a:stretch>
            <a:fillRect/>
          </a:stretch>
        </p:blipFill>
        <p:spPr bwMode="auto">
          <a:xfrm>
            <a:off x="9102932" y="3355899"/>
            <a:ext cx="2362962" cy="22139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sp>
        <p:nvSpPr>
          <p:cNvPr id="18" name="Rectangle 17">
            <a:extLst>
              <a:ext uri="{FF2B5EF4-FFF2-40B4-BE49-F238E27FC236}">
                <a16:creationId xmlns:a16="http://schemas.microsoft.com/office/drawing/2014/main" id="{147CB074-70DA-48AD-8E73-9569321E80F9}"/>
              </a:ext>
            </a:extLst>
          </p:cNvPr>
          <p:cNvSpPr/>
          <p:nvPr/>
        </p:nvSpPr>
        <p:spPr>
          <a:xfrm>
            <a:off x="4868562" y="2838824"/>
            <a:ext cx="3971076" cy="3248078"/>
          </a:xfrm>
          <a:prstGeom prst="rect">
            <a:avLst/>
          </a:prstGeom>
          <a:solidFill>
            <a:schemeClr val="bg2"/>
          </a:solidFill>
        </p:spPr>
        <p:style>
          <a:lnRef idx="2">
            <a:schemeClr val="dk1">
              <a:shade val="50000"/>
            </a:schemeClr>
          </a:lnRef>
          <a:fillRef idx="1">
            <a:schemeClr val="dk1"/>
          </a:fillRef>
          <a:effectRef idx="0">
            <a:schemeClr val="dk1"/>
          </a:effectRef>
          <a:fontRef idx="minor">
            <a:schemeClr val="lt1"/>
          </a:fontRef>
        </p:style>
        <p:txBody>
          <a:bodyPr rtlCol="0" anchor="t"/>
          <a:lstStyle/>
          <a:p>
            <a:r>
              <a:rPr lang="en-GB" sz="1600" b="1" dirty="0">
                <a:solidFill>
                  <a:schemeClr val="tx1"/>
                </a:solidFill>
                <a:latin typeface="Roboto" panose="02000000000000000000" pitchFamily="2" charset="0"/>
                <a:ea typeface="Roboto" panose="02000000000000000000" pitchFamily="2" charset="0"/>
              </a:rPr>
              <a:t>Methodology</a:t>
            </a:r>
          </a:p>
          <a:p>
            <a:endParaRPr lang="en-GB" sz="1600" dirty="0">
              <a:latin typeface="Roboto" panose="02000000000000000000" pitchFamily="2" charset="0"/>
              <a:ea typeface="Roboto" panose="02000000000000000000" pitchFamily="2" charset="0"/>
            </a:endParaRPr>
          </a:p>
          <a:p>
            <a:r>
              <a:rPr lang="en-GB" sz="1600" dirty="0">
                <a:solidFill>
                  <a:schemeClr val="tx1"/>
                </a:solidFill>
                <a:latin typeface="Roboto" panose="02000000000000000000" pitchFamily="2" charset="0"/>
                <a:ea typeface="Roboto" panose="02000000000000000000" pitchFamily="2" charset="0"/>
              </a:rPr>
              <a:t>Brief literature review </a:t>
            </a:r>
          </a:p>
          <a:p>
            <a:endParaRPr lang="en-GB" sz="1600" dirty="0">
              <a:solidFill>
                <a:schemeClr val="tx1"/>
              </a:solidFill>
              <a:latin typeface="Roboto" panose="02000000000000000000" pitchFamily="2" charset="0"/>
              <a:ea typeface="Roboto" panose="02000000000000000000" pitchFamily="2" charset="0"/>
            </a:endParaRPr>
          </a:p>
          <a:p>
            <a:r>
              <a:rPr lang="en-GB" sz="1600" dirty="0">
                <a:solidFill>
                  <a:schemeClr val="tx1"/>
                </a:solidFill>
                <a:latin typeface="Roboto" panose="02000000000000000000" pitchFamily="2" charset="0"/>
                <a:ea typeface="Roboto" panose="02000000000000000000" pitchFamily="2" charset="0"/>
              </a:rPr>
              <a:t>10 semi-structured interviews lasting between 1-1.5 hours across 5 hospital trusts (4 welfare advisors, 1 senior manager, and 5 HCPs)</a:t>
            </a:r>
          </a:p>
          <a:p>
            <a:endParaRPr lang="en-GB" sz="1600" dirty="0">
              <a:solidFill>
                <a:schemeClr val="tx1"/>
              </a:solidFill>
              <a:latin typeface="Roboto" panose="02000000000000000000" pitchFamily="2" charset="0"/>
              <a:ea typeface="Roboto" panose="02000000000000000000" pitchFamily="2" charset="0"/>
            </a:endParaRPr>
          </a:p>
          <a:p>
            <a:r>
              <a:rPr lang="en-GB" sz="1600" dirty="0">
                <a:solidFill>
                  <a:schemeClr val="tx1"/>
                </a:solidFill>
                <a:latin typeface="Roboto" panose="02000000000000000000" pitchFamily="2" charset="0"/>
                <a:ea typeface="Roboto" panose="02000000000000000000" pitchFamily="2" charset="0"/>
              </a:rPr>
              <a:t>Application of soft-systems methodology (SSM*) and cost-consequence analysis of a generic integrated advice service</a:t>
            </a:r>
          </a:p>
          <a:p>
            <a:endParaRPr lang="en-GB" dirty="0"/>
          </a:p>
        </p:txBody>
      </p:sp>
      <p:sp>
        <p:nvSpPr>
          <p:cNvPr id="6" name="TextBox 5">
            <a:extLst>
              <a:ext uri="{FF2B5EF4-FFF2-40B4-BE49-F238E27FC236}">
                <a16:creationId xmlns:a16="http://schemas.microsoft.com/office/drawing/2014/main" id="{CAA9A4AE-31EB-40F0-BA8C-009D177D7E19}"/>
              </a:ext>
            </a:extLst>
          </p:cNvPr>
          <p:cNvSpPr txBox="1"/>
          <p:nvPr/>
        </p:nvSpPr>
        <p:spPr>
          <a:xfrm>
            <a:off x="850091" y="6451964"/>
            <a:ext cx="10488769" cy="307777"/>
          </a:xfrm>
          <a:prstGeom prst="rect">
            <a:avLst/>
          </a:prstGeom>
          <a:noFill/>
        </p:spPr>
        <p:txBody>
          <a:bodyPr wrap="none" rtlCol="0">
            <a:spAutoFit/>
          </a:bodyPr>
          <a:lstStyle/>
          <a:p>
            <a:r>
              <a:rPr lang="en-GB" sz="1400" dirty="0">
                <a:latin typeface="Roboto" panose="02000000000000000000" pitchFamily="2" charset="0"/>
                <a:ea typeface="Roboto" panose="02000000000000000000" pitchFamily="2" charset="0"/>
              </a:rPr>
              <a:t>*SSM is a methodology developed by Peter Checkland (1981) to aid problem structuring and analysis of organisational processes</a:t>
            </a:r>
          </a:p>
        </p:txBody>
      </p:sp>
    </p:spTree>
    <p:extLst>
      <p:ext uri="{BB962C8B-B14F-4D97-AF65-F5344CB8AC3E}">
        <p14:creationId xmlns:p14="http://schemas.microsoft.com/office/powerpoint/2010/main" val="1781119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8F933-6611-4297-9EAA-56F172762267}"/>
              </a:ext>
            </a:extLst>
          </p:cNvPr>
          <p:cNvSpPr>
            <a:spLocks noGrp="1"/>
          </p:cNvSpPr>
          <p:nvPr>
            <p:ph type="title"/>
          </p:nvPr>
        </p:nvSpPr>
        <p:spPr>
          <a:xfrm>
            <a:off x="686834" y="591344"/>
            <a:ext cx="3200400" cy="5585619"/>
          </a:xfrm>
        </p:spPr>
        <p:txBody>
          <a:bodyPr>
            <a:normAutofit/>
          </a:bodyPr>
          <a:lstStyle/>
          <a:p>
            <a:r>
              <a:rPr lang="en-GB" dirty="0">
                <a:solidFill>
                  <a:srgbClr val="0070C0"/>
                </a:solidFill>
                <a:latin typeface="Roboto" panose="02000000000000000000" pitchFamily="2" charset="0"/>
                <a:ea typeface="Roboto" panose="02000000000000000000" pitchFamily="2" charset="0"/>
              </a:rPr>
              <a:t>Key findings from the literature review (UK)</a:t>
            </a:r>
          </a:p>
        </p:txBody>
      </p:sp>
      <p:sp>
        <p:nvSpPr>
          <p:cNvPr id="117" name="Content Placeholder 2">
            <a:extLst>
              <a:ext uri="{FF2B5EF4-FFF2-40B4-BE49-F238E27FC236}">
                <a16:creationId xmlns:a16="http://schemas.microsoft.com/office/drawing/2014/main" id="{9D4E898F-BFD2-4AB6-B5CF-64B22277F126}"/>
              </a:ext>
            </a:extLst>
          </p:cNvPr>
          <p:cNvSpPr>
            <a:spLocks noGrp="1"/>
          </p:cNvSpPr>
          <p:nvPr>
            <p:ph idx="1"/>
          </p:nvPr>
        </p:nvSpPr>
        <p:spPr>
          <a:xfrm>
            <a:off x="3887234" y="591344"/>
            <a:ext cx="7466565" cy="5585619"/>
          </a:xfrm>
        </p:spPr>
        <p:txBody>
          <a:bodyPr anchor="ctr">
            <a:normAutofit/>
          </a:bodyPr>
          <a:lstStyle/>
          <a:p>
            <a:pPr>
              <a:lnSpc>
                <a:spcPct val="100000"/>
              </a:lnSpc>
            </a:pPr>
            <a:r>
              <a:rPr lang="en-GB" sz="1600" dirty="0">
                <a:solidFill>
                  <a:srgbClr val="000000"/>
                </a:solidFill>
                <a:latin typeface="Roboto" panose="02000000000000000000" pitchFamily="2" charset="0"/>
                <a:ea typeface="Roboto" panose="02000000000000000000" pitchFamily="2" charset="0"/>
                <a:cs typeface="Times New Roman" panose="02020603050405020304" pitchFamily="18" charset="0"/>
              </a:rPr>
              <a:t>Multiple studies identify clinicians as being better able to spot legal and social welfare issues. Increased awareness of legal issues and the wider social determinants of health can also encourage clinicians to dig deeper into why patients may not comply with medical treatments. </a:t>
            </a:r>
          </a:p>
          <a:p>
            <a:r>
              <a:rPr lang="en-GB" sz="16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Beardon and Genn (2018) identified more than 380 services in the UK which encompass national and local charities, local authorities, healthcare services, independent organisations and partnerships of providers.</a:t>
            </a:r>
            <a:r>
              <a:rPr lang="en-GB" sz="1600" dirty="0">
                <a:effectLst/>
                <a:latin typeface="Roboto" panose="02000000000000000000" pitchFamily="2" charset="0"/>
                <a:ea typeface="Roboto" panose="02000000000000000000" pitchFamily="2" charset="0"/>
              </a:rPr>
              <a:t> </a:t>
            </a:r>
          </a:p>
          <a:p>
            <a:r>
              <a:rPr lang="en-GB" sz="1600" dirty="0">
                <a:effectLst/>
                <a:latin typeface="Roboto" panose="02000000000000000000" pitchFamily="2" charset="0"/>
                <a:ea typeface="Roboto" panose="02000000000000000000" pitchFamily="2" charset="0"/>
                <a:cs typeface="Times New Roman" panose="02020603050405020304" pitchFamily="18" charset="0"/>
              </a:rPr>
              <a:t>The majority of studies in the UK have focused on health justice partnerships within GP settings and the majority of ongoing research </a:t>
            </a:r>
            <a:r>
              <a:rPr lang="en-GB" sz="16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involves the use of social prescribing. This is the process by which clinicians such as GPs and nurses refer patients on for services outside of the hospital to deal with social welfare issues presenting amongst patients.</a:t>
            </a:r>
            <a:endParaRPr lang="en-GB" sz="1600" dirty="0">
              <a:latin typeface="Roboto" panose="02000000000000000000" pitchFamily="2" charset="0"/>
              <a:ea typeface="Roboto" panose="02000000000000000000" pitchFamily="2" charset="0"/>
            </a:endParaRPr>
          </a:p>
          <a:p>
            <a:r>
              <a:rPr lang="en-GB" sz="16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The most common advice organisations working with healthcare services were Citizens Advice (CAB) and Macmillan Cancer Support. CABs make up 43% of the services identified as working in healthcare settings, whilst Macmillan Cancer Support came in as the second most common provider, making up 25% of the identified services.</a:t>
            </a:r>
          </a:p>
          <a:p>
            <a:r>
              <a:rPr lang="en-GB" sz="16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A key challenge relates to measuring and demonstrating impact for funders due to fewer tangible outcomes and the reality that physical health benefits may take longer to show up following advice intervention.</a:t>
            </a:r>
            <a:endParaRPr lang="en-GB" sz="1600" dirty="0">
              <a:effectLst/>
              <a:latin typeface="Roboto" panose="02000000000000000000" pitchFamily="2" charset="0"/>
              <a:ea typeface="Roboto" panose="02000000000000000000" pitchFamily="2" charset="0"/>
              <a:cs typeface="Times New Roman" panose="02020603050405020304" pitchFamily="18" charset="0"/>
            </a:endParaRPr>
          </a:p>
          <a:p>
            <a:endParaRPr lang="en-GB" sz="16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760071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8F933-6611-4297-9EAA-56F172762267}"/>
              </a:ext>
            </a:extLst>
          </p:cNvPr>
          <p:cNvSpPr>
            <a:spLocks noGrp="1"/>
          </p:cNvSpPr>
          <p:nvPr>
            <p:ph type="title"/>
          </p:nvPr>
        </p:nvSpPr>
        <p:spPr>
          <a:xfrm>
            <a:off x="804672" y="640080"/>
            <a:ext cx="3282696" cy="5257800"/>
          </a:xfrm>
        </p:spPr>
        <p:txBody>
          <a:bodyPr>
            <a:normAutofit/>
          </a:bodyPr>
          <a:lstStyle/>
          <a:p>
            <a:r>
              <a:rPr lang="en-GB" dirty="0">
                <a:solidFill>
                  <a:srgbClr val="0070C0"/>
                </a:solidFill>
                <a:latin typeface="Roboto" panose="02000000000000000000" pitchFamily="2" charset="0"/>
                <a:ea typeface="Roboto" panose="02000000000000000000" pitchFamily="2" charset="0"/>
              </a:rPr>
              <a:t>Key findings from the literature review (excl. UK)</a:t>
            </a:r>
          </a:p>
        </p:txBody>
      </p:sp>
      <p:sp>
        <p:nvSpPr>
          <p:cNvPr id="117" name="Content Placeholder 2">
            <a:extLst>
              <a:ext uri="{FF2B5EF4-FFF2-40B4-BE49-F238E27FC236}">
                <a16:creationId xmlns:a16="http://schemas.microsoft.com/office/drawing/2014/main" id="{9D4E898F-BFD2-4AB6-B5CF-64B22277F126}"/>
              </a:ext>
            </a:extLst>
          </p:cNvPr>
          <p:cNvSpPr>
            <a:spLocks noGrp="1"/>
          </p:cNvSpPr>
          <p:nvPr>
            <p:ph idx="1"/>
          </p:nvPr>
        </p:nvSpPr>
        <p:spPr>
          <a:xfrm>
            <a:off x="5358384" y="640081"/>
            <a:ext cx="6024654" cy="5257800"/>
          </a:xfrm>
        </p:spPr>
        <p:txBody>
          <a:bodyPr anchor="ctr">
            <a:noAutofit/>
          </a:bodyPr>
          <a:lstStyle/>
          <a:p>
            <a:r>
              <a:rPr lang="en-GB" sz="1600" dirty="0">
                <a:effectLst/>
                <a:latin typeface="Roboto" panose="02000000000000000000" pitchFamily="2" charset="0"/>
                <a:ea typeface="Roboto" panose="02000000000000000000" pitchFamily="2" charset="0"/>
                <a:cs typeface="Times New Roman" panose="02020603050405020304" pitchFamily="18" charset="0"/>
              </a:rPr>
              <a:t>Medical-legal partnerships (MLPs) have existed in the USA for almost 30 years.</a:t>
            </a:r>
            <a:endParaRPr lang="en-GB" sz="1600" dirty="0">
              <a:latin typeface="Roboto" panose="02000000000000000000" pitchFamily="2" charset="0"/>
              <a:ea typeface="Roboto" panose="02000000000000000000" pitchFamily="2" charset="0"/>
              <a:cs typeface="Times New Roman" panose="02020603050405020304" pitchFamily="18" charset="0"/>
            </a:endParaRPr>
          </a:p>
          <a:p>
            <a:r>
              <a:rPr lang="en-GB" sz="1600" dirty="0">
                <a:effectLst/>
                <a:latin typeface="Roboto" panose="02000000000000000000" pitchFamily="2" charset="0"/>
                <a:ea typeface="Roboto" panose="02000000000000000000" pitchFamily="2" charset="0"/>
                <a:cs typeface="Times New Roman" panose="02020603050405020304" pitchFamily="18" charset="0"/>
              </a:rPr>
              <a:t>Health Justice Partnerships (HJPs) system in Australia came into inception in the early 2010s and has since rapidly expanded into almost 100 sites across the country.</a:t>
            </a:r>
          </a:p>
          <a:p>
            <a:r>
              <a:rPr lang="en-GB" sz="1600" dirty="0">
                <a:effectLst/>
                <a:latin typeface="Roboto" panose="02000000000000000000" pitchFamily="2" charset="0"/>
                <a:ea typeface="Roboto" panose="02000000000000000000" pitchFamily="2" charset="0"/>
                <a:cs typeface="Times New Roman" panose="02020603050405020304" pitchFamily="18" charset="0"/>
              </a:rPr>
              <a:t>MLPs and HJPs are both collaborations between legal and healthcare services, whereby legal advice is provided in healthcare settings.</a:t>
            </a:r>
          </a:p>
          <a:p>
            <a:r>
              <a:rPr lang="en-GB" sz="1600" dirty="0">
                <a:effectLst/>
                <a:latin typeface="Roboto" panose="02000000000000000000" pitchFamily="2" charset="0"/>
                <a:ea typeface="Roboto" panose="02000000000000000000" pitchFamily="2" charset="0"/>
                <a:cs typeface="Arial" panose="020B0604020202020204" pitchFamily="34" charset="0"/>
              </a:rPr>
              <a:t>Co-location of MLPs focus on preventative rather than reactive care. For example, having lawyers and advice workers embedded in the setting means they can prevent an eviction rather than react to an eviction</a:t>
            </a:r>
            <a:r>
              <a:rPr lang="en-GB" sz="1600" dirty="0">
                <a:effectLst/>
                <a:latin typeface="Roboto" panose="02000000000000000000" pitchFamily="2" charset="0"/>
                <a:ea typeface="Roboto" panose="02000000000000000000" pitchFamily="2" charset="0"/>
              </a:rPr>
              <a:t> </a:t>
            </a:r>
            <a:r>
              <a:rPr lang="en-GB" sz="1600" dirty="0">
                <a:effectLst/>
                <a:latin typeface="Roboto" panose="02000000000000000000" pitchFamily="2" charset="0"/>
                <a:ea typeface="Roboto" panose="02000000000000000000" pitchFamily="2" charset="0"/>
                <a:cs typeface="Times New Roman" panose="02020603050405020304" pitchFamily="18" charset="0"/>
              </a:rPr>
              <a:t>Used interchangeably.</a:t>
            </a:r>
            <a:endParaRPr lang="en-GB" sz="1600" dirty="0">
              <a:latin typeface="Roboto" panose="02000000000000000000" pitchFamily="2" charset="0"/>
              <a:ea typeface="Roboto" panose="02000000000000000000" pitchFamily="2" charset="0"/>
              <a:cs typeface="Times New Roman" panose="02020603050405020304" pitchFamily="18" charset="0"/>
            </a:endParaRPr>
          </a:p>
          <a:p>
            <a:r>
              <a:rPr lang="en-GB" sz="1600" dirty="0">
                <a:effectLst/>
                <a:latin typeface="Roboto" panose="02000000000000000000" pitchFamily="2" charset="0"/>
                <a:ea typeface="Roboto" panose="02000000000000000000" pitchFamily="2" charset="0"/>
                <a:cs typeface="Times New Roman" panose="02020603050405020304" pitchFamily="18" charset="0"/>
              </a:rPr>
              <a:t>HCP </a:t>
            </a:r>
            <a:r>
              <a:rPr lang="en-GB" sz="1600" dirty="0">
                <a:effectLst/>
                <a:latin typeface="Roboto" panose="02000000000000000000" pitchFamily="2" charset="0"/>
                <a:ea typeface="Roboto" panose="02000000000000000000" pitchFamily="2" charset="0"/>
                <a:cs typeface="Arial" panose="020B0604020202020204" pitchFamily="34" charset="0"/>
              </a:rPr>
              <a:t>professionals working in healthcare settings, such as social workers, are also able to gain confidence in understanding the legal/advice services and thereafter assist patients due to exposure through co-location and reduce their stress levels in the long-term.</a:t>
            </a:r>
          </a:p>
          <a:p>
            <a:r>
              <a:rPr lang="en-GB" sz="1600" dirty="0">
                <a:effectLst/>
                <a:latin typeface="Roboto" panose="02000000000000000000" pitchFamily="2" charset="0"/>
                <a:ea typeface="Roboto" panose="02000000000000000000" pitchFamily="2" charset="0"/>
                <a:cs typeface="Arial" panose="020B0604020202020204" pitchFamily="34" charset="0"/>
              </a:rPr>
              <a:t>A study from Australia found that receiving advice reduced stress for patients and reduced readmissions to hospital. Patients were better able to take control of their financial problems, reduce stress and improve their health outcomes in the process.</a:t>
            </a:r>
            <a:endParaRPr lang="en-GB" sz="16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09019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1DBA2D0-2E10-4919-B9C5-578865220B22}"/>
              </a:ext>
            </a:extLst>
          </p:cNvPr>
          <p:cNvGraphicFramePr>
            <a:graphicFrameLocks noGrp="1"/>
          </p:cNvGraphicFramePr>
          <p:nvPr>
            <p:extLst>
              <p:ext uri="{D42A27DB-BD31-4B8C-83A1-F6EECF244321}">
                <p14:modId xmlns:p14="http://schemas.microsoft.com/office/powerpoint/2010/main" val="3495043850"/>
              </p:ext>
            </p:extLst>
          </p:nvPr>
        </p:nvGraphicFramePr>
        <p:xfrm>
          <a:off x="643467" y="1381116"/>
          <a:ext cx="10905069" cy="4095772"/>
        </p:xfrm>
        <a:graphic>
          <a:graphicData uri="http://schemas.openxmlformats.org/drawingml/2006/table">
            <a:tbl>
              <a:tblPr firstRow="1" firstCol="1" bandRow="1"/>
              <a:tblGrid>
                <a:gridCol w="1947124">
                  <a:extLst>
                    <a:ext uri="{9D8B030D-6E8A-4147-A177-3AD203B41FA5}">
                      <a16:colId xmlns:a16="http://schemas.microsoft.com/office/drawing/2014/main" val="3074938638"/>
                    </a:ext>
                  </a:extLst>
                </a:gridCol>
                <a:gridCol w="1733202">
                  <a:extLst>
                    <a:ext uri="{9D8B030D-6E8A-4147-A177-3AD203B41FA5}">
                      <a16:colId xmlns:a16="http://schemas.microsoft.com/office/drawing/2014/main" val="3073754565"/>
                    </a:ext>
                  </a:extLst>
                </a:gridCol>
                <a:gridCol w="2580745">
                  <a:extLst>
                    <a:ext uri="{9D8B030D-6E8A-4147-A177-3AD203B41FA5}">
                      <a16:colId xmlns:a16="http://schemas.microsoft.com/office/drawing/2014/main" val="685485878"/>
                    </a:ext>
                  </a:extLst>
                </a:gridCol>
                <a:gridCol w="2269028">
                  <a:extLst>
                    <a:ext uri="{9D8B030D-6E8A-4147-A177-3AD203B41FA5}">
                      <a16:colId xmlns:a16="http://schemas.microsoft.com/office/drawing/2014/main" val="4097522876"/>
                    </a:ext>
                  </a:extLst>
                </a:gridCol>
                <a:gridCol w="2374970">
                  <a:extLst>
                    <a:ext uri="{9D8B030D-6E8A-4147-A177-3AD203B41FA5}">
                      <a16:colId xmlns:a16="http://schemas.microsoft.com/office/drawing/2014/main" val="900736996"/>
                    </a:ext>
                  </a:extLst>
                </a:gridCol>
              </a:tblGrid>
              <a:tr h="555431">
                <a:tc>
                  <a:txBody>
                    <a:bodyPr/>
                    <a:lstStyle/>
                    <a:p>
                      <a:pPr algn="ctr" fontAlgn="ctr">
                        <a:lnSpc>
                          <a:spcPct val="150000"/>
                        </a:lnSpc>
                        <a:spcBef>
                          <a:spcPts val="0"/>
                        </a:spcBef>
                        <a:spcAft>
                          <a:spcPts val="0"/>
                        </a:spcAft>
                      </a:pPr>
                      <a:r>
                        <a:rPr lang="en-GB" sz="1100" b="1" i="0" u="none" strike="noStrike" dirty="0">
                          <a:solidFill>
                            <a:srgbClr val="FFFFFF"/>
                          </a:solidFill>
                          <a:effectLst/>
                          <a:latin typeface="Roboto" panose="02000000000000000000" pitchFamily="2" charset="0"/>
                          <a:ea typeface="Roboto" panose="02000000000000000000" pitchFamily="2" charset="0"/>
                          <a:cs typeface="Times New Roman" panose="02020603050405020304" pitchFamily="18" charset="0"/>
                        </a:rPr>
                        <a:t>NHS Trust</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accent2"/>
                    </a:solidFill>
                  </a:tcPr>
                </a:tc>
                <a:tc>
                  <a:txBody>
                    <a:bodyPr/>
                    <a:lstStyle/>
                    <a:p>
                      <a:pPr algn="ctr" fontAlgn="ctr">
                        <a:lnSpc>
                          <a:spcPct val="150000"/>
                        </a:lnSpc>
                        <a:spcBef>
                          <a:spcPts val="0"/>
                        </a:spcBef>
                        <a:spcAft>
                          <a:spcPts val="0"/>
                        </a:spcAft>
                      </a:pPr>
                      <a:r>
                        <a:rPr lang="en-GB" sz="1100" b="1" i="0" u="none" strike="noStrike" dirty="0">
                          <a:solidFill>
                            <a:srgbClr val="FFFFFF"/>
                          </a:solidFill>
                          <a:effectLst/>
                          <a:latin typeface="Roboto" panose="02000000000000000000" pitchFamily="2" charset="0"/>
                          <a:ea typeface="Roboto" panose="02000000000000000000" pitchFamily="2" charset="0"/>
                          <a:cs typeface="Times New Roman" panose="02020603050405020304" pitchFamily="18" charset="0"/>
                        </a:rPr>
                        <a:t>Patient Demand*</a:t>
                      </a:r>
                      <a:br>
                        <a:rPr lang="en-GB" sz="1100" b="1" i="0" u="none" strike="noStrike" dirty="0">
                          <a:solidFill>
                            <a:srgbClr val="FFFFFF"/>
                          </a:solidFill>
                          <a:effectLst/>
                          <a:latin typeface="Roboto" panose="02000000000000000000" pitchFamily="2" charset="0"/>
                          <a:ea typeface="Roboto" panose="02000000000000000000" pitchFamily="2" charset="0"/>
                          <a:cs typeface="Times New Roman" panose="02020603050405020304" pitchFamily="18" charset="0"/>
                        </a:rPr>
                      </a:br>
                      <a:r>
                        <a:rPr lang="en-GB" sz="1100" b="1" i="0" u="none" strike="noStrike" dirty="0">
                          <a:solidFill>
                            <a:srgbClr val="FFFFFF"/>
                          </a:solidFill>
                          <a:effectLst/>
                          <a:latin typeface="Roboto" panose="02000000000000000000" pitchFamily="2" charset="0"/>
                          <a:ea typeface="Roboto" panose="02000000000000000000" pitchFamily="2" charset="0"/>
                          <a:cs typeface="Times New Roman" panose="02020603050405020304" pitchFamily="18" charset="0"/>
                        </a:rPr>
                        <a:t>(monthly ex. casework)</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accent2"/>
                    </a:solidFill>
                  </a:tcPr>
                </a:tc>
                <a:tc>
                  <a:txBody>
                    <a:bodyPr/>
                    <a:lstStyle/>
                    <a:p>
                      <a:pPr algn="ctr" fontAlgn="ctr">
                        <a:lnSpc>
                          <a:spcPct val="150000"/>
                        </a:lnSpc>
                        <a:spcBef>
                          <a:spcPts val="0"/>
                        </a:spcBef>
                        <a:spcAft>
                          <a:spcPts val="0"/>
                        </a:spcAft>
                      </a:pPr>
                      <a:r>
                        <a:rPr lang="en-GB" sz="1100" b="1" i="0" u="none" strike="noStrike" dirty="0">
                          <a:solidFill>
                            <a:srgbClr val="FFFFFF"/>
                          </a:solidFill>
                          <a:effectLst/>
                          <a:latin typeface="Roboto" panose="02000000000000000000" pitchFamily="2" charset="0"/>
                          <a:ea typeface="Roboto" panose="02000000000000000000" pitchFamily="2" charset="0"/>
                          <a:cs typeface="Times New Roman" panose="02020603050405020304" pitchFamily="18" charset="0"/>
                        </a:rPr>
                        <a:t>Patient/Family Characteristics</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accent2"/>
                    </a:solidFill>
                  </a:tcPr>
                </a:tc>
                <a:tc>
                  <a:txBody>
                    <a:bodyPr/>
                    <a:lstStyle/>
                    <a:p>
                      <a:pPr algn="ctr" fontAlgn="ctr">
                        <a:lnSpc>
                          <a:spcPct val="150000"/>
                        </a:lnSpc>
                        <a:spcBef>
                          <a:spcPts val="0"/>
                        </a:spcBef>
                        <a:spcAft>
                          <a:spcPts val="0"/>
                        </a:spcAft>
                      </a:pPr>
                      <a:r>
                        <a:rPr lang="en-GB" sz="1100" b="1" i="0" u="none" strike="noStrike" dirty="0">
                          <a:solidFill>
                            <a:srgbClr val="FFFFFF"/>
                          </a:solidFill>
                          <a:effectLst/>
                          <a:latin typeface="Roboto" panose="02000000000000000000" pitchFamily="2" charset="0"/>
                          <a:ea typeface="Roboto" panose="02000000000000000000" pitchFamily="2" charset="0"/>
                          <a:cs typeface="Times New Roman" panose="02020603050405020304" pitchFamily="18" charset="0"/>
                        </a:rPr>
                        <a:t>Service Time</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accent2"/>
                    </a:solidFill>
                  </a:tcPr>
                </a:tc>
                <a:tc>
                  <a:txBody>
                    <a:bodyPr/>
                    <a:lstStyle/>
                    <a:p>
                      <a:pPr algn="ctr" fontAlgn="ctr">
                        <a:lnSpc>
                          <a:spcPct val="150000"/>
                        </a:lnSpc>
                        <a:spcBef>
                          <a:spcPts val="0"/>
                        </a:spcBef>
                        <a:spcAft>
                          <a:spcPts val="0"/>
                        </a:spcAft>
                      </a:pPr>
                      <a:r>
                        <a:rPr lang="en-GB" sz="1100" b="1" i="0" u="none" strike="noStrike" dirty="0">
                          <a:solidFill>
                            <a:srgbClr val="FFFFFF"/>
                          </a:solidFill>
                          <a:effectLst/>
                          <a:latin typeface="Roboto" panose="02000000000000000000" pitchFamily="2" charset="0"/>
                          <a:ea typeface="Roboto" panose="02000000000000000000" pitchFamily="2" charset="0"/>
                          <a:cs typeface="Times New Roman" panose="02020603050405020304" pitchFamily="18" charset="0"/>
                        </a:rPr>
                        <a:t>Lead Time</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chemeClr val="accent2"/>
                    </a:solidFill>
                  </a:tcPr>
                </a:tc>
                <a:extLst>
                  <a:ext uri="{0D108BD9-81ED-4DB2-BD59-A6C34878D82A}">
                    <a16:rowId xmlns:a16="http://schemas.microsoft.com/office/drawing/2014/main" val="329130268"/>
                  </a:ext>
                </a:extLst>
              </a:tr>
              <a:tr h="555431">
                <a:tc>
                  <a:txBody>
                    <a:bodyPr/>
                    <a:lstStyle/>
                    <a:p>
                      <a:pPr algn="l" fontAlgn="t">
                        <a:lnSpc>
                          <a:spcPct val="150000"/>
                        </a:lnSpc>
                        <a:spcBef>
                          <a:spcPts val="0"/>
                        </a:spcBef>
                        <a:spcAft>
                          <a:spcPts val="0"/>
                        </a:spcAft>
                      </a:pPr>
                      <a:r>
                        <a:rPr lang="en-GB" sz="1100" b="0" i="0" u="none" strike="noStrike"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South London and Maudsley NHS Foundation Trust </a:t>
                      </a:r>
                      <a:endParaRPr lang="en-GB" sz="1800" b="0" i="0" u="none" strike="noStrike" dirty="0">
                        <a:solidFill>
                          <a:schemeClr val="tx1"/>
                        </a:solidFill>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50000"/>
                        </a:lnSpc>
                        <a:spcBef>
                          <a:spcPts val="0"/>
                        </a:spcBef>
                        <a:spcAft>
                          <a:spcPts val="0"/>
                        </a:spcAft>
                      </a:pPr>
                      <a:r>
                        <a:rPr lang="en-GB" sz="1100" b="0" i="0" u="none" strike="noStrike"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180</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50000"/>
                        </a:lnSpc>
                        <a:spcBef>
                          <a:spcPts val="0"/>
                        </a:spcBef>
                        <a:spcAft>
                          <a:spcPts val="0"/>
                        </a:spcAft>
                      </a:pPr>
                      <a:r>
                        <a:rPr lang="en-GB" sz="1100" b="0" i="0" u="none" strike="noStrike"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A wide range of Mental Health illness </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50000"/>
                        </a:lnSpc>
                        <a:spcBef>
                          <a:spcPts val="0"/>
                        </a:spcBef>
                        <a:spcAft>
                          <a:spcPts val="0"/>
                        </a:spcAft>
                      </a:pPr>
                      <a:r>
                        <a:rPr lang="en-GB" sz="1100" b="0" i="0" u="none" strike="noStrike">
                          <a:solidFill>
                            <a:srgbClr val="000000"/>
                          </a:solidFill>
                          <a:effectLst/>
                          <a:latin typeface="Roboto" panose="02000000000000000000" pitchFamily="2" charset="0"/>
                          <a:ea typeface="Roboto" panose="02000000000000000000" pitchFamily="2" charset="0"/>
                          <a:cs typeface="Times New Roman" panose="02020603050405020304" pitchFamily="18" charset="0"/>
                        </a:rPr>
                        <a:t>1h consultation + 3h casework</a:t>
                      </a:r>
                      <a:endParaRPr lang="en-GB" sz="1800" b="0" i="0" u="none" strike="noStrike">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50000"/>
                        </a:lnSpc>
                        <a:spcBef>
                          <a:spcPts val="0"/>
                        </a:spcBef>
                        <a:spcAft>
                          <a:spcPts val="0"/>
                        </a:spcAft>
                      </a:pPr>
                      <a:r>
                        <a:rPr lang="en-GB" sz="1100" b="0" i="0" u="none" strike="noStrike">
                          <a:solidFill>
                            <a:srgbClr val="000000"/>
                          </a:solidFill>
                          <a:effectLst/>
                          <a:latin typeface="Roboto" panose="02000000000000000000" pitchFamily="2" charset="0"/>
                          <a:ea typeface="Roboto" panose="02000000000000000000" pitchFamily="2" charset="0"/>
                          <a:cs typeface="Times New Roman" panose="02020603050405020304" pitchFamily="18" charset="0"/>
                        </a:rPr>
                        <a:t>Urgent: within 1week</a:t>
                      </a:r>
                      <a:endParaRPr lang="en-GB" sz="1800" b="0" i="0" u="none" strike="noStrike">
                        <a:effectLst/>
                        <a:latin typeface="Roboto" panose="02000000000000000000" pitchFamily="2" charset="0"/>
                        <a:ea typeface="Roboto" panose="02000000000000000000" pitchFamily="2" charset="0"/>
                      </a:endParaRPr>
                    </a:p>
                    <a:p>
                      <a:pPr algn="l" fontAlgn="t">
                        <a:lnSpc>
                          <a:spcPct val="150000"/>
                        </a:lnSpc>
                        <a:spcBef>
                          <a:spcPts val="0"/>
                        </a:spcBef>
                        <a:spcAft>
                          <a:spcPts val="0"/>
                        </a:spcAft>
                      </a:pPr>
                      <a:r>
                        <a:rPr lang="en-GB" sz="1100" b="0" i="0" u="none" strike="noStrike">
                          <a:solidFill>
                            <a:srgbClr val="000000"/>
                          </a:solidFill>
                          <a:effectLst/>
                          <a:latin typeface="Roboto" panose="02000000000000000000" pitchFamily="2" charset="0"/>
                          <a:ea typeface="Roboto" panose="02000000000000000000" pitchFamily="2" charset="0"/>
                          <a:cs typeface="Times New Roman" panose="02020603050405020304" pitchFamily="18" charset="0"/>
                        </a:rPr>
                        <a:t>Non-urgent: 1-2 weeks</a:t>
                      </a:r>
                      <a:endParaRPr lang="en-GB" sz="1800" b="0" i="0" u="none" strike="noStrike">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3558546820"/>
                  </a:ext>
                </a:extLst>
              </a:tr>
              <a:tr h="555431">
                <a:tc>
                  <a:txBody>
                    <a:bodyPr/>
                    <a:lstStyle/>
                    <a:p>
                      <a:pPr algn="l" fontAlgn="t">
                        <a:lnSpc>
                          <a:spcPct val="150000"/>
                        </a:lnSpc>
                        <a:spcBef>
                          <a:spcPts val="0"/>
                        </a:spcBef>
                        <a:spcAft>
                          <a:spcPts val="0"/>
                        </a:spcAft>
                      </a:pPr>
                      <a:r>
                        <a:rPr lang="en-GB" sz="1100" b="0" i="0" u="none" strike="noStrike"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Great Ormond St Hospital for Children</a:t>
                      </a:r>
                      <a:endParaRPr lang="en-GB" sz="1800" b="0" i="0" u="none" strike="noStrike" dirty="0">
                        <a:solidFill>
                          <a:schemeClr val="tx1"/>
                        </a:solidFill>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1100" b="0" i="0" u="none" strike="noStrike">
                          <a:effectLst/>
                          <a:latin typeface="Roboto" panose="02000000000000000000" pitchFamily="2" charset="0"/>
                          <a:ea typeface="Roboto" panose="02000000000000000000" pitchFamily="2" charset="0"/>
                          <a:cs typeface="Times New Roman" panose="02020603050405020304" pitchFamily="18" charset="0"/>
                        </a:rPr>
                        <a:t>30-35</a:t>
                      </a:r>
                      <a:endParaRPr lang="en-GB" sz="1800" b="0" i="0" u="none" strike="noStrike">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1100" b="0" i="0" u="none" strike="noStrike" dirty="0">
                          <a:effectLst/>
                          <a:latin typeface="Roboto" panose="02000000000000000000" pitchFamily="2" charset="0"/>
                          <a:ea typeface="Roboto" panose="02000000000000000000" pitchFamily="2" charset="0"/>
                          <a:cs typeface="Times New Roman" panose="02020603050405020304" pitchFamily="18" charset="0"/>
                        </a:rPr>
                        <a:t>Deprived Families, Children with Life Changing Medical conditions</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1100" b="0" i="0" u="none" strike="noStrike">
                          <a:effectLst/>
                          <a:latin typeface="Roboto" panose="02000000000000000000" pitchFamily="2" charset="0"/>
                          <a:ea typeface="Roboto" panose="02000000000000000000" pitchFamily="2" charset="0"/>
                          <a:cs typeface="Times New Roman" panose="02020603050405020304" pitchFamily="18" charset="0"/>
                        </a:rPr>
                        <a:t>1h – days per family (significant variability)</a:t>
                      </a:r>
                      <a:endParaRPr lang="en-GB" sz="1800" b="0" i="0" u="none" strike="noStrike">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1100" b="0" i="0" u="none" strike="noStrike" dirty="0">
                          <a:effectLst/>
                          <a:latin typeface="Roboto" panose="02000000000000000000" pitchFamily="2" charset="0"/>
                          <a:ea typeface="Roboto" panose="02000000000000000000" pitchFamily="2" charset="0"/>
                          <a:cs typeface="Times New Roman" panose="02020603050405020304" pitchFamily="18" charset="0"/>
                        </a:rPr>
                        <a:t>Urgent: aim for same day</a:t>
                      </a:r>
                      <a:endParaRPr lang="en-GB" sz="1800" b="0" i="0" u="none" strike="noStrike" dirty="0">
                        <a:effectLst/>
                        <a:latin typeface="Roboto" panose="02000000000000000000" pitchFamily="2" charset="0"/>
                        <a:ea typeface="Roboto" panose="02000000000000000000" pitchFamily="2" charset="0"/>
                      </a:endParaRPr>
                    </a:p>
                    <a:p>
                      <a:pPr algn="l" fontAlgn="t">
                        <a:lnSpc>
                          <a:spcPct val="150000"/>
                        </a:lnSpc>
                        <a:spcBef>
                          <a:spcPts val="0"/>
                        </a:spcBef>
                        <a:spcAft>
                          <a:spcPts val="0"/>
                        </a:spcAft>
                      </a:pPr>
                      <a:r>
                        <a:rPr lang="en-GB" sz="1100" b="0" i="0" u="none" strike="noStrike" dirty="0">
                          <a:effectLst/>
                          <a:latin typeface="Roboto" panose="02000000000000000000" pitchFamily="2" charset="0"/>
                          <a:ea typeface="Roboto" panose="02000000000000000000" pitchFamily="2" charset="0"/>
                          <a:cs typeface="Times New Roman" panose="02020603050405020304" pitchFamily="18" charset="0"/>
                        </a:rPr>
                        <a:t>Non-urgent: Max 2 weeks</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870091198"/>
                  </a:ext>
                </a:extLst>
              </a:tr>
              <a:tr h="555431">
                <a:tc>
                  <a:txBody>
                    <a:bodyPr/>
                    <a:lstStyle/>
                    <a:p>
                      <a:pPr algn="l" fontAlgn="t">
                        <a:lnSpc>
                          <a:spcPct val="150000"/>
                        </a:lnSpc>
                        <a:spcBef>
                          <a:spcPts val="0"/>
                        </a:spcBef>
                        <a:spcAft>
                          <a:spcPts val="0"/>
                        </a:spcAft>
                      </a:pPr>
                      <a:r>
                        <a:rPr lang="en-GB" sz="1100" b="0" i="0" u="none" strike="noStrike"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Leicester Royal Infirmary</a:t>
                      </a:r>
                      <a:endParaRPr lang="en-GB" sz="1800" b="0" i="0" u="none" strike="noStrike" dirty="0">
                        <a:solidFill>
                          <a:schemeClr val="tx1"/>
                        </a:solidFill>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50000"/>
                        </a:lnSpc>
                        <a:spcBef>
                          <a:spcPts val="0"/>
                        </a:spcBef>
                        <a:spcAft>
                          <a:spcPts val="0"/>
                        </a:spcAft>
                      </a:pPr>
                      <a:r>
                        <a:rPr lang="en-GB" sz="1100" b="0" i="0" u="none" strike="noStrike" dirty="0">
                          <a:effectLst/>
                          <a:latin typeface="Roboto" panose="02000000000000000000" pitchFamily="2" charset="0"/>
                          <a:ea typeface="Roboto" panose="02000000000000000000" pitchFamily="2" charset="0"/>
                          <a:cs typeface="Times New Roman" panose="02020603050405020304" pitchFamily="18" charset="0"/>
                        </a:rPr>
                        <a:t> </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50000"/>
                        </a:lnSpc>
                        <a:spcBef>
                          <a:spcPts val="0"/>
                        </a:spcBef>
                        <a:spcAft>
                          <a:spcPts val="0"/>
                        </a:spcAft>
                      </a:pPr>
                      <a:r>
                        <a:rPr lang="en-GB" sz="1100" b="0" i="0" u="none" strike="noStrike"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Sickle Cell Patients, those unable to work due to health</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50000"/>
                        </a:lnSpc>
                        <a:spcBef>
                          <a:spcPts val="0"/>
                        </a:spcBef>
                        <a:spcAft>
                          <a:spcPts val="0"/>
                        </a:spcAft>
                      </a:pPr>
                      <a:r>
                        <a:rPr lang="en-GB" sz="1100" b="0" i="0" u="none" strike="noStrike">
                          <a:effectLst/>
                          <a:latin typeface="Roboto" panose="02000000000000000000" pitchFamily="2" charset="0"/>
                          <a:ea typeface="Roboto" panose="02000000000000000000" pitchFamily="2" charset="0"/>
                          <a:cs typeface="Times New Roman" panose="02020603050405020304" pitchFamily="18" charset="0"/>
                        </a:rPr>
                        <a:t> </a:t>
                      </a:r>
                      <a:endParaRPr lang="en-GB" sz="1800" b="0" i="0" u="none" strike="noStrike">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50000"/>
                        </a:lnSpc>
                        <a:spcBef>
                          <a:spcPts val="0"/>
                        </a:spcBef>
                        <a:spcAft>
                          <a:spcPts val="0"/>
                        </a:spcAft>
                      </a:pPr>
                      <a:r>
                        <a:rPr lang="en-GB" sz="1100" b="0" i="0" u="none" strike="noStrike" dirty="0">
                          <a:effectLst/>
                          <a:latin typeface="Roboto" panose="02000000000000000000" pitchFamily="2" charset="0"/>
                          <a:ea typeface="Roboto" panose="02000000000000000000" pitchFamily="2" charset="0"/>
                          <a:cs typeface="Times New Roman" panose="02020603050405020304" pitchFamily="18" charset="0"/>
                        </a:rPr>
                        <a:t> </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815284971"/>
                  </a:ext>
                </a:extLst>
              </a:tr>
              <a:tr h="1318617">
                <a:tc>
                  <a:txBody>
                    <a:bodyPr/>
                    <a:lstStyle/>
                    <a:p>
                      <a:pPr algn="l" fontAlgn="t">
                        <a:lnSpc>
                          <a:spcPct val="150000"/>
                        </a:lnSpc>
                        <a:spcBef>
                          <a:spcPts val="0"/>
                        </a:spcBef>
                        <a:spcAft>
                          <a:spcPts val="0"/>
                        </a:spcAft>
                      </a:pPr>
                      <a:r>
                        <a:rPr lang="en-GB" sz="1100" b="0" i="0" u="none" strike="noStrike"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Royal Brompton &amp; Harefield hospitals</a:t>
                      </a:r>
                      <a:endParaRPr lang="en-GB" sz="1800" b="0" i="0" u="none" strike="noStrike" dirty="0">
                        <a:solidFill>
                          <a:schemeClr val="tx1"/>
                        </a:solidFill>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1100" b="0" i="0" u="none" strike="noStrike">
                          <a:effectLst/>
                          <a:latin typeface="Roboto" panose="02000000000000000000" pitchFamily="2" charset="0"/>
                          <a:ea typeface="Roboto" panose="02000000000000000000" pitchFamily="2" charset="0"/>
                          <a:cs typeface="Times New Roman" panose="02020603050405020304" pitchFamily="18" charset="0"/>
                        </a:rPr>
                        <a:t>50</a:t>
                      </a:r>
                      <a:endParaRPr lang="en-GB" sz="1800" b="0" i="0" u="none" strike="noStrike">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1100" b="0" i="0" u="none" strike="noStrike" dirty="0">
                          <a:effectLst/>
                          <a:latin typeface="Roboto" panose="02000000000000000000" pitchFamily="2" charset="0"/>
                          <a:ea typeface="Roboto" panose="02000000000000000000" pitchFamily="2" charset="0"/>
                          <a:cs typeface="Times New Roman" panose="02020603050405020304" pitchFamily="18" charset="0"/>
                        </a:rPr>
                        <a:t>Patients with transplant surgery, Lack of money for food and/or heating. Cystic Fibrosis Patients, young adults with complex health needs, and low income individuals and families</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1100" b="0" i="0" u="none" strike="noStrike" dirty="0">
                          <a:effectLst/>
                          <a:latin typeface="Roboto" panose="02000000000000000000" pitchFamily="2" charset="0"/>
                          <a:ea typeface="Roboto" panose="02000000000000000000" pitchFamily="2" charset="0"/>
                          <a:cs typeface="Times New Roman" panose="02020603050405020304" pitchFamily="18" charset="0"/>
                        </a:rPr>
                        <a:t>1h – half day per patient</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1100" b="0" i="0" u="none" strike="noStrike" dirty="0">
                          <a:effectLst/>
                          <a:latin typeface="Roboto" panose="02000000000000000000" pitchFamily="2" charset="0"/>
                          <a:ea typeface="Roboto" panose="02000000000000000000" pitchFamily="2" charset="0"/>
                          <a:cs typeface="Times New Roman" panose="02020603050405020304" pitchFamily="18" charset="0"/>
                        </a:rPr>
                        <a:t>Urgent: within 2 working days</a:t>
                      </a:r>
                      <a:endParaRPr lang="en-GB" sz="1800" b="0" i="0" u="none" strike="noStrike" dirty="0">
                        <a:effectLst/>
                        <a:latin typeface="Roboto" panose="02000000000000000000" pitchFamily="2" charset="0"/>
                        <a:ea typeface="Roboto" panose="02000000000000000000" pitchFamily="2" charset="0"/>
                      </a:endParaRPr>
                    </a:p>
                    <a:p>
                      <a:pPr algn="l" fontAlgn="t">
                        <a:lnSpc>
                          <a:spcPct val="150000"/>
                        </a:lnSpc>
                        <a:spcBef>
                          <a:spcPts val="0"/>
                        </a:spcBef>
                        <a:spcAft>
                          <a:spcPts val="0"/>
                        </a:spcAft>
                      </a:pPr>
                      <a:r>
                        <a:rPr lang="en-GB" sz="1100" b="0" i="0" u="none" strike="noStrike" dirty="0">
                          <a:effectLst/>
                          <a:latin typeface="Roboto" panose="02000000000000000000" pitchFamily="2" charset="0"/>
                          <a:ea typeface="Roboto" panose="02000000000000000000" pitchFamily="2" charset="0"/>
                          <a:cs typeface="Times New Roman" panose="02020603050405020304" pitchFamily="18" charset="0"/>
                        </a:rPr>
                        <a:t>Non-urgent: within 7 working days</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172522434"/>
                  </a:ext>
                </a:extLst>
              </a:tr>
              <a:tr h="555431">
                <a:tc>
                  <a:txBody>
                    <a:bodyPr/>
                    <a:lstStyle/>
                    <a:p>
                      <a:pPr algn="l" fontAlgn="t">
                        <a:lnSpc>
                          <a:spcPct val="150000"/>
                        </a:lnSpc>
                        <a:spcBef>
                          <a:spcPts val="0"/>
                        </a:spcBef>
                        <a:spcAft>
                          <a:spcPts val="0"/>
                        </a:spcAft>
                      </a:pPr>
                      <a:r>
                        <a:rPr lang="en-GB" sz="1100" b="0" i="0" u="none" strike="noStrike" dirty="0">
                          <a:solidFill>
                            <a:schemeClr val="tx1"/>
                          </a:solidFill>
                          <a:effectLst/>
                          <a:latin typeface="Roboto" panose="02000000000000000000" pitchFamily="2" charset="0"/>
                          <a:ea typeface="Roboto" panose="02000000000000000000" pitchFamily="2" charset="0"/>
                          <a:cs typeface="Times New Roman" panose="02020603050405020304" pitchFamily="18" charset="0"/>
                        </a:rPr>
                        <a:t>Springfield University Hospital</a:t>
                      </a:r>
                      <a:endParaRPr lang="en-GB" sz="1800" b="0" i="0" u="none" strike="noStrike" dirty="0">
                        <a:solidFill>
                          <a:schemeClr val="tx1"/>
                        </a:solidFill>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50000"/>
                        </a:lnSpc>
                        <a:spcBef>
                          <a:spcPts val="0"/>
                        </a:spcBef>
                        <a:spcAft>
                          <a:spcPts val="0"/>
                        </a:spcAft>
                      </a:pPr>
                      <a:r>
                        <a:rPr lang="en-GB" sz="1100" b="0" i="0" u="none" strike="noStrike">
                          <a:solidFill>
                            <a:srgbClr val="000000"/>
                          </a:solidFill>
                          <a:effectLst/>
                          <a:latin typeface="Roboto" panose="02000000000000000000" pitchFamily="2" charset="0"/>
                          <a:ea typeface="Roboto" panose="02000000000000000000" pitchFamily="2" charset="0"/>
                          <a:cs typeface="Times New Roman" panose="02020603050405020304" pitchFamily="18" charset="0"/>
                        </a:rPr>
                        <a:t>400</a:t>
                      </a:r>
                      <a:endParaRPr lang="en-GB" sz="1800" b="0" i="0" u="none" strike="noStrike">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50000"/>
                        </a:lnSpc>
                        <a:spcBef>
                          <a:spcPts val="0"/>
                        </a:spcBef>
                        <a:spcAft>
                          <a:spcPts val="0"/>
                        </a:spcAft>
                      </a:pPr>
                      <a:r>
                        <a:rPr lang="en-GB" sz="1100" b="0" i="0" u="none" strike="noStrike">
                          <a:solidFill>
                            <a:srgbClr val="000000"/>
                          </a:solidFill>
                          <a:effectLst/>
                          <a:latin typeface="Roboto" panose="02000000000000000000" pitchFamily="2" charset="0"/>
                          <a:ea typeface="Roboto" panose="02000000000000000000" pitchFamily="2" charset="0"/>
                          <a:cs typeface="Times New Roman" panose="02020603050405020304" pitchFamily="18" charset="0"/>
                        </a:rPr>
                        <a:t>Mental Health Patients, Low Income Groups, Carers, All Ages</a:t>
                      </a:r>
                      <a:endParaRPr lang="en-GB" sz="1800" b="0" i="0" u="none" strike="noStrike">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50000"/>
                        </a:lnSpc>
                        <a:spcBef>
                          <a:spcPts val="0"/>
                        </a:spcBef>
                        <a:spcAft>
                          <a:spcPts val="0"/>
                        </a:spcAft>
                      </a:pPr>
                      <a:r>
                        <a:rPr lang="en-GB" sz="1100" b="0" i="0" u="none" strike="noStrike">
                          <a:solidFill>
                            <a:srgbClr val="000000"/>
                          </a:solidFill>
                          <a:effectLst/>
                          <a:latin typeface="Roboto" panose="02000000000000000000" pitchFamily="2" charset="0"/>
                          <a:ea typeface="Roboto" panose="02000000000000000000" pitchFamily="2" charset="0"/>
                          <a:cs typeface="Times New Roman" panose="02020603050405020304" pitchFamily="18" charset="0"/>
                        </a:rPr>
                        <a:t>Up to 1.5h appointments</a:t>
                      </a:r>
                      <a:endParaRPr lang="en-GB" sz="1800" b="0" i="0" u="none" strike="noStrike">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50000"/>
                        </a:lnSpc>
                        <a:spcBef>
                          <a:spcPts val="0"/>
                        </a:spcBef>
                        <a:spcAft>
                          <a:spcPts val="0"/>
                        </a:spcAft>
                      </a:pPr>
                      <a:r>
                        <a:rPr lang="en-GB" sz="1100" b="0" i="0" u="none" strike="noStrike"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Urgent: within 24h</a:t>
                      </a:r>
                      <a:endParaRPr lang="en-GB" sz="1800" b="0" i="0" u="none" strike="noStrike" dirty="0">
                        <a:effectLst/>
                        <a:latin typeface="Roboto" panose="02000000000000000000" pitchFamily="2" charset="0"/>
                        <a:ea typeface="Roboto" panose="02000000000000000000" pitchFamily="2" charset="0"/>
                      </a:endParaRPr>
                    </a:p>
                  </a:txBody>
                  <a:tcPr marL="69381" marR="69381" marT="9636"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2068264343"/>
                  </a:ext>
                </a:extLst>
              </a:tr>
            </a:tbl>
          </a:graphicData>
        </a:graphic>
      </p:graphicFrame>
      <p:sp>
        <p:nvSpPr>
          <p:cNvPr id="3" name="TextBox 2">
            <a:extLst>
              <a:ext uri="{FF2B5EF4-FFF2-40B4-BE49-F238E27FC236}">
                <a16:creationId xmlns:a16="http://schemas.microsoft.com/office/drawing/2014/main" id="{0351CB27-0525-4220-8487-7180901153FC}"/>
              </a:ext>
            </a:extLst>
          </p:cNvPr>
          <p:cNvSpPr txBox="1"/>
          <p:nvPr/>
        </p:nvSpPr>
        <p:spPr>
          <a:xfrm>
            <a:off x="643467" y="647700"/>
            <a:ext cx="10905069" cy="523220"/>
          </a:xfrm>
          <a:prstGeom prst="rect">
            <a:avLst/>
          </a:prstGeom>
          <a:noFill/>
        </p:spPr>
        <p:txBody>
          <a:bodyPr wrap="square" rtlCol="0">
            <a:spAutoFit/>
          </a:bodyPr>
          <a:lstStyle/>
          <a:p>
            <a:r>
              <a:rPr lang="en-GB" sz="2800" dirty="0">
                <a:latin typeface="Roboto" panose="02000000000000000000" pitchFamily="2" charset="0"/>
                <a:ea typeface="Roboto" panose="02000000000000000000" pitchFamily="2" charset="0"/>
              </a:rPr>
              <a:t>Details of Patient Demand and Service Characteristics</a:t>
            </a:r>
          </a:p>
        </p:txBody>
      </p:sp>
      <p:sp>
        <p:nvSpPr>
          <p:cNvPr id="4" name="TextBox 3">
            <a:extLst>
              <a:ext uri="{FF2B5EF4-FFF2-40B4-BE49-F238E27FC236}">
                <a16:creationId xmlns:a16="http://schemas.microsoft.com/office/drawing/2014/main" id="{EF7DA1B6-EB16-4F5C-AE94-B8F96A939151}"/>
              </a:ext>
            </a:extLst>
          </p:cNvPr>
          <p:cNvSpPr txBox="1"/>
          <p:nvPr/>
        </p:nvSpPr>
        <p:spPr>
          <a:xfrm>
            <a:off x="1262785" y="5700002"/>
            <a:ext cx="9752991" cy="276999"/>
          </a:xfrm>
          <a:prstGeom prst="rect">
            <a:avLst/>
          </a:prstGeom>
          <a:noFill/>
        </p:spPr>
        <p:txBody>
          <a:bodyPr wrap="none" rtlCol="0">
            <a:spAutoFit/>
          </a:bodyPr>
          <a:lstStyle/>
          <a:p>
            <a:r>
              <a:rPr lang="en-GB" sz="1200" dirty="0">
                <a:effectLst/>
                <a:latin typeface="Roboto" panose="02000000000000000000" pitchFamily="2" charset="0"/>
                <a:ea typeface="Roboto" panose="02000000000000000000" pitchFamily="2" charset="0"/>
                <a:cs typeface="Times New Roman" panose="02020603050405020304" pitchFamily="18" charset="0"/>
              </a:rPr>
              <a:t>*Patient demand is based on data obtained through interviews and is not directly comparable due to differences in advice service availability</a:t>
            </a:r>
            <a:endParaRPr lang="en-GB" sz="12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769108625"/>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{7B4239FA-9809-D743-9106-7A5B6DB1324B}tf10001120</Template>
  <TotalTime>2763</TotalTime>
  <Words>2378</Words>
  <Application>Microsoft Office PowerPoint</Application>
  <PresentationFormat>Widescreen</PresentationFormat>
  <Paragraphs>183</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Bell MT</vt:lpstr>
      <vt:lpstr>Calibri</vt:lpstr>
      <vt:lpstr>Gill Sans MT</vt:lpstr>
      <vt:lpstr>PT Serif Caption</vt:lpstr>
      <vt:lpstr>Roboto</vt:lpstr>
      <vt:lpstr>Symbol</vt:lpstr>
      <vt:lpstr>Times New Roman</vt:lpstr>
      <vt:lpstr>Parcel</vt:lpstr>
      <vt:lpstr>Towards an economic evaluation of social welfare advice in hospital settings</vt:lpstr>
      <vt:lpstr>Problem context</vt:lpstr>
      <vt:lpstr>Observations</vt:lpstr>
      <vt:lpstr>Research Team</vt:lpstr>
      <vt:lpstr>Access to social welfare advice in hospital settings: integration of services </vt:lpstr>
      <vt:lpstr>Research Objectives and Methodology</vt:lpstr>
      <vt:lpstr>Key findings from the literature review (UK)</vt:lpstr>
      <vt:lpstr>Key findings from the literature review (excl. UK)</vt:lpstr>
      <vt:lpstr>PowerPoint Presentation</vt:lpstr>
      <vt:lpstr>Fundamental activities to measure time spent</vt:lpstr>
      <vt:lpstr>SSM Catwoe Analysis</vt:lpstr>
      <vt:lpstr>PowerPoint Presentation</vt:lpstr>
      <vt:lpstr>Generic service model (separate PDF/Dia)</vt:lpstr>
      <vt:lpstr>Economic evaluation</vt:lpstr>
      <vt:lpstr>Costs, benefits and outcomes</vt:lpstr>
      <vt:lpstr>Costs, benefits and outcomes</vt:lpstr>
      <vt:lpstr>Costs, benefits and outcomes</vt:lpstr>
      <vt:lpstr>PowerPoint Presentation</vt:lpstr>
      <vt:lpstr>Perspectives and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advice matters</dc:title>
  <dc:creator>Philip Worrall</dc:creator>
  <cp:lastModifiedBy>Dawn Draper</cp:lastModifiedBy>
  <cp:revision>180</cp:revision>
  <dcterms:created xsi:type="dcterms:W3CDTF">2021-06-28T14:32:25Z</dcterms:created>
  <dcterms:modified xsi:type="dcterms:W3CDTF">2021-11-23T12:33:54Z</dcterms:modified>
</cp:coreProperties>
</file>