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8"/>
  </p:notesMasterIdLst>
  <p:sldIdLst>
    <p:sldId id="308" r:id="rId5"/>
    <p:sldId id="332" r:id="rId6"/>
    <p:sldId id="334" r:id="rId7"/>
    <p:sldId id="335" r:id="rId8"/>
    <p:sldId id="336" r:id="rId9"/>
    <p:sldId id="337" r:id="rId10"/>
    <p:sldId id="338" r:id="rId11"/>
    <p:sldId id="342" r:id="rId12"/>
    <p:sldId id="339" r:id="rId13"/>
    <p:sldId id="340" r:id="rId14"/>
    <p:sldId id="341" r:id="rId15"/>
    <p:sldId id="330" r:id="rId16"/>
    <p:sldId id="343"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3A6CA9"/>
    <a:srgbClr val="558ED5"/>
    <a:srgbClr val="3072C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6811" autoAdjust="0"/>
  </p:normalViewPr>
  <p:slideViewPr>
    <p:cSldViewPr snapToGrid="0">
      <p:cViewPr varScale="1">
        <p:scale>
          <a:sx n="65" d="100"/>
          <a:sy n="65" d="100"/>
        </p:scale>
        <p:origin x="78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024C3F3-00A5-4BAE-8368-7DB4D12BC7AB}"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GB"/>
        </a:p>
      </dgm:t>
    </dgm:pt>
    <dgm:pt modelId="{F5BCE461-5B58-48B7-B931-08CA36B017F0}">
      <dgm:prSet phldrT="[Text]"/>
      <dgm:spPr>
        <a:solidFill>
          <a:schemeClr val="bg1"/>
        </a:solidFill>
      </dgm:spPr>
      <dgm:t>
        <a:bodyPr/>
        <a:lstStyle/>
        <a:p>
          <a:r>
            <a:rPr lang="en-GB" dirty="0"/>
            <a:t>The “ONS 4”</a:t>
          </a:r>
        </a:p>
        <a:p>
          <a:endParaRPr lang="en-GB" dirty="0"/>
        </a:p>
      </dgm:t>
    </dgm:pt>
    <dgm:pt modelId="{B1418366-CEE0-4455-8CD0-BA9BD21DEE24}" type="parTrans" cxnId="{ABF76F35-51A6-46E6-9E6C-886B03D0BF6F}">
      <dgm:prSet/>
      <dgm:spPr/>
      <dgm:t>
        <a:bodyPr/>
        <a:lstStyle/>
        <a:p>
          <a:endParaRPr lang="en-GB"/>
        </a:p>
      </dgm:t>
    </dgm:pt>
    <dgm:pt modelId="{CBEA311A-5113-4B48-ACF5-9BC84D87B33C}" type="sibTrans" cxnId="{ABF76F35-51A6-46E6-9E6C-886B03D0BF6F}">
      <dgm:prSet/>
      <dgm:spPr/>
      <dgm:t>
        <a:bodyPr/>
        <a:lstStyle/>
        <a:p>
          <a:endParaRPr lang="en-GB"/>
        </a:p>
      </dgm:t>
    </dgm:pt>
    <dgm:pt modelId="{E49A2297-6623-4DAE-9BB1-DB4722C0D470}">
      <dgm:prSet phldrT="[Text]"/>
      <dgm:spPr>
        <a:solidFill>
          <a:schemeClr val="accent6"/>
        </a:solidFill>
      </dgm:spPr>
      <dgm:t>
        <a:bodyPr/>
        <a:lstStyle/>
        <a:p>
          <a:r>
            <a:rPr lang="en-GB" b="0" i="0" u="none"/>
            <a:t>Overall, how satisfied are you with your life nowadays?</a:t>
          </a:r>
          <a:endParaRPr lang="en-GB"/>
        </a:p>
      </dgm:t>
    </dgm:pt>
    <dgm:pt modelId="{F6134DA0-0211-4275-AE74-E17772D0B8E1}" type="parTrans" cxnId="{44F0EA3A-545E-4CDB-86B3-639B06D694E6}">
      <dgm:prSet/>
      <dgm:spPr/>
      <dgm:t>
        <a:bodyPr/>
        <a:lstStyle/>
        <a:p>
          <a:endParaRPr lang="en-GB"/>
        </a:p>
      </dgm:t>
    </dgm:pt>
    <dgm:pt modelId="{062FEC7C-92C2-4FE6-B07E-F8F86082CA6A}" type="sibTrans" cxnId="{44F0EA3A-545E-4CDB-86B3-639B06D694E6}">
      <dgm:prSet/>
      <dgm:spPr/>
      <dgm:t>
        <a:bodyPr/>
        <a:lstStyle/>
        <a:p>
          <a:endParaRPr lang="en-GB"/>
        </a:p>
      </dgm:t>
    </dgm:pt>
    <dgm:pt modelId="{0C039AEC-7956-43BC-A0B1-A8E75214365C}">
      <dgm:prSet phldrT="[Text]"/>
      <dgm:spPr/>
      <dgm:t>
        <a:bodyPr/>
        <a:lstStyle/>
        <a:p>
          <a:r>
            <a:rPr lang="en-GB" b="0" i="0" u="none" dirty="0"/>
            <a:t>Overall, to what extent do you feel the things you do in your life are worthwhile?</a:t>
          </a:r>
          <a:endParaRPr lang="en-GB" dirty="0"/>
        </a:p>
      </dgm:t>
    </dgm:pt>
    <dgm:pt modelId="{41BA690B-F588-461A-BD56-6FFE45D32916}" type="parTrans" cxnId="{C1B8B68B-7E51-41F4-BD79-2DDB9F51CCFD}">
      <dgm:prSet/>
      <dgm:spPr/>
      <dgm:t>
        <a:bodyPr/>
        <a:lstStyle/>
        <a:p>
          <a:endParaRPr lang="en-GB"/>
        </a:p>
      </dgm:t>
    </dgm:pt>
    <dgm:pt modelId="{C13275D9-3C6B-4F14-B8DC-7A53ED3DA5DA}" type="sibTrans" cxnId="{C1B8B68B-7E51-41F4-BD79-2DDB9F51CCFD}">
      <dgm:prSet/>
      <dgm:spPr/>
      <dgm:t>
        <a:bodyPr/>
        <a:lstStyle/>
        <a:p>
          <a:endParaRPr lang="en-GB"/>
        </a:p>
      </dgm:t>
    </dgm:pt>
    <dgm:pt modelId="{D5124EBA-E332-4484-A70F-B092A25662A8}">
      <dgm:prSet phldrT="[Text]"/>
      <dgm:spPr/>
      <dgm:t>
        <a:bodyPr/>
        <a:lstStyle/>
        <a:p>
          <a:r>
            <a:rPr lang="en-GB" b="0" i="0" u="none"/>
            <a:t>Overall, how happy did you feel yesterday?</a:t>
          </a:r>
          <a:endParaRPr lang="en-GB"/>
        </a:p>
      </dgm:t>
    </dgm:pt>
    <dgm:pt modelId="{3CB3AA77-213C-4072-840C-DF011AED5409}" type="parTrans" cxnId="{A61CF3A2-41B2-4B3A-BB09-80F3547B1EB0}">
      <dgm:prSet/>
      <dgm:spPr/>
      <dgm:t>
        <a:bodyPr/>
        <a:lstStyle/>
        <a:p>
          <a:endParaRPr lang="en-GB"/>
        </a:p>
      </dgm:t>
    </dgm:pt>
    <dgm:pt modelId="{092DB91A-529E-49B2-BBF8-7F492A8A5D92}" type="sibTrans" cxnId="{A61CF3A2-41B2-4B3A-BB09-80F3547B1EB0}">
      <dgm:prSet/>
      <dgm:spPr/>
      <dgm:t>
        <a:bodyPr/>
        <a:lstStyle/>
        <a:p>
          <a:endParaRPr lang="en-GB"/>
        </a:p>
      </dgm:t>
    </dgm:pt>
    <dgm:pt modelId="{BF746175-DB42-45AF-8926-75FDBD975D84}">
      <dgm:prSet phldrT="[Text]" custT="1"/>
      <dgm:spPr/>
      <dgm:t>
        <a:bodyPr/>
        <a:lstStyle/>
        <a:p>
          <a:endParaRPr lang="en-GB"/>
        </a:p>
      </dgm:t>
    </dgm:pt>
    <dgm:pt modelId="{D897B39E-7EF5-4EB2-9FAA-8B899A9A3801}" type="parTrans" cxnId="{606B0AF9-B8EB-4488-BA63-0AD2D8F8FED0}">
      <dgm:prSet/>
      <dgm:spPr/>
      <dgm:t>
        <a:bodyPr/>
        <a:lstStyle/>
        <a:p>
          <a:endParaRPr lang="en-GB"/>
        </a:p>
      </dgm:t>
    </dgm:pt>
    <dgm:pt modelId="{6DD0F774-993A-4A89-90F8-A47CCF9CD876}" type="sibTrans" cxnId="{606B0AF9-B8EB-4488-BA63-0AD2D8F8FED0}">
      <dgm:prSet/>
      <dgm:spPr/>
      <dgm:t>
        <a:bodyPr/>
        <a:lstStyle/>
        <a:p>
          <a:endParaRPr lang="en-GB"/>
        </a:p>
      </dgm:t>
    </dgm:pt>
    <dgm:pt modelId="{AFDAD318-B469-4824-83B9-36C520719E7C}">
      <dgm:prSet phldrT="[Text]"/>
      <dgm:spPr/>
      <dgm:t>
        <a:bodyPr/>
        <a:lstStyle/>
        <a:p>
          <a:r>
            <a:rPr lang="en-GB" b="0" i="0" u="none"/>
            <a:t>Overall, how anxious did you feel yesterday?</a:t>
          </a:r>
          <a:endParaRPr lang="en-GB"/>
        </a:p>
      </dgm:t>
    </dgm:pt>
    <dgm:pt modelId="{4E8F72DB-159F-4A48-83ED-50B28D5E8F69}" type="parTrans" cxnId="{F5E2CB83-D799-4289-89D1-03EFDC8F9730}">
      <dgm:prSet/>
      <dgm:spPr/>
      <dgm:t>
        <a:bodyPr/>
        <a:lstStyle/>
        <a:p>
          <a:endParaRPr lang="en-GB"/>
        </a:p>
      </dgm:t>
    </dgm:pt>
    <dgm:pt modelId="{24D09A1E-EC55-4921-9916-772AF5E6BCA8}" type="sibTrans" cxnId="{F5E2CB83-D799-4289-89D1-03EFDC8F9730}">
      <dgm:prSet/>
      <dgm:spPr/>
      <dgm:t>
        <a:bodyPr/>
        <a:lstStyle/>
        <a:p>
          <a:endParaRPr lang="en-GB"/>
        </a:p>
      </dgm:t>
    </dgm:pt>
    <dgm:pt modelId="{CD38913D-6AC8-4A3A-90E5-C18A5B305587}" type="pres">
      <dgm:prSet presAssocID="{B024C3F3-00A5-4BAE-8368-7DB4D12BC7AB}" presName="diagram" presStyleCnt="0">
        <dgm:presLayoutVars>
          <dgm:chMax val="1"/>
          <dgm:dir/>
          <dgm:animLvl val="ctr"/>
          <dgm:resizeHandles val="exact"/>
        </dgm:presLayoutVars>
      </dgm:prSet>
      <dgm:spPr/>
      <dgm:t>
        <a:bodyPr/>
        <a:lstStyle/>
        <a:p>
          <a:endParaRPr lang="en-US"/>
        </a:p>
      </dgm:t>
    </dgm:pt>
    <dgm:pt modelId="{B38C5F48-9732-484E-8DB8-9353A6EDCC50}" type="pres">
      <dgm:prSet presAssocID="{B024C3F3-00A5-4BAE-8368-7DB4D12BC7AB}" presName="matrix" presStyleCnt="0"/>
      <dgm:spPr/>
    </dgm:pt>
    <dgm:pt modelId="{4EDCCBA0-0B0E-4811-958B-74E7C99A49D8}" type="pres">
      <dgm:prSet presAssocID="{B024C3F3-00A5-4BAE-8368-7DB4D12BC7AB}" presName="tile1" presStyleLbl="node1" presStyleIdx="0" presStyleCnt="4"/>
      <dgm:spPr/>
      <dgm:t>
        <a:bodyPr/>
        <a:lstStyle/>
        <a:p>
          <a:endParaRPr lang="en-US"/>
        </a:p>
      </dgm:t>
    </dgm:pt>
    <dgm:pt modelId="{3A818503-F7E2-436C-B4EB-954286453862}" type="pres">
      <dgm:prSet presAssocID="{B024C3F3-00A5-4BAE-8368-7DB4D12BC7AB}" presName="tile1text" presStyleLbl="node1" presStyleIdx="0" presStyleCnt="4">
        <dgm:presLayoutVars>
          <dgm:chMax val="0"/>
          <dgm:chPref val="0"/>
          <dgm:bulletEnabled val="1"/>
        </dgm:presLayoutVars>
      </dgm:prSet>
      <dgm:spPr/>
      <dgm:t>
        <a:bodyPr/>
        <a:lstStyle/>
        <a:p>
          <a:endParaRPr lang="en-US"/>
        </a:p>
      </dgm:t>
    </dgm:pt>
    <dgm:pt modelId="{B489882B-EDD5-4EFD-8BD6-17F4FE2F68F6}" type="pres">
      <dgm:prSet presAssocID="{B024C3F3-00A5-4BAE-8368-7DB4D12BC7AB}" presName="tile2" presStyleLbl="node1" presStyleIdx="1" presStyleCnt="4"/>
      <dgm:spPr/>
      <dgm:t>
        <a:bodyPr/>
        <a:lstStyle/>
        <a:p>
          <a:endParaRPr lang="en-US"/>
        </a:p>
      </dgm:t>
    </dgm:pt>
    <dgm:pt modelId="{EE7BC400-2A4C-4AA5-9BB8-AEA9CC8A1B6D}" type="pres">
      <dgm:prSet presAssocID="{B024C3F3-00A5-4BAE-8368-7DB4D12BC7AB}" presName="tile2text" presStyleLbl="node1" presStyleIdx="1" presStyleCnt="4">
        <dgm:presLayoutVars>
          <dgm:chMax val="0"/>
          <dgm:chPref val="0"/>
          <dgm:bulletEnabled val="1"/>
        </dgm:presLayoutVars>
      </dgm:prSet>
      <dgm:spPr/>
      <dgm:t>
        <a:bodyPr/>
        <a:lstStyle/>
        <a:p>
          <a:endParaRPr lang="en-US"/>
        </a:p>
      </dgm:t>
    </dgm:pt>
    <dgm:pt modelId="{49DC0E01-2176-4916-800E-0EB92EBDF3EE}" type="pres">
      <dgm:prSet presAssocID="{B024C3F3-00A5-4BAE-8368-7DB4D12BC7AB}" presName="tile3" presStyleLbl="node1" presStyleIdx="2" presStyleCnt="4"/>
      <dgm:spPr/>
      <dgm:t>
        <a:bodyPr/>
        <a:lstStyle/>
        <a:p>
          <a:endParaRPr lang="en-US"/>
        </a:p>
      </dgm:t>
    </dgm:pt>
    <dgm:pt modelId="{5A93A3D4-B595-44BC-A111-AB5872EE1DB9}" type="pres">
      <dgm:prSet presAssocID="{B024C3F3-00A5-4BAE-8368-7DB4D12BC7AB}" presName="tile3text" presStyleLbl="node1" presStyleIdx="2" presStyleCnt="4">
        <dgm:presLayoutVars>
          <dgm:chMax val="0"/>
          <dgm:chPref val="0"/>
          <dgm:bulletEnabled val="1"/>
        </dgm:presLayoutVars>
      </dgm:prSet>
      <dgm:spPr/>
      <dgm:t>
        <a:bodyPr/>
        <a:lstStyle/>
        <a:p>
          <a:endParaRPr lang="en-US"/>
        </a:p>
      </dgm:t>
    </dgm:pt>
    <dgm:pt modelId="{8166436B-5A69-4EAD-8D04-DA622EF6829E}" type="pres">
      <dgm:prSet presAssocID="{B024C3F3-00A5-4BAE-8368-7DB4D12BC7AB}" presName="tile4" presStyleLbl="node1" presStyleIdx="3" presStyleCnt="4"/>
      <dgm:spPr/>
      <dgm:t>
        <a:bodyPr/>
        <a:lstStyle/>
        <a:p>
          <a:endParaRPr lang="en-US"/>
        </a:p>
      </dgm:t>
    </dgm:pt>
    <dgm:pt modelId="{079C8ED6-1697-43F1-9F39-87E868B15605}" type="pres">
      <dgm:prSet presAssocID="{B024C3F3-00A5-4BAE-8368-7DB4D12BC7AB}" presName="tile4text" presStyleLbl="node1" presStyleIdx="3" presStyleCnt="4">
        <dgm:presLayoutVars>
          <dgm:chMax val="0"/>
          <dgm:chPref val="0"/>
          <dgm:bulletEnabled val="1"/>
        </dgm:presLayoutVars>
      </dgm:prSet>
      <dgm:spPr/>
      <dgm:t>
        <a:bodyPr/>
        <a:lstStyle/>
        <a:p>
          <a:endParaRPr lang="en-US"/>
        </a:p>
      </dgm:t>
    </dgm:pt>
    <dgm:pt modelId="{56B38DDE-3CAD-4123-AA4F-CFA690EB25BA}" type="pres">
      <dgm:prSet presAssocID="{B024C3F3-00A5-4BAE-8368-7DB4D12BC7AB}" presName="centerTile" presStyleLbl="fgShp" presStyleIdx="0" presStyleCnt="1" custScaleX="151301" custScaleY="107977">
        <dgm:presLayoutVars>
          <dgm:chMax val="0"/>
          <dgm:chPref val="0"/>
        </dgm:presLayoutVars>
      </dgm:prSet>
      <dgm:spPr/>
      <dgm:t>
        <a:bodyPr/>
        <a:lstStyle/>
        <a:p>
          <a:endParaRPr lang="en-US"/>
        </a:p>
      </dgm:t>
    </dgm:pt>
  </dgm:ptLst>
  <dgm:cxnLst>
    <dgm:cxn modelId="{E44C596D-BD83-421C-81F7-4BC2577ABB32}" type="presOf" srcId="{E49A2297-6623-4DAE-9BB1-DB4722C0D470}" destId="{3A818503-F7E2-436C-B4EB-954286453862}" srcOrd="1" destOrd="0" presId="urn:microsoft.com/office/officeart/2005/8/layout/matrix1"/>
    <dgm:cxn modelId="{F5E2CB83-D799-4289-89D1-03EFDC8F9730}" srcId="{F5BCE461-5B58-48B7-B931-08CA36B017F0}" destId="{AFDAD318-B469-4824-83B9-36C520719E7C}" srcOrd="3" destOrd="0" parTransId="{4E8F72DB-159F-4A48-83ED-50B28D5E8F69}" sibTransId="{24D09A1E-EC55-4921-9916-772AF5E6BCA8}"/>
    <dgm:cxn modelId="{44F0EA3A-545E-4CDB-86B3-639B06D694E6}" srcId="{F5BCE461-5B58-48B7-B931-08CA36B017F0}" destId="{E49A2297-6623-4DAE-9BB1-DB4722C0D470}" srcOrd="0" destOrd="0" parTransId="{F6134DA0-0211-4275-AE74-E17772D0B8E1}" sibTransId="{062FEC7C-92C2-4FE6-B07E-F8F86082CA6A}"/>
    <dgm:cxn modelId="{A61CF3A2-41B2-4B3A-BB09-80F3547B1EB0}" srcId="{F5BCE461-5B58-48B7-B931-08CA36B017F0}" destId="{D5124EBA-E332-4484-A70F-B092A25662A8}" srcOrd="2" destOrd="0" parTransId="{3CB3AA77-213C-4072-840C-DF011AED5409}" sibTransId="{092DB91A-529E-49B2-BBF8-7F492A8A5D92}"/>
    <dgm:cxn modelId="{ABF76F35-51A6-46E6-9E6C-886B03D0BF6F}" srcId="{B024C3F3-00A5-4BAE-8368-7DB4D12BC7AB}" destId="{F5BCE461-5B58-48B7-B931-08CA36B017F0}" srcOrd="0" destOrd="0" parTransId="{B1418366-CEE0-4455-8CD0-BA9BD21DEE24}" sibTransId="{CBEA311A-5113-4B48-ACF5-9BC84D87B33C}"/>
    <dgm:cxn modelId="{606B0AF9-B8EB-4488-BA63-0AD2D8F8FED0}" srcId="{B024C3F3-00A5-4BAE-8368-7DB4D12BC7AB}" destId="{BF746175-DB42-45AF-8926-75FDBD975D84}" srcOrd="1" destOrd="0" parTransId="{D897B39E-7EF5-4EB2-9FAA-8B899A9A3801}" sibTransId="{6DD0F774-993A-4A89-90F8-A47CCF9CD876}"/>
    <dgm:cxn modelId="{68A440C3-04AC-449E-9F90-9BDEC3A3E532}" type="presOf" srcId="{0C039AEC-7956-43BC-A0B1-A8E75214365C}" destId="{B489882B-EDD5-4EFD-8BD6-17F4FE2F68F6}" srcOrd="0" destOrd="0" presId="urn:microsoft.com/office/officeart/2005/8/layout/matrix1"/>
    <dgm:cxn modelId="{2C2AC7DA-B951-4C9C-8848-A12771B98D9F}" type="presOf" srcId="{D5124EBA-E332-4484-A70F-B092A25662A8}" destId="{49DC0E01-2176-4916-800E-0EB92EBDF3EE}" srcOrd="0" destOrd="0" presId="urn:microsoft.com/office/officeart/2005/8/layout/matrix1"/>
    <dgm:cxn modelId="{E3446890-72F6-4CDE-B95E-37F965CBFDB2}" type="presOf" srcId="{E49A2297-6623-4DAE-9BB1-DB4722C0D470}" destId="{4EDCCBA0-0B0E-4811-958B-74E7C99A49D8}" srcOrd="0" destOrd="0" presId="urn:microsoft.com/office/officeart/2005/8/layout/matrix1"/>
    <dgm:cxn modelId="{AC09783B-E980-4FC7-8754-29508C6B601E}" type="presOf" srcId="{AFDAD318-B469-4824-83B9-36C520719E7C}" destId="{8166436B-5A69-4EAD-8D04-DA622EF6829E}" srcOrd="0" destOrd="0" presId="urn:microsoft.com/office/officeart/2005/8/layout/matrix1"/>
    <dgm:cxn modelId="{4E45A513-2F72-4299-A18E-AD3BAC2246DB}" type="presOf" srcId="{F5BCE461-5B58-48B7-B931-08CA36B017F0}" destId="{56B38DDE-3CAD-4123-AA4F-CFA690EB25BA}" srcOrd="0" destOrd="0" presId="urn:microsoft.com/office/officeart/2005/8/layout/matrix1"/>
    <dgm:cxn modelId="{62532781-15D7-4029-8BAB-E62F02745DF8}" type="presOf" srcId="{B024C3F3-00A5-4BAE-8368-7DB4D12BC7AB}" destId="{CD38913D-6AC8-4A3A-90E5-C18A5B305587}" srcOrd="0" destOrd="0" presId="urn:microsoft.com/office/officeart/2005/8/layout/matrix1"/>
    <dgm:cxn modelId="{C39953F3-473E-422F-90C2-A9111265B6C4}" type="presOf" srcId="{AFDAD318-B469-4824-83B9-36C520719E7C}" destId="{079C8ED6-1697-43F1-9F39-87E868B15605}" srcOrd="1" destOrd="0" presId="urn:microsoft.com/office/officeart/2005/8/layout/matrix1"/>
    <dgm:cxn modelId="{0757927A-AE65-4B77-AB07-5A57EE32A650}" type="presOf" srcId="{0C039AEC-7956-43BC-A0B1-A8E75214365C}" destId="{EE7BC400-2A4C-4AA5-9BB8-AEA9CC8A1B6D}" srcOrd="1" destOrd="0" presId="urn:microsoft.com/office/officeart/2005/8/layout/matrix1"/>
    <dgm:cxn modelId="{C1B8B68B-7E51-41F4-BD79-2DDB9F51CCFD}" srcId="{F5BCE461-5B58-48B7-B931-08CA36B017F0}" destId="{0C039AEC-7956-43BC-A0B1-A8E75214365C}" srcOrd="1" destOrd="0" parTransId="{41BA690B-F588-461A-BD56-6FFE45D32916}" sibTransId="{C13275D9-3C6B-4F14-B8DC-7A53ED3DA5DA}"/>
    <dgm:cxn modelId="{B10FF700-0FEE-4F9E-8EFB-AB1972F4F143}" type="presOf" srcId="{D5124EBA-E332-4484-A70F-B092A25662A8}" destId="{5A93A3D4-B595-44BC-A111-AB5872EE1DB9}" srcOrd="1" destOrd="0" presId="urn:microsoft.com/office/officeart/2005/8/layout/matrix1"/>
    <dgm:cxn modelId="{8D00F3C5-637E-4D39-8F8C-514C870EC035}" type="presParOf" srcId="{CD38913D-6AC8-4A3A-90E5-C18A5B305587}" destId="{B38C5F48-9732-484E-8DB8-9353A6EDCC50}" srcOrd="0" destOrd="0" presId="urn:microsoft.com/office/officeart/2005/8/layout/matrix1"/>
    <dgm:cxn modelId="{F4AC2996-71D7-4B27-B248-8718CD0E96F2}" type="presParOf" srcId="{B38C5F48-9732-484E-8DB8-9353A6EDCC50}" destId="{4EDCCBA0-0B0E-4811-958B-74E7C99A49D8}" srcOrd="0" destOrd="0" presId="urn:microsoft.com/office/officeart/2005/8/layout/matrix1"/>
    <dgm:cxn modelId="{F170D3DC-A6B3-4322-996D-1C79C924D5F7}" type="presParOf" srcId="{B38C5F48-9732-484E-8DB8-9353A6EDCC50}" destId="{3A818503-F7E2-436C-B4EB-954286453862}" srcOrd="1" destOrd="0" presId="urn:microsoft.com/office/officeart/2005/8/layout/matrix1"/>
    <dgm:cxn modelId="{3EE3A6A2-099C-46A6-958B-37767D29EDE4}" type="presParOf" srcId="{B38C5F48-9732-484E-8DB8-9353A6EDCC50}" destId="{B489882B-EDD5-4EFD-8BD6-17F4FE2F68F6}" srcOrd="2" destOrd="0" presId="urn:microsoft.com/office/officeart/2005/8/layout/matrix1"/>
    <dgm:cxn modelId="{495967D3-8DFC-4DA5-ABB4-A308FDB621DD}" type="presParOf" srcId="{B38C5F48-9732-484E-8DB8-9353A6EDCC50}" destId="{EE7BC400-2A4C-4AA5-9BB8-AEA9CC8A1B6D}" srcOrd="3" destOrd="0" presId="urn:microsoft.com/office/officeart/2005/8/layout/matrix1"/>
    <dgm:cxn modelId="{A495365A-1245-4B0E-AEB7-B4AE42CD43B5}" type="presParOf" srcId="{B38C5F48-9732-484E-8DB8-9353A6EDCC50}" destId="{49DC0E01-2176-4916-800E-0EB92EBDF3EE}" srcOrd="4" destOrd="0" presId="urn:microsoft.com/office/officeart/2005/8/layout/matrix1"/>
    <dgm:cxn modelId="{AA2C7895-745E-42FD-B33A-96D4803DE182}" type="presParOf" srcId="{B38C5F48-9732-484E-8DB8-9353A6EDCC50}" destId="{5A93A3D4-B595-44BC-A111-AB5872EE1DB9}" srcOrd="5" destOrd="0" presId="urn:microsoft.com/office/officeart/2005/8/layout/matrix1"/>
    <dgm:cxn modelId="{2720DC39-136F-4E54-9F44-DCB261F6F705}" type="presParOf" srcId="{B38C5F48-9732-484E-8DB8-9353A6EDCC50}" destId="{8166436B-5A69-4EAD-8D04-DA622EF6829E}" srcOrd="6" destOrd="0" presId="urn:microsoft.com/office/officeart/2005/8/layout/matrix1"/>
    <dgm:cxn modelId="{CB0FC486-2BA3-485B-94EF-E5FF7504B696}" type="presParOf" srcId="{B38C5F48-9732-484E-8DB8-9353A6EDCC50}" destId="{079C8ED6-1697-43F1-9F39-87E868B15605}" srcOrd="7" destOrd="0" presId="urn:microsoft.com/office/officeart/2005/8/layout/matrix1"/>
    <dgm:cxn modelId="{E6536D2E-2291-4590-9FE1-51D3E9B43324}" type="presParOf" srcId="{CD38913D-6AC8-4A3A-90E5-C18A5B305587}" destId="{56B38DDE-3CAD-4123-AA4F-CFA690EB25BA}"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DCCBA0-0B0E-4811-958B-74E7C99A49D8}">
      <dsp:nvSpPr>
        <dsp:cNvPr id="0" name=""/>
        <dsp:cNvSpPr/>
      </dsp:nvSpPr>
      <dsp:spPr>
        <a:xfrm rot="16200000">
          <a:off x="715477" y="-715477"/>
          <a:ext cx="1474961" cy="2905917"/>
        </a:xfrm>
        <a:prstGeom prst="round1Rect">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GB" sz="1700" b="0" i="0" u="none" kern="1200"/>
            <a:t>Overall, how satisfied are you with your life nowadays?</a:t>
          </a:r>
          <a:endParaRPr lang="en-GB" sz="1700" kern="1200"/>
        </a:p>
      </dsp:txBody>
      <dsp:txXfrm rot="5400000">
        <a:off x="0" y="0"/>
        <a:ext cx="2905917" cy="1106220"/>
      </dsp:txXfrm>
    </dsp:sp>
    <dsp:sp modelId="{B489882B-EDD5-4EFD-8BD6-17F4FE2F68F6}">
      <dsp:nvSpPr>
        <dsp:cNvPr id="0" name=""/>
        <dsp:cNvSpPr/>
      </dsp:nvSpPr>
      <dsp:spPr>
        <a:xfrm>
          <a:off x="2905917" y="0"/>
          <a:ext cx="2905917" cy="1474961"/>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GB" sz="1700" b="0" i="0" u="none" kern="1200" dirty="0"/>
            <a:t>Overall, to what extent do you feel the things you do in your life are worthwhile?</a:t>
          </a:r>
          <a:endParaRPr lang="en-GB" sz="1700" kern="1200" dirty="0"/>
        </a:p>
      </dsp:txBody>
      <dsp:txXfrm>
        <a:off x="2905917" y="0"/>
        <a:ext cx="2905917" cy="1106220"/>
      </dsp:txXfrm>
    </dsp:sp>
    <dsp:sp modelId="{49DC0E01-2176-4916-800E-0EB92EBDF3EE}">
      <dsp:nvSpPr>
        <dsp:cNvPr id="0" name=""/>
        <dsp:cNvSpPr/>
      </dsp:nvSpPr>
      <dsp:spPr>
        <a:xfrm rot="10800000">
          <a:off x="0" y="1474961"/>
          <a:ext cx="2905917" cy="1474961"/>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GB" sz="1700" b="0" i="0" u="none" kern="1200"/>
            <a:t>Overall, how happy did you feel yesterday?</a:t>
          </a:r>
          <a:endParaRPr lang="en-GB" sz="1700" kern="1200"/>
        </a:p>
      </dsp:txBody>
      <dsp:txXfrm rot="10800000">
        <a:off x="0" y="1843701"/>
        <a:ext cx="2905917" cy="1106220"/>
      </dsp:txXfrm>
    </dsp:sp>
    <dsp:sp modelId="{8166436B-5A69-4EAD-8D04-DA622EF6829E}">
      <dsp:nvSpPr>
        <dsp:cNvPr id="0" name=""/>
        <dsp:cNvSpPr/>
      </dsp:nvSpPr>
      <dsp:spPr>
        <a:xfrm rot="5400000">
          <a:off x="3621395" y="759483"/>
          <a:ext cx="1474961" cy="2905917"/>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GB" sz="1700" b="0" i="0" u="none" kern="1200"/>
            <a:t>Overall, how anxious did you feel yesterday?</a:t>
          </a:r>
          <a:endParaRPr lang="en-GB" sz="1700" kern="1200"/>
        </a:p>
      </dsp:txBody>
      <dsp:txXfrm rot="-5400000">
        <a:off x="2905917" y="1843701"/>
        <a:ext cx="2905917" cy="1106220"/>
      </dsp:txXfrm>
    </dsp:sp>
    <dsp:sp modelId="{56B38DDE-3CAD-4123-AA4F-CFA690EB25BA}">
      <dsp:nvSpPr>
        <dsp:cNvPr id="0" name=""/>
        <dsp:cNvSpPr/>
      </dsp:nvSpPr>
      <dsp:spPr>
        <a:xfrm>
          <a:off x="1586912" y="1076806"/>
          <a:ext cx="2638008" cy="796309"/>
        </a:xfrm>
        <a:prstGeom prst="roundRect">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GB" sz="1700" kern="1200" dirty="0"/>
            <a:t>The “ONS 4”</a:t>
          </a:r>
        </a:p>
        <a:p>
          <a:pPr lvl="0" algn="ctr" defTabSz="755650">
            <a:lnSpc>
              <a:spcPct val="90000"/>
            </a:lnSpc>
            <a:spcBef>
              <a:spcPct val="0"/>
            </a:spcBef>
            <a:spcAft>
              <a:spcPct val="35000"/>
            </a:spcAft>
          </a:pPr>
          <a:endParaRPr lang="en-GB" sz="1700" kern="1200" dirty="0"/>
        </a:p>
      </dsp:txBody>
      <dsp:txXfrm>
        <a:off x="1625785" y="1115679"/>
        <a:ext cx="2560262" cy="718563"/>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92CBDB-C497-4047-A04C-ED67573A769F}" type="datetimeFigureOut">
              <a:rPr lang="en-GB" smtClean="0"/>
              <a:t>29/11/2021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0CE2F4-43C2-4044-BB8D-14869EF14120}" type="slidenum">
              <a:rPr lang="en-GB" smtClean="0"/>
              <a:t>‹#›</a:t>
            </a:fld>
            <a:endParaRPr lang="en-GB"/>
          </a:p>
        </p:txBody>
      </p:sp>
    </p:spTree>
    <p:extLst>
      <p:ext uri="{BB962C8B-B14F-4D97-AF65-F5344CB8AC3E}">
        <p14:creationId xmlns:p14="http://schemas.microsoft.com/office/powerpoint/2010/main" val="16820891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C0CE2F4-43C2-4044-BB8D-14869EF14120}" type="slidenum">
              <a:rPr lang="en-GB" smtClean="0"/>
              <a:t>1</a:t>
            </a:fld>
            <a:endParaRPr lang="en-GB"/>
          </a:p>
        </p:txBody>
      </p:sp>
    </p:spTree>
    <p:extLst>
      <p:ext uri="{BB962C8B-B14F-4D97-AF65-F5344CB8AC3E}">
        <p14:creationId xmlns:p14="http://schemas.microsoft.com/office/powerpoint/2010/main" val="451390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Each year, the UK government provides around £12 billion of support to disabled people and people with health conditions through Personal Independence Payments (PIPs). After the Employment &amp; Support Allowance, PIPs are the second biggest source of welfare benefit provided by the Department of Work and Pensions (DWP) to this group of individuals, distributing additional payments to 2.7 million people to help them with their higher costs of living. </a:t>
            </a:r>
          </a:p>
          <a:p>
            <a:endParaRPr lang="en-GB" dirty="0"/>
          </a:p>
          <a:p>
            <a:r>
              <a:rPr lang="en-GB" dirty="0"/>
              <a:t>781k initial decisions, 315k reviewed at Mandatory Reconsideration – 29% successful (92,000).</a:t>
            </a:r>
          </a:p>
          <a:p>
            <a:r>
              <a:rPr lang="en-GB" dirty="0"/>
              <a:t>78k go to appeal of which 59k are successful (76%).</a:t>
            </a:r>
          </a:p>
        </p:txBody>
      </p:sp>
      <p:sp>
        <p:nvSpPr>
          <p:cNvPr id="4" name="Slide Number Placeholder 3"/>
          <p:cNvSpPr>
            <a:spLocks noGrp="1"/>
          </p:cNvSpPr>
          <p:nvPr>
            <p:ph type="sldNum" sz="quarter" idx="5"/>
          </p:nvPr>
        </p:nvSpPr>
        <p:spPr/>
        <p:txBody>
          <a:bodyPr/>
          <a:lstStyle/>
          <a:p>
            <a:fld id="{DC0CE2F4-43C2-4044-BB8D-14869EF14120}" type="slidenum">
              <a:rPr lang="en-GB" smtClean="0"/>
              <a:t>2</a:t>
            </a:fld>
            <a:endParaRPr lang="en-GB"/>
          </a:p>
        </p:txBody>
      </p:sp>
    </p:spTree>
    <p:extLst>
      <p:ext uri="{BB962C8B-B14F-4D97-AF65-F5344CB8AC3E}">
        <p14:creationId xmlns:p14="http://schemas.microsoft.com/office/powerpoint/2010/main" val="35943267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Cantril’s</a:t>
            </a:r>
            <a:r>
              <a:rPr lang="en-GB" dirty="0"/>
              <a:t> ladder</a:t>
            </a:r>
          </a:p>
        </p:txBody>
      </p:sp>
      <p:sp>
        <p:nvSpPr>
          <p:cNvPr id="4" name="Slide Number Placeholder 3"/>
          <p:cNvSpPr>
            <a:spLocks noGrp="1"/>
          </p:cNvSpPr>
          <p:nvPr>
            <p:ph type="sldNum" sz="quarter" idx="5"/>
          </p:nvPr>
        </p:nvSpPr>
        <p:spPr/>
        <p:txBody>
          <a:bodyPr/>
          <a:lstStyle/>
          <a:p>
            <a:fld id="{DC0CE2F4-43C2-4044-BB8D-14869EF14120}" type="slidenum">
              <a:rPr lang="en-GB" smtClean="0"/>
              <a:t>12</a:t>
            </a:fld>
            <a:endParaRPr lang="en-GB"/>
          </a:p>
        </p:txBody>
      </p:sp>
    </p:spTree>
    <p:extLst>
      <p:ext uri="{BB962C8B-B14F-4D97-AF65-F5344CB8AC3E}">
        <p14:creationId xmlns:p14="http://schemas.microsoft.com/office/powerpoint/2010/main" val="41237711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9.svg"/><Relationship Id="rId3" Type="http://schemas.microsoft.com/office/2007/relationships/hdphoto" Target="../media/hdphoto1.wdp"/><Relationship Id="rId7" Type="http://schemas.microsoft.com/office/2007/relationships/hdphoto" Target="../media/hdphoto3.wdp"/><Relationship Id="rId12"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image" Target="../media/image7.svg"/><Relationship Id="rId5" Type="http://schemas.microsoft.com/office/2007/relationships/hdphoto" Target="../media/hdphoto2.wdp"/><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hyperlink" Target="http://2016.igem.org/Team:DTU-Denmark/wetlab"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A46C7-4B7D-411C-B0C1-6D24CA38BF25}"/>
              </a:ext>
            </a:extLst>
          </p:cNvPr>
          <p:cNvSpPr>
            <a:spLocks noGrp="1"/>
          </p:cNvSpPr>
          <p:nvPr>
            <p:ph type="ctrTitle"/>
          </p:nvPr>
        </p:nvSpPr>
        <p:spPr>
          <a:xfrm>
            <a:off x="706354" y="3454445"/>
            <a:ext cx="5054600" cy="2387600"/>
          </a:xfrm>
        </p:spPr>
        <p:txBody>
          <a:bodyPr anchor="b">
            <a:normAutofit/>
          </a:bodyPr>
          <a:lstStyle>
            <a:lvl1pPr algn="l">
              <a:defRPr sz="3200"/>
            </a:lvl1pPr>
          </a:lstStyle>
          <a:p>
            <a:r>
              <a:rPr lang="en-US"/>
              <a:t>Click to edit Master title style</a:t>
            </a:r>
            <a:endParaRPr lang="en-GB" dirty="0"/>
          </a:p>
        </p:txBody>
      </p:sp>
      <p:sp>
        <p:nvSpPr>
          <p:cNvPr id="3" name="Subtitle 2">
            <a:extLst>
              <a:ext uri="{FF2B5EF4-FFF2-40B4-BE49-F238E27FC236}">
                <a16:creationId xmlns:a16="http://schemas.microsoft.com/office/drawing/2014/main" id="{92AE29FC-8846-4CE2-AD0E-6806D9963112}"/>
              </a:ext>
            </a:extLst>
          </p:cNvPr>
          <p:cNvSpPr>
            <a:spLocks noGrp="1"/>
          </p:cNvSpPr>
          <p:nvPr>
            <p:ph type="subTitle" idx="1"/>
          </p:nvPr>
        </p:nvSpPr>
        <p:spPr>
          <a:xfrm>
            <a:off x="694088" y="6037375"/>
            <a:ext cx="9144000" cy="423485"/>
          </a:xfrm>
        </p:spPr>
        <p:txBody>
          <a:bodyPr>
            <a:normAutofit/>
          </a:bodyPr>
          <a:lstStyle>
            <a:lvl1pPr marL="0" indent="0" algn="l">
              <a:buNone/>
              <a:defRPr sz="20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grpSp>
        <p:nvGrpSpPr>
          <p:cNvPr id="7" name="Group 6">
            <a:extLst>
              <a:ext uri="{FF2B5EF4-FFF2-40B4-BE49-F238E27FC236}">
                <a16:creationId xmlns:a16="http://schemas.microsoft.com/office/drawing/2014/main" id="{5299D003-C729-4D5E-A488-157616F32829}"/>
              </a:ext>
            </a:extLst>
          </p:cNvPr>
          <p:cNvGrpSpPr/>
          <p:nvPr userDrawn="1"/>
        </p:nvGrpSpPr>
        <p:grpSpPr>
          <a:xfrm rot="556244">
            <a:off x="6940136" y="-1238057"/>
            <a:ext cx="7575141" cy="7575141"/>
            <a:chOff x="5768975" y="-4036695"/>
            <a:chExt cx="9628505" cy="9628505"/>
          </a:xfrm>
        </p:grpSpPr>
        <p:sp>
          <p:nvSpPr>
            <p:cNvPr id="8" name="Oval 7">
              <a:extLst>
                <a:ext uri="{FF2B5EF4-FFF2-40B4-BE49-F238E27FC236}">
                  <a16:creationId xmlns:a16="http://schemas.microsoft.com/office/drawing/2014/main" id="{7FFBDEB9-247F-4E6C-B91E-3D1CEDCDB4C3}"/>
                </a:ext>
              </a:extLst>
            </p:cNvPr>
            <p:cNvSpPr/>
            <p:nvPr/>
          </p:nvSpPr>
          <p:spPr>
            <a:xfrm rot="5596062" flipH="1" flipV="1">
              <a:off x="5768975" y="-4036695"/>
              <a:ext cx="9628505" cy="9628505"/>
            </a:xfrm>
            <a:prstGeom prst="ellipse">
              <a:avLst/>
            </a:prstGeom>
            <a:solidFill>
              <a:schemeClr val="bg1"/>
            </a:solidFill>
            <a:ln w="95250">
              <a:gradFill>
                <a:gsLst>
                  <a:gs pos="66000">
                    <a:schemeClr val="bg1"/>
                  </a:gs>
                  <a:gs pos="28000">
                    <a:schemeClr val="bg1"/>
                  </a:gs>
                  <a:gs pos="77000">
                    <a:srgbClr val="ADD9E5"/>
                  </a:gs>
                  <a:gs pos="0">
                    <a:srgbClr val="1F497D"/>
                  </a:gs>
                  <a:gs pos="100000">
                    <a:srgbClr val="4BACC6"/>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vert270" wrap="square" lIns="0" tIns="0" rIns="0" bIns="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grpSp>
          <p:nvGrpSpPr>
            <p:cNvPr id="9" name="Group 8">
              <a:extLst>
                <a:ext uri="{FF2B5EF4-FFF2-40B4-BE49-F238E27FC236}">
                  <a16:creationId xmlns:a16="http://schemas.microsoft.com/office/drawing/2014/main" id="{61891976-94A9-4409-9479-E83586F3271C}"/>
                </a:ext>
              </a:extLst>
            </p:cNvPr>
            <p:cNvGrpSpPr/>
            <p:nvPr/>
          </p:nvGrpSpPr>
          <p:grpSpPr>
            <a:xfrm>
              <a:off x="6396355" y="-3463291"/>
              <a:ext cx="8250507" cy="8134351"/>
              <a:chOff x="6396355" y="-3463291"/>
              <a:chExt cx="8250507" cy="8134351"/>
            </a:xfrm>
          </p:grpSpPr>
          <p:sp>
            <p:nvSpPr>
              <p:cNvPr id="10" name="Oval 9">
                <a:extLst>
                  <a:ext uri="{FF2B5EF4-FFF2-40B4-BE49-F238E27FC236}">
                    <a16:creationId xmlns:a16="http://schemas.microsoft.com/office/drawing/2014/main" id="{3A05C7A3-1C8F-4F78-9FB0-5A7ABA7AB651}"/>
                  </a:ext>
                </a:extLst>
              </p:cNvPr>
              <p:cNvSpPr/>
              <p:nvPr/>
            </p:nvSpPr>
            <p:spPr>
              <a:xfrm>
                <a:off x="6649672" y="-3463291"/>
                <a:ext cx="7997190" cy="7997192"/>
              </a:xfrm>
              <a:prstGeom prst="ellipse">
                <a:avLst/>
              </a:prstGeom>
              <a:gradFill flip="none" rotWithShape="1">
                <a:gsLst>
                  <a:gs pos="50000">
                    <a:srgbClr val="1F497D"/>
                  </a:gs>
                  <a:gs pos="0">
                    <a:schemeClr val="bg1">
                      <a:lumMod val="85000"/>
                    </a:schemeClr>
                  </a:gs>
                  <a:gs pos="0">
                    <a:srgbClr val="1F497D"/>
                  </a:gs>
                  <a:gs pos="100000">
                    <a:srgbClr val="0E2138"/>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 name="Oval 105">
                <a:extLst>
                  <a:ext uri="{FF2B5EF4-FFF2-40B4-BE49-F238E27FC236}">
                    <a16:creationId xmlns:a16="http://schemas.microsoft.com/office/drawing/2014/main" id="{85688778-182C-4A8A-880C-DA543AE63B3D}"/>
                  </a:ext>
                </a:extLst>
              </p:cNvPr>
              <p:cNvSpPr>
                <a:spLocks noChangeArrowheads="1"/>
              </p:cNvSpPr>
              <p:nvPr/>
            </p:nvSpPr>
            <p:spPr bwMode="auto">
              <a:xfrm>
                <a:off x="7484426" y="-2563496"/>
                <a:ext cx="6197602" cy="6197600"/>
              </a:xfrm>
              <a:prstGeom prst="ellipse">
                <a:avLst/>
              </a:prstGeom>
              <a:solidFill>
                <a:srgbClr val="FFFFFF"/>
              </a:solidFill>
              <a:ln w="12700">
                <a:solidFill>
                  <a:srgbClr val="FFFFFF"/>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2" name="Partial Circle 11">
                <a:extLst>
                  <a:ext uri="{FF2B5EF4-FFF2-40B4-BE49-F238E27FC236}">
                    <a16:creationId xmlns:a16="http://schemas.microsoft.com/office/drawing/2014/main" id="{641B005A-3492-4C31-8EAD-7FE77D7C3490}"/>
                  </a:ext>
                </a:extLst>
              </p:cNvPr>
              <p:cNvSpPr/>
              <p:nvPr/>
            </p:nvSpPr>
            <p:spPr>
              <a:xfrm>
                <a:off x="6396355" y="-3349625"/>
                <a:ext cx="8242300" cy="8020685"/>
              </a:xfrm>
              <a:prstGeom prst="pie">
                <a:avLst>
                  <a:gd name="adj1" fmla="val 5360897"/>
                  <a:gd name="adj2" fmla="val 11260546"/>
                </a:avLst>
              </a:prstGeom>
              <a:gradFill>
                <a:gsLst>
                  <a:gs pos="40000">
                    <a:srgbClr val="8CCADB"/>
                  </a:gs>
                  <a:gs pos="20000">
                    <a:srgbClr val="BAD8E1"/>
                  </a:gs>
                  <a:gs pos="0">
                    <a:schemeClr val="bg2"/>
                  </a:gs>
                  <a:gs pos="76000">
                    <a:srgbClr val="6BBBD0"/>
                  </a:gs>
                  <a:gs pos="100000">
                    <a:srgbClr val="4BACC6"/>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 name="Oval 12">
                <a:extLst>
                  <a:ext uri="{FF2B5EF4-FFF2-40B4-BE49-F238E27FC236}">
                    <a16:creationId xmlns:a16="http://schemas.microsoft.com/office/drawing/2014/main" id="{95B56296-7F00-444F-8203-54AA141AD272}"/>
                  </a:ext>
                </a:extLst>
              </p:cNvPr>
              <p:cNvSpPr/>
              <p:nvPr/>
            </p:nvSpPr>
            <p:spPr>
              <a:xfrm rot="5400000" flipV="1">
                <a:off x="7342505" y="-2723515"/>
                <a:ext cx="6517640" cy="6517640"/>
              </a:xfrm>
              <a:prstGeom prst="ellipse">
                <a:avLst/>
              </a:prstGeom>
              <a:noFill/>
              <a:ln w="361950">
                <a:gradFill>
                  <a:gsLst>
                    <a:gs pos="77000">
                      <a:srgbClr val="DCDE9A"/>
                    </a:gs>
                    <a:gs pos="39000">
                      <a:srgbClr val="DDDF9E"/>
                    </a:gs>
                    <a:gs pos="0">
                      <a:schemeClr val="bg1"/>
                    </a:gs>
                    <a:gs pos="100000">
                      <a:srgbClr val="BDC03E"/>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vert270" wrap="square" lIns="0" tIns="0" rIns="0" bIns="0" numCol="1" spcCol="0" rtlCol="0" fromWordArt="0" anchor="ctr" anchorCtr="0" forceAA="0" compatLnSpc="1">
                <a:prstTxWarp prst="textNoShape">
                  <a:avLst/>
                </a:prstTxWarp>
                <a:noAutofit/>
              </a:bodyPr>
              <a:lstStyle/>
              <a:p>
                <a:pPr algn="ctr">
                  <a:lnSpc>
                    <a:spcPct val="107000"/>
                  </a:lnSpc>
                  <a:spcAft>
                    <a:spcPts val="800"/>
                  </a:spcAft>
                </a:pPr>
                <a:r>
                  <a:rPr lang="en-GB" sz="4800">
                    <a:solidFill>
                      <a:srgbClr val="BDC03E"/>
                    </a:solidFill>
                    <a:effectLst/>
                    <a:latin typeface="Montserrat Medium"/>
                    <a:ea typeface="Calibri" panose="020F0502020204030204" pitchFamily="34" charset="0"/>
                    <a:cs typeface="Times New Roman" panose="02020603050405020304" pitchFamily="18" charset="0"/>
                  </a:rPr>
                  <a:t> </a:t>
                </a:r>
                <a:endParaRPr lang="en-GB" sz="1100">
                  <a:effectLst/>
                  <a:ea typeface="Calibri" panose="020F0502020204030204" pitchFamily="34" charset="0"/>
                  <a:cs typeface="Times New Roman" panose="02020603050405020304" pitchFamily="18" charset="0"/>
                </a:endParaRPr>
              </a:p>
            </p:txBody>
          </p:sp>
        </p:grpSp>
      </p:grpSp>
      <p:pic>
        <p:nvPicPr>
          <p:cNvPr id="16" name="Picture 15" descr="Icon&#10;&#10;Description automatically generated">
            <a:extLst>
              <a:ext uri="{FF2B5EF4-FFF2-40B4-BE49-F238E27FC236}">
                <a16:creationId xmlns:a16="http://schemas.microsoft.com/office/drawing/2014/main" id="{D2833134-24E6-4603-BC20-F2B134E63287}"/>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618744" y="439213"/>
            <a:ext cx="2248281" cy="685600"/>
          </a:xfrm>
          <a:prstGeom prst="rect">
            <a:avLst/>
          </a:prstGeom>
        </p:spPr>
      </p:pic>
    </p:spTree>
    <p:extLst>
      <p:ext uri="{BB962C8B-B14F-4D97-AF65-F5344CB8AC3E}">
        <p14:creationId xmlns:p14="http://schemas.microsoft.com/office/powerpoint/2010/main" val="792959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bout Slide">
    <p:spTree>
      <p:nvGrpSpPr>
        <p:cNvPr id="1" name=""/>
        <p:cNvGrpSpPr/>
        <p:nvPr/>
      </p:nvGrpSpPr>
      <p:grpSpPr>
        <a:xfrm>
          <a:off x="0" y="0"/>
          <a:ext cx="0" cy="0"/>
          <a:chOff x="0" y="0"/>
          <a:chExt cx="0" cy="0"/>
        </a:xfrm>
      </p:grpSpPr>
      <p:sp>
        <p:nvSpPr>
          <p:cNvPr id="7" name="Partial Circle 6">
            <a:extLst>
              <a:ext uri="{FF2B5EF4-FFF2-40B4-BE49-F238E27FC236}">
                <a16:creationId xmlns:a16="http://schemas.microsoft.com/office/drawing/2014/main" id="{FAA73263-33B5-4F30-999A-0C9FD2F475B2}"/>
              </a:ext>
            </a:extLst>
          </p:cNvPr>
          <p:cNvSpPr/>
          <p:nvPr userDrawn="1"/>
        </p:nvSpPr>
        <p:spPr>
          <a:xfrm flipH="1" flipV="1">
            <a:off x="2810360" y="991705"/>
            <a:ext cx="5842000" cy="5683885"/>
          </a:xfrm>
          <a:prstGeom prst="pie">
            <a:avLst>
              <a:gd name="adj1" fmla="val 4071332"/>
              <a:gd name="adj2" fmla="val 8514399"/>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 name="Partial Circle 7">
            <a:extLst>
              <a:ext uri="{FF2B5EF4-FFF2-40B4-BE49-F238E27FC236}">
                <a16:creationId xmlns:a16="http://schemas.microsoft.com/office/drawing/2014/main" id="{6DD4120E-B686-4644-909A-5FF933687B08}"/>
              </a:ext>
            </a:extLst>
          </p:cNvPr>
          <p:cNvSpPr/>
          <p:nvPr userDrawn="1"/>
        </p:nvSpPr>
        <p:spPr>
          <a:xfrm flipV="1">
            <a:off x="3833980" y="1189825"/>
            <a:ext cx="3949700" cy="3843655"/>
          </a:xfrm>
          <a:prstGeom prst="pie">
            <a:avLst>
              <a:gd name="adj1" fmla="val 5360897"/>
              <a:gd name="adj2" fmla="val 11260546"/>
            </a:avLst>
          </a:prstGeom>
          <a:gradFill>
            <a:gsLst>
              <a:gs pos="0">
                <a:srgbClr val="286A7C"/>
              </a:gs>
              <a:gs pos="100000">
                <a:srgbClr val="4BACC6"/>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 name="Partial Circle 8">
            <a:extLst>
              <a:ext uri="{FF2B5EF4-FFF2-40B4-BE49-F238E27FC236}">
                <a16:creationId xmlns:a16="http://schemas.microsoft.com/office/drawing/2014/main" id="{9E12E222-595D-465F-82B1-979ADA842717}"/>
              </a:ext>
            </a:extLst>
          </p:cNvPr>
          <p:cNvSpPr/>
          <p:nvPr userDrawn="1"/>
        </p:nvSpPr>
        <p:spPr>
          <a:xfrm flipH="1">
            <a:off x="3640940" y="936460"/>
            <a:ext cx="4649470" cy="4523740"/>
          </a:xfrm>
          <a:prstGeom prst="pie">
            <a:avLst>
              <a:gd name="adj1" fmla="val 4071332"/>
              <a:gd name="adj2" fmla="val 8514399"/>
            </a:avLst>
          </a:prstGeom>
          <a:gradFill flip="none" rotWithShape="1">
            <a:gsLst>
              <a:gs pos="53000">
                <a:srgbClr val="1F497D"/>
              </a:gs>
              <a:gs pos="85000">
                <a:srgbClr val="0E2138"/>
              </a:gs>
              <a:gs pos="21000">
                <a:srgbClr val="1F497D"/>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 name="Oval 9">
            <a:extLst>
              <a:ext uri="{FF2B5EF4-FFF2-40B4-BE49-F238E27FC236}">
                <a16:creationId xmlns:a16="http://schemas.microsoft.com/office/drawing/2014/main" id="{416B6DB7-EC94-4162-81A3-53B68E51921E}"/>
              </a:ext>
            </a:extLst>
          </p:cNvPr>
          <p:cNvSpPr/>
          <p:nvPr userDrawn="1"/>
        </p:nvSpPr>
        <p:spPr>
          <a:xfrm>
            <a:off x="4081966" y="1397800"/>
            <a:ext cx="3818255" cy="3818255"/>
          </a:xfrm>
          <a:prstGeom prst="ellipse">
            <a:avLst/>
          </a:prstGeom>
          <a:solidFill>
            <a:schemeClr val="bg1"/>
          </a:solidFill>
          <a:ln w="107950">
            <a:gradFill>
              <a:gsLst>
                <a:gs pos="77000">
                  <a:srgbClr val="DCDE9A"/>
                </a:gs>
                <a:gs pos="39000">
                  <a:srgbClr val="DDDF9E"/>
                </a:gs>
                <a:gs pos="0">
                  <a:schemeClr val="bg1"/>
                </a:gs>
                <a:gs pos="100000">
                  <a:srgbClr val="BDC03E"/>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114000"/>
              </a:lnSpc>
            </a:pPr>
            <a:r>
              <a:rPr lang="en-GB" sz="1200" dirty="0">
                <a:solidFill>
                  <a:schemeClr val="tx1"/>
                </a:solidFill>
                <a:effectLst/>
                <a:ea typeface="Calibri" panose="020F0502020204030204" pitchFamily="34" charset="0"/>
                <a:cs typeface="Times New Roman" panose="02020603050405020304" pitchFamily="18" charset="0"/>
              </a:rPr>
              <a:t>Pro Bono Economics </a:t>
            </a:r>
            <a:r>
              <a:rPr lang="en-GB" sz="1200" dirty="0">
                <a:solidFill>
                  <a:schemeClr val="tx1"/>
                </a:solidFill>
              </a:rPr>
              <a:t>uses economics to empower the social sector and to increase wellbeing across the UK.</a:t>
            </a:r>
          </a:p>
          <a:p>
            <a:pPr algn="ctr">
              <a:lnSpc>
                <a:spcPct val="114000"/>
              </a:lnSpc>
            </a:pPr>
            <a:endParaRPr lang="en-GB" sz="1200" dirty="0">
              <a:solidFill>
                <a:schemeClr val="tx1"/>
              </a:solidFill>
            </a:endParaRPr>
          </a:p>
          <a:p>
            <a:pPr algn="ctr">
              <a:lnSpc>
                <a:spcPct val="114000"/>
              </a:lnSpc>
            </a:pPr>
            <a:r>
              <a:rPr lang="en-GB" sz="1200" dirty="0">
                <a:solidFill>
                  <a:schemeClr val="tx1"/>
                </a:solidFill>
              </a:rPr>
              <a:t>We combine project work for individual charities and social enterprises with policy research that can drive systemic change.</a:t>
            </a:r>
          </a:p>
          <a:p>
            <a:pPr algn="ctr">
              <a:lnSpc>
                <a:spcPct val="115000"/>
              </a:lnSpc>
              <a:spcAft>
                <a:spcPts val="800"/>
              </a:spcAft>
            </a:pPr>
            <a:r>
              <a:rPr lang="en-GB" sz="1200" dirty="0">
                <a:solidFill>
                  <a:schemeClr val="tx1"/>
                </a:solidFill>
                <a:effectLst/>
                <a:ea typeface="Calibri" panose="020F0502020204030204" pitchFamily="34" charset="0"/>
                <a:cs typeface="Times New Roman" panose="02020603050405020304" pitchFamily="18" charset="0"/>
              </a:rPr>
              <a:t>We have helped over 500 charities and worked with over 400 volunteers since our inception in 2009.</a:t>
            </a:r>
          </a:p>
        </p:txBody>
      </p:sp>
    </p:spTree>
    <p:extLst>
      <p:ext uri="{BB962C8B-B14F-4D97-AF65-F5344CB8AC3E}">
        <p14:creationId xmlns:p14="http://schemas.microsoft.com/office/powerpoint/2010/main" val="40183848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6949A5-C3E8-4DA5-A17A-1EF38880E690}"/>
              </a:ext>
            </a:extLst>
          </p:cNvPr>
          <p:cNvSpPr>
            <a:spLocks noGrp="1"/>
          </p:cNvSpPr>
          <p:nvPr>
            <p:ph type="title"/>
          </p:nvPr>
        </p:nvSpPr>
        <p:spPr>
          <a:xfrm>
            <a:off x="338137" y="250130"/>
            <a:ext cx="10515600" cy="900059"/>
          </a:xfrm>
        </p:spPr>
        <p:txBody>
          <a:bodyPr>
            <a:normAutofit/>
          </a:bodyPr>
          <a:lstStyle>
            <a:lvl1pPr>
              <a:defRPr sz="3600">
                <a:solidFill>
                  <a:schemeClr val="accent1"/>
                </a:solidFill>
              </a:defRPr>
            </a:lvl1pPr>
          </a:lstStyle>
          <a:p>
            <a:r>
              <a:rPr lang="en-US"/>
              <a:t>Click to edit Master title style</a:t>
            </a:r>
            <a:endParaRPr lang="en-GB" dirty="0"/>
          </a:p>
        </p:txBody>
      </p:sp>
      <p:sp>
        <p:nvSpPr>
          <p:cNvPr id="9" name="Partial Circle 8">
            <a:extLst>
              <a:ext uri="{FF2B5EF4-FFF2-40B4-BE49-F238E27FC236}">
                <a16:creationId xmlns:a16="http://schemas.microsoft.com/office/drawing/2014/main" id="{AD061814-FD48-4416-83EE-85A2A1B538EE}"/>
              </a:ext>
            </a:extLst>
          </p:cNvPr>
          <p:cNvSpPr/>
          <p:nvPr userDrawn="1"/>
        </p:nvSpPr>
        <p:spPr>
          <a:xfrm>
            <a:off x="11596303" y="6285640"/>
            <a:ext cx="476250" cy="476250"/>
          </a:xfrm>
          <a:prstGeom prst="pie">
            <a:avLst>
              <a:gd name="adj1" fmla="val 1477907"/>
              <a:gd name="adj2" fmla="val 7993767"/>
            </a:avLst>
          </a:prstGeom>
          <a:gradFill>
            <a:gsLst>
              <a:gs pos="0">
                <a:srgbClr val="1F497D"/>
              </a:gs>
              <a:gs pos="87000">
                <a:srgbClr val="0E2138"/>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 name="Partial Circle 9">
            <a:extLst>
              <a:ext uri="{FF2B5EF4-FFF2-40B4-BE49-F238E27FC236}">
                <a16:creationId xmlns:a16="http://schemas.microsoft.com/office/drawing/2014/main" id="{7A1B12A2-ED1A-4850-BB57-E56F6F4F2834}"/>
              </a:ext>
            </a:extLst>
          </p:cNvPr>
          <p:cNvSpPr/>
          <p:nvPr userDrawn="1"/>
        </p:nvSpPr>
        <p:spPr>
          <a:xfrm rot="7596574">
            <a:off x="11581063" y="6239285"/>
            <a:ext cx="502285" cy="502285"/>
          </a:xfrm>
          <a:prstGeom prst="pie">
            <a:avLst>
              <a:gd name="adj1" fmla="val 4746040"/>
              <a:gd name="adj2" fmla="val 7993767"/>
            </a:avLst>
          </a:prstGeom>
          <a:gradFill>
            <a:gsLst>
              <a:gs pos="0">
                <a:srgbClr val="0E2138"/>
              </a:gs>
              <a:gs pos="87000">
                <a:srgbClr val="1F497D"/>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 name="Partial Circle 10">
            <a:extLst>
              <a:ext uri="{FF2B5EF4-FFF2-40B4-BE49-F238E27FC236}">
                <a16:creationId xmlns:a16="http://schemas.microsoft.com/office/drawing/2014/main" id="{361A3AF2-E2FB-490A-A31C-7BA8E34BD401}"/>
              </a:ext>
            </a:extLst>
          </p:cNvPr>
          <p:cNvSpPr/>
          <p:nvPr userDrawn="1"/>
        </p:nvSpPr>
        <p:spPr>
          <a:xfrm rot="13505648">
            <a:off x="11598208" y="6256430"/>
            <a:ext cx="476250" cy="476250"/>
          </a:xfrm>
          <a:prstGeom prst="pie">
            <a:avLst>
              <a:gd name="adj1" fmla="val 1477907"/>
              <a:gd name="adj2" fmla="val 7993767"/>
            </a:avLst>
          </a:prstGeom>
          <a:gradFill>
            <a:gsLst>
              <a:gs pos="0">
                <a:schemeClr val="bg1">
                  <a:lumMod val="85000"/>
                </a:schemeClr>
              </a:gs>
              <a:gs pos="87000">
                <a:schemeClr val="tx1">
                  <a:lumMod val="50000"/>
                  <a:lumOff val="5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 name="Oval 11">
            <a:extLst>
              <a:ext uri="{FF2B5EF4-FFF2-40B4-BE49-F238E27FC236}">
                <a16:creationId xmlns:a16="http://schemas.microsoft.com/office/drawing/2014/main" id="{EB2ECD78-6A43-4224-9A9D-0ACCDDECE894}"/>
              </a:ext>
            </a:extLst>
          </p:cNvPr>
          <p:cNvSpPr/>
          <p:nvPr userDrawn="1"/>
        </p:nvSpPr>
        <p:spPr>
          <a:xfrm rot="3242631">
            <a:off x="11618528" y="6298975"/>
            <a:ext cx="415925" cy="415925"/>
          </a:xfrm>
          <a:prstGeom prst="ellipse">
            <a:avLst/>
          </a:prstGeom>
          <a:solidFill>
            <a:schemeClr val="bg1"/>
          </a:solidFill>
          <a:ln w="22225">
            <a:gradFill>
              <a:gsLst>
                <a:gs pos="0">
                  <a:srgbClr val="BDC03E"/>
                </a:gs>
                <a:gs pos="57500">
                  <a:srgbClr val="D7D987"/>
                </a:gs>
                <a:gs pos="100000">
                  <a:srgbClr val="4BACC6"/>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 name="Slide Number Placeholder 9">
            <a:extLst>
              <a:ext uri="{FF2B5EF4-FFF2-40B4-BE49-F238E27FC236}">
                <a16:creationId xmlns:a16="http://schemas.microsoft.com/office/drawing/2014/main" id="{F4E751D7-5F3E-40E7-BEFB-F080E4A1B1FE}"/>
              </a:ext>
            </a:extLst>
          </p:cNvPr>
          <p:cNvSpPr txBox="1">
            <a:spLocks/>
          </p:cNvSpPr>
          <p:nvPr userDrawn="1"/>
        </p:nvSpPr>
        <p:spPr>
          <a:xfrm>
            <a:off x="11596303" y="6332813"/>
            <a:ext cx="47625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394815CB-A13A-43DD-9D3C-52A0B146A83E}" type="slidenum">
              <a:rPr lang="en-GB" smtClean="0">
                <a:solidFill>
                  <a:schemeClr val="tx1"/>
                </a:solidFill>
              </a:rPr>
              <a:pPr algn="ctr"/>
              <a:t>‹#›</a:t>
            </a:fld>
            <a:endParaRPr lang="en-GB" dirty="0">
              <a:solidFill>
                <a:schemeClr val="tx1"/>
              </a:solidFill>
            </a:endParaRPr>
          </a:p>
        </p:txBody>
      </p:sp>
      <p:sp>
        <p:nvSpPr>
          <p:cNvPr id="3" name="Content Placeholder 2">
            <a:extLst>
              <a:ext uri="{FF2B5EF4-FFF2-40B4-BE49-F238E27FC236}">
                <a16:creationId xmlns:a16="http://schemas.microsoft.com/office/drawing/2014/main" id="{E4533A96-D5A6-46F5-A3FE-7BBEB2ACE5FE}"/>
              </a:ext>
            </a:extLst>
          </p:cNvPr>
          <p:cNvSpPr>
            <a:spLocks noGrp="1"/>
          </p:cNvSpPr>
          <p:nvPr>
            <p:ph idx="1"/>
          </p:nvPr>
        </p:nvSpPr>
        <p:spPr>
          <a:xfrm>
            <a:off x="444075" y="1219941"/>
            <a:ext cx="11303846" cy="4351338"/>
          </a:xfrm>
        </p:spPr>
        <p:txBody>
          <a:bodyPr>
            <a:normAutofit/>
          </a:bodyPr>
          <a:lstStyle>
            <a:lvl1pPr marL="0" indent="0">
              <a:buNone/>
              <a:defRPr sz="1400"/>
            </a:lvl1pPr>
          </a:lstStyle>
          <a:p>
            <a:pPr lvl="0"/>
            <a:r>
              <a:rPr lang="en-US"/>
              <a:t>Click to edit Master text styles</a:t>
            </a:r>
          </a:p>
        </p:txBody>
      </p:sp>
    </p:spTree>
    <p:extLst>
      <p:ext uri="{BB962C8B-B14F-4D97-AF65-F5344CB8AC3E}">
        <p14:creationId xmlns:p14="http://schemas.microsoft.com/office/powerpoint/2010/main" val="1309178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767BE-EF49-41A3-A5E4-2FC091D001D3}"/>
              </a:ext>
            </a:extLst>
          </p:cNvPr>
          <p:cNvSpPr>
            <a:spLocks noGrp="1"/>
          </p:cNvSpPr>
          <p:nvPr>
            <p:ph type="title"/>
          </p:nvPr>
        </p:nvSpPr>
        <p:spPr>
          <a:xfrm>
            <a:off x="338137" y="346073"/>
            <a:ext cx="10515600" cy="666749"/>
          </a:xfrm>
        </p:spPr>
        <p:txBody>
          <a:bodyPr>
            <a:normAutofit/>
          </a:bodyPr>
          <a:lstStyle>
            <a:lvl1pPr>
              <a:defRPr sz="3200">
                <a:solidFill>
                  <a:schemeClr val="accent1"/>
                </a:solidFill>
              </a:defRPr>
            </a:lvl1p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7F81BAEE-2372-4BC5-A85A-B6CCEC486053}"/>
              </a:ext>
            </a:extLst>
          </p:cNvPr>
          <p:cNvSpPr>
            <a:spLocks noGrp="1"/>
          </p:cNvSpPr>
          <p:nvPr>
            <p:ph sz="half" idx="1"/>
          </p:nvPr>
        </p:nvSpPr>
        <p:spPr>
          <a:xfrm>
            <a:off x="448967" y="1219941"/>
            <a:ext cx="5480729" cy="4351338"/>
          </a:xfrm>
        </p:spPr>
        <p:txBody>
          <a:bodyPr>
            <a:normAutofit/>
          </a:bodyPr>
          <a:lstStyle>
            <a:lvl1pPr marL="0" indent="0">
              <a:buNone/>
              <a:defRPr sz="1600"/>
            </a:lvl1pPr>
            <a:lvl2pPr>
              <a:defRPr sz="1400"/>
            </a:lvl2pPr>
            <a:lvl3pPr>
              <a:defRPr sz="12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artial Circle 8">
            <a:extLst>
              <a:ext uri="{FF2B5EF4-FFF2-40B4-BE49-F238E27FC236}">
                <a16:creationId xmlns:a16="http://schemas.microsoft.com/office/drawing/2014/main" id="{AF52650C-F018-4734-B7E8-4E256C93EBB2}"/>
              </a:ext>
            </a:extLst>
          </p:cNvPr>
          <p:cNvSpPr/>
          <p:nvPr userDrawn="1"/>
        </p:nvSpPr>
        <p:spPr>
          <a:xfrm>
            <a:off x="11596303" y="6285640"/>
            <a:ext cx="476250" cy="476250"/>
          </a:xfrm>
          <a:prstGeom prst="pie">
            <a:avLst>
              <a:gd name="adj1" fmla="val 1477907"/>
              <a:gd name="adj2" fmla="val 7993767"/>
            </a:avLst>
          </a:prstGeom>
          <a:gradFill>
            <a:gsLst>
              <a:gs pos="0">
                <a:srgbClr val="1F497D"/>
              </a:gs>
              <a:gs pos="87000">
                <a:srgbClr val="0E2138"/>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 name="Partial Circle 9">
            <a:extLst>
              <a:ext uri="{FF2B5EF4-FFF2-40B4-BE49-F238E27FC236}">
                <a16:creationId xmlns:a16="http://schemas.microsoft.com/office/drawing/2014/main" id="{2FED112D-47C9-4654-9990-5608219F6080}"/>
              </a:ext>
            </a:extLst>
          </p:cNvPr>
          <p:cNvSpPr/>
          <p:nvPr userDrawn="1"/>
        </p:nvSpPr>
        <p:spPr>
          <a:xfrm rot="7596574">
            <a:off x="11581063" y="6239285"/>
            <a:ext cx="502285" cy="502285"/>
          </a:xfrm>
          <a:prstGeom prst="pie">
            <a:avLst>
              <a:gd name="adj1" fmla="val 4746040"/>
              <a:gd name="adj2" fmla="val 7993767"/>
            </a:avLst>
          </a:prstGeom>
          <a:gradFill>
            <a:gsLst>
              <a:gs pos="0">
                <a:srgbClr val="0E2138"/>
              </a:gs>
              <a:gs pos="87000">
                <a:srgbClr val="1F497D"/>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 name="Partial Circle 10">
            <a:extLst>
              <a:ext uri="{FF2B5EF4-FFF2-40B4-BE49-F238E27FC236}">
                <a16:creationId xmlns:a16="http://schemas.microsoft.com/office/drawing/2014/main" id="{756E2086-C836-42C7-AAA4-2F6AFB6FC648}"/>
              </a:ext>
            </a:extLst>
          </p:cNvPr>
          <p:cNvSpPr/>
          <p:nvPr userDrawn="1"/>
        </p:nvSpPr>
        <p:spPr>
          <a:xfrm rot="13505648">
            <a:off x="11598208" y="6256430"/>
            <a:ext cx="476250" cy="476250"/>
          </a:xfrm>
          <a:prstGeom prst="pie">
            <a:avLst>
              <a:gd name="adj1" fmla="val 1477907"/>
              <a:gd name="adj2" fmla="val 7993767"/>
            </a:avLst>
          </a:prstGeom>
          <a:gradFill>
            <a:gsLst>
              <a:gs pos="0">
                <a:schemeClr val="bg1">
                  <a:lumMod val="85000"/>
                </a:schemeClr>
              </a:gs>
              <a:gs pos="87000">
                <a:schemeClr val="tx1">
                  <a:lumMod val="50000"/>
                  <a:lumOff val="5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 name="Oval 11">
            <a:extLst>
              <a:ext uri="{FF2B5EF4-FFF2-40B4-BE49-F238E27FC236}">
                <a16:creationId xmlns:a16="http://schemas.microsoft.com/office/drawing/2014/main" id="{1E566903-C16E-4561-BEE8-F55E9527F008}"/>
              </a:ext>
            </a:extLst>
          </p:cNvPr>
          <p:cNvSpPr/>
          <p:nvPr userDrawn="1"/>
        </p:nvSpPr>
        <p:spPr>
          <a:xfrm rot="3242631">
            <a:off x="11618528" y="6298975"/>
            <a:ext cx="415925" cy="415925"/>
          </a:xfrm>
          <a:prstGeom prst="ellipse">
            <a:avLst/>
          </a:prstGeom>
          <a:solidFill>
            <a:schemeClr val="bg1"/>
          </a:solidFill>
          <a:ln w="22225">
            <a:gradFill>
              <a:gsLst>
                <a:gs pos="0">
                  <a:srgbClr val="BDC03E"/>
                </a:gs>
                <a:gs pos="57500">
                  <a:srgbClr val="D7D987"/>
                </a:gs>
                <a:gs pos="100000">
                  <a:srgbClr val="4BACC6"/>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7" name="Slide Number Placeholder 6">
            <a:extLst>
              <a:ext uri="{FF2B5EF4-FFF2-40B4-BE49-F238E27FC236}">
                <a16:creationId xmlns:a16="http://schemas.microsoft.com/office/drawing/2014/main" id="{49754518-EC4C-4441-8AD4-D1C1E9C59FCD}"/>
              </a:ext>
            </a:extLst>
          </p:cNvPr>
          <p:cNvSpPr>
            <a:spLocks noGrp="1"/>
          </p:cNvSpPr>
          <p:nvPr>
            <p:ph type="sldNum" sz="quarter" idx="12"/>
          </p:nvPr>
        </p:nvSpPr>
        <p:spPr>
          <a:xfrm>
            <a:off x="11596302" y="6324374"/>
            <a:ext cx="453495" cy="365125"/>
          </a:xfrm>
        </p:spPr>
        <p:txBody>
          <a:bodyPr/>
          <a:lstStyle>
            <a:lvl1pPr algn="ctr">
              <a:defRPr>
                <a:solidFill>
                  <a:sysClr val="windowText" lastClr="000000"/>
                </a:solidFill>
              </a:defRPr>
            </a:lvl1pPr>
          </a:lstStyle>
          <a:p>
            <a:fld id="{394815CB-A13A-43DD-9D3C-52A0B146A83E}" type="slidenum">
              <a:rPr lang="en-GB" smtClean="0"/>
              <a:pPr/>
              <a:t>‹#›</a:t>
            </a:fld>
            <a:endParaRPr lang="en-GB" dirty="0"/>
          </a:p>
        </p:txBody>
      </p:sp>
      <p:sp>
        <p:nvSpPr>
          <p:cNvPr id="18" name="Content Placeholder 2">
            <a:extLst>
              <a:ext uri="{FF2B5EF4-FFF2-40B4-BE49-F238E27FC236}">
                <a16:creationId xmlns:a16="http://schemas.microsoft.com/office/drawing/2014/main" id="{70D0A264-5504-4ADC-8330-6DF284028AFA}"/>
              </a:ext>
            </a:extLst>
          </p:cNvPr>
          <p:cNvSpPr>
            <a:spLocks noGrp="1"/>
          </p:cNvSpPr>
          <p:nvPr>
            <p:ph sz="half" idx="13"/>
          </p:nvPr>
        </p:nvSpPr>
        <p:spPr>
          <a:xfrm>
            <a:off x="6261100" y="1219941"/>
            <a:ext cx="5480729" cy="4351338"/>
          </a:xfrm>
        </p:spPr>
        <p:txBody>
          <a:bodyPr>
            <a:normAutofit/>
          </a:bodyPr>
          <a:lstStyle>
            <a:lvl1pPr marL="0" indent="0">
              <a:buNone/>
              <a:defRPr sz="1600"/>
            </a:lvl1pPr>
            <a:lvl2pPr>
              <a:defRPr sz="1400"/>
            </a:lvl2pPr>
            <a:lvl3pPr>
              <a:defRPr sz="12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6127280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4CE3B-1A86-4F4C-974C-E9B2BDFAC2EE}"/>
              </a:ext>
            </a:extLst>
          </p:cNvPr>
          <p:cNvSpPr>
            <a:spLocks noGrp="1"/>
          </p:cNvSpPr>
          <p:nvPr>
            <p:ph type="title"/>
          </p:nvPr>
        </p:nvSpPr>
        <p:spPr>
          <a:xfrm>
            <a:off x="652147" y="2500355"/>
            <a:ext cx="10515600" cy="2852737"/>
          </a:xfrm>
        </p:spPr>
        <p:txBody>
          <a:bodyPr anchor="b">
            <a:normAutofit/>
          </a:bodyPr>
          <a:lstStyle>
            <a:lvl1pPr>
              <a:defRPr sz="4000">
                <a:solidFill>
                  <a:schemeClr val="accent1"/>
                </a:solidFill>
              </a:defRPr>
            </a:lvl1pPr>
          </a:lstStyle>
          <a:p>
            <a:r>
              <a:rPr lang="en-US"/>
              <a:t>Click to edit Master title style</a:t>
            </a:r>
            <a:endParaRPr lang="en-GB" dirty="0"/>
          </a:p>
        </p:txBody>
      </p:sp>
      <p:grpSp>
        <p:nvGrpSpPr>
          <p:cNvPr id="8" name="Group 7">
            <a:extLst>
              <a:ext uri="{FF2B5EF4-FFF2-40B4-BE49-F238E27FC236}">
                <a16:creationId xmlns:a16="http://schemas.microsoft.com/office/drawing/2014/main" id="{25DF5E68-EB51-4DC0-8668-3A8F97DD24BD}"/>
              </a:ext>
            </a:extLst>
          </p:cNvPr>
          <p:cNvGrpSpPr/>
          <p:nvPr userDrawn="1"/>
        </p:nvGrpSpPr>
        <p:grpSpPr>
          <a:xfrm rot="14971297">
            <a:off x="-2680747" y="-3554029"/>
            <a:ext cx="6598983" cy="6598983"/>
            <a:chOff x="5768975" y="-4036695"/>
            <a:chExt cx="9628505" cy="9628505"/>
          </a:xfrm>
        </p:grpSpPr>
        <p:sp>
          <p:nvSpPr>
            <p:cNvPr id="9" name="Oval 8">
              <a:extLst>
                <a:ext uri="{FF2B5EF4-FFF2-40B4-BE49-F238E27FC236}">
                  <a16:creationId xmlns:a16="http://schemas.microsoft.com/office/drawing/2014/main" id="{8C3FAA3B-1426-4DFA-AE22-068F1EDEDB28}"/>
                </a:ext>
              </a:extLst>
            </p:cNvPr>
            <p:cNvSpPr/>
            <p:nvPr/>
          </p:nvSpPr>
          <p:spPr>
            <a:xfrm rot="5596062" flipH="1" flipV="1">
              <a:off x="5768975" y="-4036695"/>
              <a:ext cx="9628505" cy="9628505"/>
            </a:xfrm>
            <a:prstGeom prst="ellipse">
              <a:avLst/>
            </a:prstGeom>
            <a:solidFill>
              <a:schemeClr val="bg1"/>
            </a:solidFill>
            <a:ln w="95250">
              <a:gradFill>
                <a:gsLst>
                  <a:gs pos="66000">
                    <a:schemeClr val="bg1"/>
                  </a:gs>
                  <a:gs pos="28000">
                    <a:schemeClr val="bg1"/>
                  </a:gs>
                  <a:gs pos="77000">
                    <a:srgbClr val="ADD9E5"/>
                  </a:gs>
                  <a:gs pos="0">
                    <a:srgbClr val="1F497D"/>
                  </a:gs>
                  <a:gs pos="100000">
                    <a:srgbClr val="4BACC6"/>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vert270" wrap="square" lIns="0" tIns="0" rIns="0" bIns="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grpSp>
          <p:nvGrpSpPr>
            <p:cNvPr id="10" name="Group 9">
              <a:extLst>
                <a:ext uri="{FF2B5EF4-FFF2-40B4-BE49-F238E27FC236}">
                  <a16:creationId xmlns:a16="http://schemas.microsoft.com/office/drawing/2014/main" id="{9C14FB48-C99C-45EC-B20E-5CB565070761}"/>
                </a:ext>
              </a:extLst>
            </p:cNvPr>
            <p:cNvGrpSpPr/>
            <p:nvPr/>
          </p:nvGrpSpPr>
          <p:grpSpPr>
            <a:xfrm>
              <a:off x="6396355" y="-3463291"/>
              <a:ext cx="8250507" cy="8134351"/>
              <a:chOff x="6396355" y="-3463291"/>
              <a:chExt cx="8250507" cy="8134351"/>
            </a:xfrm>
          </p:grpSpPr>
          <p:sp>
            <p:nvSpPr>
              <p:cNvPr id="11" name="Oval 10">
                <a:extLst>
                  <a:ext uri="{FF2B5EF4-FFF2-40B4-BE49-F238E27FC236}">
                    <a16:creationId xmlns:a16="http://schemas.microsoft.com/office/drawing/2014/main" id="{C8CAAE90-2C2B-4C4A-811E-B417975829FC}"/>
                  </a:ext>
                </a:extLst>
              </p:cNvPr>
              <p:cNvSpPr/>
              <p:nvPr/>
            </p:nvSpPr>
            <p:spPr>
              <a:xfrm>
                <a:off x="6649672" y="-3463291"/>
                <a:ext cx="7997190" cy="7997192"/>
              </a:xfrm>
              <a:prstGeom prst="ellipse">
                <a:avLst/>
              </a:prstGeom>
              <a:gradFill flip="none" rotWithShape="1">
                <a:gsLst>
                  <a:gs pos="50000">
                    <a:srgbClr val="1F497D"/>
                  </a:gs>
                  <a:gs pos="0">
                    <a:schemeClr val="bg1">
                      <a:lumMod val="85000"/>
                    </a:schemeClr>
                  </a:gs>
                  <a:gs pos="0">
                    <a:srgbClr val="1F497D"/>
                  </a:gs>
                  <a:gs pos="100000">
                    <a:srgbClr val="0E2138"/>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 name="Oval 105">
                <a:extLst>
                  <a:ext uri="{FF2B5EF4-FFF2-40B4-BE49-F238E27FC236}">
                    <a16:creationId xmlns:a16="http://schemas.microsoft.com/office/drawing/2014/main" id="{9B7AAD89-4834-48C4-A852-58A4815B5BF3}"/>
                  </a:ext>
                </a:extLst>
              </p:cNvPr>
              <p:cNvSpPr>
                <a:spLocks noChangeArrowheads="1"/>
              </p:cNvSpPr>
              <p:nvPr/>
            </p:nvSpPr>
            <p:spPr bwMode="auto">
              <a:xfrm>
                <a:off x="7484426" y="-2563496"/>
                <a:ext cx="6197602" cy="6197600"/>
              </a:xfrm>
              <a:prstGeom prst="ellipse">
                <a:avLst/>
              </a:prstGeom>
              <a:solidFill>
                <a:srgbClr val="FFFFFF"/>
              </a:solidFill>
              <a:ln w="12700">
                <a:solidFill>
                  <a:srgbClr val="FFFFFF"/>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3" name="Partial Circle 12">
                <a:extLst>
                  <a:ext uri="{FF2B5EF4-FFF2-40B4-BE49-F238E27FC236}">
                    <a16:creationId xmlns:a16="http://schemas.microsoft.com/office/drawing/2014/main" id="{3DEC3944-D4F0-44F1-A1EB-8BC17830CD8D}"/>
                  </a:ext>
                </a:extLst>
              </p:cNvPr>
              <p:cNvSpPr/>
              <p:nvPr/>
            </p:nvSpPr>
            <p:spPr>
              <a:xfrm>
                <a:off x="6396355" y="-3349625"/>
                <a:ext cx="8242300" cy="8020685"/>
              </a:xfrm>
              <a:prstGeom prst="pie">
                <a:avLst>
                  <a:gd name="adj1" fmla="val 5360897"/>
                  <a:gd name="adj2" fmla="val 11260546"/>
                </a:avLst>
              </a:prstGeom>
              <a:gradFill>
                <a:gsLst>
                  <a:gs pos="40000">
                    <a:srgbClr val="8CCADB"/>
                  </a:gs>
                  <a:gs pos="20000">
                    <a:srgbClr val="BAD8E1"/>
                  </a:gs>
                  <a:gs pos="0">
                    <a:schemeClr val="bg2"/>
                  </a:gs>
                  <a:gs pos="76000">
                    <a:srgbClr val="6BBBD0"/>
                  </a:gs>
                  <a:gs pos="100000">
                    <a:srgbClr val="4BACC6"/>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 name="Oval 13">
                <a:extLst>
                  <a:ext uri="{FF2B5EF4-FFF2-40B4-BE49-F238E27FC236}">
                    <a16:creationId xmlns:a16="http://schemas.microsoft.com/office/drawing/2014/main" id="{9EC6D17D-24C8-4138-AD88-544BE67EAB97}"/>
                  </a:ext>
                </a:extLst>
              </p:cNvPr>
              <p:cNvSpPr/>
              <p:nvPr/>
            </p:nvSpPr>
            <p:spPr>
              <a:xfrm rot="5400000" flipV="1">
                <a:off x="7342505" y="-2723515"/>
                <a:ext cx="6517640" cy="6517640"/>
              </a:xfrm>
              <a:prstGeom prst="ellipse">
                <a:avLst/>
              </a:prstGeom>
              <a:noFill/>
              <a:ln w="361950">
                <a:gradFill>
                  <a:gsLst>
                    <a:gs pos="77000">
                      <a:srgbClr val="DCDE9A"/>
                    </a:gs>
                    <a:gs pos="39000">
                      <a:srgbClr val="DDDF9E"/>
                    </a:gs>
                    <a:gs pos="0">
                      <a:schemeClr val="bg1"/>
                    </a:gs>
                    <a:gs pos="100000">
                      <a:srgbClr val="BDC03E"/>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vert270" wrap="square" lIns="0" tIns="0" rIns="0" bIns="0" numCol="1" spcCol="0" rtlCol="0" fromWordArt="0" anchor="ctr" anchorCtr="0" forceAA="0" compatLnSpc="1">
                <a:prstTxWarp prst="textNoShape">
                  <a:avLst/>
                </a:prstTxWarp>
                <a:noAutofit/>
              </a:bodyPr>
              <a:lstStyle/>
              <a:p>
                <a:pPr algn="ctr">
                  <a:lnSpc>
                    <a:spcPct val="107000"/>
                  </a:lnSpc>
                  <a:spcAft>
                    <a:spcPts val="800"/>
                  </a:spcAft>
                </a:pPr>
                <a:r>
                  <a:rPr lang="en-GB" sz="4800">
                    <a:solidFill>
                      <a:srgbClr val="BDC03E"/>
                    </a:solidFill>
                    <a:effectLst/>
                    <a:latin typeface="Montserrat Medium"/>
                    <a:ea typeface="Calibri" panose="020F0502020204030204" pitchFamily="34" charset="0"/>
                    <a:cs typeface="Times New Roman" panose="02020603050405020304" pitchFamily="18" charset="0"/>
                  </a:rPr>
                  <a:t> </a:t>
                </a:r>
                <a:endParaRPr lang="en-GB" sz="1100">
                  <a:effectLst/>
                  <a:ea typeface="Calibri" panose="020F0502020204030204" pitchFamily="34" charset="0"/>
                  <a:cs typeface="Times New Roman" panose="02020603050405020304" pitchFamily="18" charset="0"/>
                </a:endParaRPr>
              </a:p>
            </p:txBody>
          </p:sp>
        </p:grpSp>
      </p:grpSp>
      <p:sp>
        <p:nvSpPr>
          <p:cNvPr id="15" name="Partial Circle 14">
            <a:extLst>
              <a:ext uri="{FF2B5EF4-FFF2-40B4-BE49-F238E27FC236}">
                <a16:creationId xmlns:a16="http://schemas.microsoft.com/office/drawing/2014/main" id="{B7195BCB-F797-48C5-872E-2E5B33922429}"/>
              </a:ext>
            </a:extLst>
          </p:cNvPr>
          <p:cNvSpPr/>
          <p:nvPr userDrawn="1"/>
        </p:nvSpPr>
        <p:spPr>
          <a:xfrm rot="8146474">
            <a:off x="9388985" y="4554753"/>
            <a:ext cx="5606028" cy="5338136"/>
          </a:xfrm>
          <a:prstGeom prst="pie">
            <a:avLst>
              <a:gd name="adj1" fmla="val 1207510"/>
              <a:gd name="adj2" fmla="val 8255732"/>
            </a:avLst>
          </a:prstGeom>
          <a:noFill/>
          <a:ln w="47625">
            <a:gradFill flip="none" rotWithShape="1">
              <a:gsLst>
                <a:gs pos="0">
                  <a:schemeClr val="accent1">
                    <a:lumMod val="5000"/>
                    <a:lumOff val="95000"/>
                  </a:schemeClr>
                </a:gs>
                <a:gs pos="83000">
                  <a:schemeClr val="accent3">
                    <a:alpha val="50000"/>
                  </a:schemeClr>
                </a:gs>
                <a:gs pos="100000">
                  <a:schemeClr val="accent3">
                    <a:lumMod val="60000"/>
                    <a:lumOff val="40000"/>
                  </a:schemeClr>
                </a:gs>
              </a:gsLst>
              <a:lin ang="135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dirty="0"/>
          </a:p>
        </p:txBody>
      </p:sp>
      <p:sp>
        <p:nvSpPr>
          <p:cNvPr id="16" name="Oval 15">
            <a:extLst>
              <a:ext uri="{FF2B5EF4-FFF2-40B4-BE49-F238E27FC236}">
                <a16:creationId xmlns:a16="http://schemas.microsoft.com/office/drawing/2014/main" id="{45601AC1-65A8-4CA6-B965-51895830553F}"/>
              </a:ext>
            </a:extLst>
          </p:cNvPr>
          <p:cNvSpPr/>
          <p:nvPr userDrawn="1"/>
        </p:nvSpPr>
        <p:spPr>
          <a:xfrm rot="16328049" flipH="1">
            <a:off x="9090933" y="4199229"/>
            <a:ext cx="5855406" cy="5795185"/>
          </a:xfrm>
          <a:prstGeom prst="ellipse">
            <a:avLst/>
          </a:prstGeom>
          <a:noFill/>
          <a:ln w="22225">
            <a:gradFill flip="none" rotWithShape="1">
              <a:gsLst>
                <a:gs pos="93458">
                  <a:schemeClr val="accent3">
                    <a:lumMod val="20000"/>
                    <a:lumOff val="80000"/>
                  </a:schemeClr>
                </a:gs>
                <a:gs pos="50000">
                  <a:schemeClr val="accent2"/>
                </a:gs>
                <a:gs pos="0">
                  <a:schemeClr val="bg1"/>
                </a:gs>
              </a:gsLst>
              <a:lin ang="27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vert270" wrap="square" lIns="0" tIns="0" rIns="0" bIns="0" numCol="1" spcCol="0" rtlCol="0" fromWordArt="0" anchor="ctr" anchorCtr="0" forceAA="0" compatLnSpc="1">
            <a:prstTxWarp prst="textNoShape">
              <a:avLst/>
            </a:prstTxWarp>
            <a:noAutofit/>
          </a:bodyPr>
          <a:lstStyle/>
          <a:p>
            <a:pPr algn="ctr">
              <a:lnSpc>
                <a:spcPct val="107000"/>
              </a:lnSpc>
              <a:spcAft>
                <a:spcPts val="800"/>
              </a:spcAft>
            </a:pPr>
            <a:r>
              <a:rPr lang="en-GB" sz="1100" dirty="0">
                <a:effectLst/>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33513398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able or figure">
    <p:spTree>
      <p:nvGrpSpPr>
        <p:cNvPr id="1" name=""/>
        <p:cNvGrpSpPr/>
        <p:nvPr/>
      </p:nvGrpSpPr>
      <p:grpSpPr>
        <a:xfrm>
          <a:off x="0" y="0"/>
          <a:ext cx="0" cy="0"/>
          <a:chOff x="0" y="0"/>
          <a:chExt cx="0" cy="0"/>
        </a:xfrm>
      </p:grpSpPr>
      <p:sp>
        <p:nvSpPr>
          <p:cNvPr id="22" name="Table Placeholder 21">
            <a:extLst>
              <a:ext uri="{FF2B5EF4-FFF2-40B4-BE49-F238E27FC236}">
                <a16:creationId xmlns:a16="http://schemas.microsoft.com/office/drawing/2014/main" id="{0C8C51D0-7BAC-4D5B-B3FC-6153E8B8B98F}"/>
              </a:ext>
            </a:extLst>
          </p:cNvPr>
          <p:cNvSpPr>
            <a:spLocks noGrp="1"/>
          </p:cNvSpPr>
          <p:nvPr>
            <p:ph type="tbl" sz="quarter" idx="14"/>
          </p:nvPr>
        </p:nvSpPr>
        <p:spPr>
          <a:xfrm>
            <a:off x="6345238" y="1597025"/>
            <a:ext cx="5397500" cy="4152900"/>
          </a:xfrm>
        </p:spPr>
        <p:txBody>
          <a:bodyPr/>
          <a:lstStyle/>
          <a:p>
            <a:r>
              <a:rPr lang="en-US"/>
              <a:t>Click icon to add table</a:t>
            </a:r>
            <a:endParaRPr lang="en-GB"/>
          </a:p>
        </p:txBody>
      </p:sp>
      <p:sp>
        <p:nvSpPr>
          <p:cNvPr id="20" name="Content Placeholder 2">
            <a:extLst>
              <a:ext uri="{FF2B5EF4-FFF2-40B4-BE49-F238E27FC236}">
                <a16:creationId xmlns:a16="http://schemas.microsoft.com/office/drawing/2014/main" id="{2538EB60-43F6-422C-B8B4-996BCAA8565A}"/>
              </a:ext>
            </a:extLst>
          </p:cNvPr>
          <p:cNvSpPr>
            <a:spLocks noGrp="1"/>
          </p:cNvSpPr>
          <p:nvPr>
            <p:ph sz="half" idx="13"/>
          </p:nvPr>
        </p:nvSpPr>
        <p:spPr>
          <a:xfrm>
            <a:off x="6345761" y="1219941"/>
            <a:ext cx="5480729" cy="307777"/>
          </a:xfrm>
        </p:spPr>
        <p:txBody>
          <a:bodyPr>
            <a:normAutofit/>
          </a:bodyPr>
          <a:lstStyle>
            <a:lvl1pPr marL="0" indent="0">
              <a:buNone/>
              <a:defRPr sz="1600">
                <a:solidFill>
                  <a:schemeClr val="accent1"/>
                </a:solidFill>
              </a:defRPr>
            </a:lvl1pPr>
            <a:lvl2pPr>
              <a:defRPr sz="1400"/>
            </a:lvl2pPr>
            <a:lvl3pPr>
              <a:defRPr sz="1200"/>
            </a:lvl3pPr>
            <a:lvl4pPr>
              <a:defRPr sz="1100"/>
            </a:lvl4pPr>
            <a:lvl5pPr>
              <a:defRPr sz="1100"/>
            </a:lvl5pPr>
          </a:lstStyle>
          <a:p>
            <a:pPr lvl="0"/>
            <a:r>
              <a:rPr lang="en-US"/>
              <a:t>Click to edit Master text styles</a:t>
            </a:r>
          </a:p>
        </p:txBody>
      </p:sp>
      <p:sp>
        <p:nvSpPr>
          <p:cNvPr id="6" name="Partial Circle 5">
            <a:extLst>
              <a:ext uri="{FF2B5EF4-FFF2-40B4-BE49-F238E27FC236}">
                <a16:creationId xmlns:a16="http://schemas.microsoft.com/office/drawing/2014/main" id="{A30B6322-B156-40B1-B69E-07D02AAFF911}"/>
              </a:ext>
            </a:extLst>
          </p:cNvPr>
          <p:cNvSpPr/>
          <p:nvPr userDrawn="1"/>
        </p:nvSpPr>
        <p:spPr>
          <a:xfrm>
            <a:off x="11596303" y="6285640"/>
            <a:ext cx="476250" cy="476250"/>
          </a:xfrm>
          <a:prstGeom prst="pie">
            <a:avLst>
              <a:gd name="adj1" fmla="val 1477907"/>
              <a:gd name="adj2" fmla="val 7993767"/>
            </a:avLst>
          </a:prstGeom>
          <a:gradFill>
            <a:gsLst>
              <a:gs pos="0">
                <a:srgbClr val="1F497D"/>
              </a:gs>
              <a:gs pos="87000">
                <a:srgbClr val="0E2138"/>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7" name="Partial Circle 6">
            <a:extLst>
              <a:ext uri="{FF2B5EF4-FFF2-40B4-BE49-F238E27FC236}">
                <a16:creationId xmlns:a16="http://schemas.microsoft.com/office/drawing/2014/main" id="{5C875B50-1B68-4410-B4EC-E6E2E6460178}"/>
              </a:ext>
            </a:extLst>
          </p:cNvPr>
          <p:cNvSpPr/>
          <p:nvPr userDrawn="1"/>
        </p:nvSpPr>
        <p:spPr>
          <a:xfrm rot="7596574">
            <a:off x="11581063" y="6239285"/>
            <a:ext cx="502285" cy="502285"/>
          </a:xfrm>
          <a:prstGeom prst="pie">
            <a:avLst>
              <a:gd name="adj1" fmla="val 4746040"/>
              <a:gd name="adj2" fmla="val 7993767"/>
            </a:avLst>
          </a:prstGeom>
          <a:gradFill>
            <a:gsLst>
              <a:gs pos="0">
                <a:srgbClr val="0E2138"/>
              </a:gs>
              <a:gs pos="87000">
                <a:srgbClr val="1F497D"/>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 name="Partial Circle 7">
            <a:extLst>
              <a:ext uri="{FF2B5EF4-FFF2-40B4-BE49-F238E27FC236}">
                <a16:creationId xmlns:a16="http://schemas.microsoft.com/office/drawing/2014/main" id="{C0F93841-2902-4E5A-AF2D-0790C5DE100F}"/>
              </a:ext>
            </a:extLst>
          </p:cNvPr>
          <p:cNvSpPr/>
          <p:nvPr userDrawn="1"/>
        </p:nvSpPr>
        <p:spPr>
          <a:xfrm rot="13505648">
            <a:off x="11598208" y="6256430"/>
            <a:ext cx="476250" cy="476250"/>
          </a:xfrm>
          <a:prstGeom prst="pie">
            <a:avLst>
              <a:gd name="adj1" fmla="val 1477907"/>
              <a:gd name="adj2" fmla="val 7993767"/>
            </a:avLst>
          </a:prstGeom>
          <a:gradFill>
            <a:gsLst>
              <a:gs pos="0">
                <a:schemeClr val="bg1">
                  <a:lumMod val="85000"/>
                </a:schemeClr>
              </a:gs>
              <a:gs pos="87000">
                <a:schemeClr val="tx1">
                  <a:lumMod val="50000"/>
                  <a:lumOff val="5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 name="Oval 8">
            <a:extLst>
              <a:ext uri="{FF2B5EF4-FFF2-40B4-BE49-F238E27FC236}">
                <a16:creationId xmlns:a16="http://schemas.microsoft.com/office/drawing/2014/main" id="{91ED0B78-B805-4D08-8197-082FE058C647}"/>
              </a:ext>
            </a:extLst>
          </p:cNvPr>
          <p:cNvSpPr/>
          <p:nvPr userDrawn="1"/>
        </p:nvSpPr>
        <p:spPr>
          <a:xfrm rot="3242631">
            <a:off x="11618528" y="6298975"/>
            <a:ext cx="415925" cy="415925"/>
          </a:xfrm>
          <a:prstGeom prst="ellipse">
            <a:avLst/>
          </a:prstGeom>
          <a:solidFill>
            <a:schemeClr val="bg1"/>
          </a:solidFill>
          <a:ln w="22225">
            <a:gradFill>
              <a:gsLst>
                <a:gs pos="0">
                  <a:srgbClr val="BDC03E"/>
                </a:gs>
                <a:gs pos="57500">
                  <a:srgbClr val="D7D987"/>
                </a:gs>
                <a:gs pos="100000">
                  <a:srgbClr val="4BACC6"/>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 name="Slide Number Placeholder 3">
            <a:extLst>
              <a:ext uri="{FF2B5EF4-FFF2-40B4-BE49-F238E27FC236}">
                <a16:creationId xmlns:a16="http://schemas.microsoft.com/office/drawing/2014/main" id="{B7CC471A-AFD6-48E8-A954-499D372569EE}"/>
              </a:ext>
            </a:extLst>
          </p:cNvPr>
          <p:cNvSpPr>
            <a:spLocks noGrp="1"/>
          </p:cNvSpPr>
          <p:nvPr>
            <p:ph type="sldNum" sz="quarter" idx="12"/>
          </p:nvPr>
        </p:nvSpPr>
        <p:spPr>
          <a:xfrm>
            <a:off x="11596303" y="6312791"/>
            <a:ext cx="476250" cy="365125"/>
          </a:xfrm>
        </p:spPr>
        <p:txBody>
          <a:bodyPr/>
          <a:lstStyle>
            <a:lvl1pPr algn="ctr">
              <a:defRPr>
                <a:solidFill>
                  <a:sysClr val="windowText" lastClr="000000"/>
                </a:solidFill>
              </a:defRPr>
            </a:lvl1pPr>
          </a:lstStyle>
          <a:p>
            <a:fld id="{394815CB-A13A-43DD-9D3C-52A0B146A83E}" type="slidenum">
              <a:rPr lang="en-GB" smtClean="0"/>
              <a:pPr/>
              <a:t>‹#›</a:t>
            </a:fld>
            <a:endParaRPr lang="en-GB" dirty="0"/>
          </a:p>
        </p:txBody>
      </p:sp>
      <p:sp>
        <p:nvSpPr>
          <p:cNvPr id="17" name="Title 1">
            <a:extLst>
              <a:ext uri="{FF2B5EF4-FFF2-40B4-BE49-F238E27FC236}">
                <a16:creationId xmlns:a16="http://schemas.microsoft.com/office/drawing/2014/main" id="{7B284516-241B-4018-9877-D21370C9B034}"/>
              </a:ext>
            </a:extLst>
          </p:cNvPr>
          <p:cNvSpPr txBox="1">
            <a:spLocks/>
          </p:cNvSpPr>
          <p:nvPr userDrawn="1"/>
        </p:nvSpPr>
        <p:spPr>
          <a:xfrm>
            <a:off x="338137" y="250130"/>
            <a:ext cx="10515600" cy="90005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accent1"/>
                </a:solidFill>
                <a:latin typeface="+mj-lt"/>
                <a:ea typeface="+mj-ea"/>
                <a:cs typeface="+mj-cs"/>
              </a:defRPr>
            </a:lvl1pPr>
          </a:lstStyle>
          <a:p>
            <a:r>
              <a:rPr lang="en-US"/>
              <a:t>Click to edit Master title style</a:t>
            </a:r>
            <a:endParaRPr lang="en-GB" dirty="0"/>
          </a:p>
        </p:txBody>
      </p:sp>
      <p:sp>
        <p:nvSpPr>
          <p:cNvPr id="18" name="Content Placeholder 2">
            <a:extLst>
              <a:ext uri="{FF2B5EF4-FFF2-40B4-BE49-F238E27FC236}">
                <a16:creationId xmlns:a16="http://schemas.microsoft.com/office/drawing/2014/main" id="{E8FC652A-FADA-40B4-8BB1-1DA39A26DFE7}"/>
              </a:ext>
            </a:extLst>
          </p:cNvPr>
          <p:cNvSpPr>
            <a:spLocks noGrp="1"/>
          </p:cNvSpPr>
          <p:nvPr>
            <p:ph sz="half" idx="1"/>
          </p:nvPr>
        </p:nvSpPr>
        <p:spPr>
          <a:xfrm>
            <a:off x="448967" y="1219941"/>
            <a:ext cx="5480729" cy="4351338"/>
          </a:xfrm>
        </p:spPr>
        <p:txBody>
          <a:bodyPr>
            <a:normAutofit/>
          </a:bodyPr>
          <a:lstStyle>
            <a:lvl1pPr marL="0" indent="0">
              <a:buNone/>
              <a:defRPr sz="1600"/>
            </a:lvl1pPr>
            <a:lvl2pPr>
              <a:defRPr sz="1400"/>
            </a:lvl2pPr>
            <a:lvl3pPr>
              <a:defRPr sz="12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3" name="Content Placeholder 2">
            <a:extLst>
              <a:ext uri="{FF2B5EF4-FFF2-40B4-BE49-F238E27FC236}">
                <a16:creationId xmlns:a16="http://schemas.microsoft.com/office/drawing/2014/main" id="{AFF86815-5600-4C64-8763-8CBFEC3E1715}"/>
              </a:ext>
            </a:extLst>
          </p:cNvPr>
          <p:cNvSpPr>
            <a:spLocks noGrp="1"/>
          </p:cNvSpPr>
          <p:nvPr>
            <p:ph sz="half" idx="15"/>
          </p:nvPr>
        </p:nvSpPr>
        <p:spPr>
          <a:xfrm>
            <a:off x="6345238" y="5868035"/>
            <a:ext cx="5480729" cy="307777"/>
          </a:xfrm>
        </p:spPr>
        <p:txBody>
          <a:bodyPr>
            <a:normAutofit/>
          </a:bodyPr>
          <a:lstStyle>
            <a:lvl1pPr marL="0" indent="0">
              <a:buNone/>
              <a:defRPr sz="900">
                <a:solidFill>
                  <a:schemeClr val="tx1"/>
                </a:solidFill>
              </a:defRPr>
            </a:lvl1pPr>
            <a:lvl2pPr>
              <a:defRPr sz="1400"/>
            </a:lvl2pPr>
            <a:lvl3pPr>
              <a:defRPr sz="1200"/>
            </a:lvl3pPr>
            <a:lvl4pPr>
              <a:defRPr sz="1100"/>
            </a:lvl4pPr>
            <a:lvl5pPr>
              <a:defRPr sz="1100"/>
            </a:lvl5pPr>
          </a:lstStyle>
          <a:p>
            <a:pPr lvl="0"/>
            <a:r>
              <a:rPr lang="en-US"/>
              <a:t>Click to edit Master text styles</a:t>
            </a:r>
          </a:p>
        </p:txBody>
      </p:sp>
    </p:spTree>
    <p:extLst>
      <p:ext uri="{BB962C8B-B14F-4D97-AF65-F5344CB8AC3E}">
        <p14:creationId xmlns:p14="http://schemas.microsoft.com/office/powerpoint/2010/main" val="11892531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Author Page">
    <p:spTree>
      <p:nvGrpSpPr>
        <p:cNvPr id="1" name=""/>
        <p:cNvGrpSpPr/>
        <p:nvPr/>
      </p:nvGrpSpPr>
      <p:grpSpPr>
        <a:xfrm>
          <a:off x="0" y="0"/>
          <a:ext cx="0" cy="0"/>
          <a:chOff x="0" y="0"/>
          <a:chExt cx="0" cy="0"/>
        </a:xfrm>
      </p:grpSpPr>
      <p:sp>
        <p:nvSpPr>
          <p:cNvPr id="6" name="Partial Circle 5">
            <a:extLst>
              <a:ext uri="{FF2B5EF4-FFF2-40B4-BE49-F238E27FC236}">
                <a16:creationId xmlns:a16="http://schemas.microsoft.com/office/drawing/2014/main" id="{A30B6322-B156-40B1-B69E-07D02AAFF911}"/>
              </a:ext>
            </a:extLst>
          </p:cNvPr>
          <p:cNvSpPr/>
          <p:nvPr userDrawn="1"/>
        </p:nvSpPr>
        <p:spPr>
          <a:xfrm>
            <a:off x="11596303" y="6285640"/>
            <a:ext cx="476250" cy="476250"/>
          </a:xfrm>
          <a:prstGeom prst="pie">
            <a:avLst>
              <a:gd name="adj1" fmla="val 1477907"/>
              <a:gd name="adj2" fmla="val 7993767"/>
            </a:avLst>
          </a:prstGeom>
          <a:gradFill>
            <a:gsLst>
              <a:gs pos="0">
                <a:srgbClr val="1F497D"/>
              </a:gs>
              <a:gs pos="87000">
                <a:srgbClr val="0E2138"/>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7" name="Partial Circle 6">
            <a:extLst>
              <a:ext uri="{FF2B5EF4-FFF2-40B4-BE49-F238E27FC236}">
                <a16:creationId xmlns:a16="http://schemas.microsoft.com/office/drawing/2014/main" id="{5C875B50-1B68-4410-B4EC-E6E2E6460178}"/>
              </a:ext>
            </a:extLst>
          </p:cNvPr>
          <p:cNvSpPr/>
          <p:nvPr userDrawn="1"/>
        </p:nvSpPr>
        <p:spPr>
          <a:xfrm rot="7596574">
            <a:off x="11581063" y="6239285"/>
            <a:ext cx="502285" cy="502285"/>
          </a:xfrm>
          <a:prstGeom prst="pie">
            <a:avLst>
              <a:gd name="adj1" fmla="val 4746040"/>
              <a:gd name="adj2" fmla="val 7993767"/>
            </a:avLst>
          </a:prstGeom>
          <a:gradFill>
            <a:gsLst>
              <a:gs pos="0">
                <a:srgbClr val="0E2138"/>
              </a:gs>
              <a:gs pos="87000">
                <a:srgbClr val="1F497D"/>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 name="Partial Circle 7">
            <a:extLst>
              <a:ext uri="{FF2B5EF4-FFF2-40B4-BE49-F238E27FC236}">
                <a16:creationId xmlns:a16="http://schemas.microsoft.com/office/drawing/2014/main" id="{C0F93841-2902-4E5A-AF2D-0790C5DE100F}"/>
              </a:ext>
            </a:extLst>
          </p:cNvPr>
          <p:cNvSpPr/>
          <p:nvPr userDrawn="1"/>
        </p:nvSpPr>
        <p:spPr>
          <a:xfrm rot="13505648">
            <a:off x="11598208" y="6256430"/>
            <a:ext cx="476250" cy="476250"/>
          </a:xfrm>
          <a:prstGeom prst="pie">
            <a:avLst>
              <a:gd name="adj1" fmla="val 1477907"/>
              <a:gd name="adj2" fmla="val 7993767"/>
            </a:avLst>
          </a:prstGeom>
          <a:gradFill>
            <a:gsLst>
              <a:gs pos="0">
                <a:schemeClr val="bg1">
                  <a:lumMod val="85000"/>
                </a:schemeClr>
              </a:gs>
              <a:gs pos="87000">
                <a:schemeClr val="tx1">
                  <a:lumMod val="50000"/>
                  <a:lumOff val="5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 name="Oval 8">
            <a:extLst>
              <a:ext uri="{FF2B5EF4-FFF2-40B4-BE49-F238E27FC236}">
                <a16:creationId xmlns:a16="http://schemas.microsoft.com/office/drawing/2014/main" id="{91ED0B78-B805-4D08-8197-082FE058C647}"/>
              </a:ext>
            </a:extLst>
          </p:cNvPr>
          <p:cNvSpPr/>
          <p:nvPr userDrawn="1"/>
        </p:nvSpPr>
        <p:spPr>
          <a:xfrm rot="3242631">
            <a:off x="11618528" y="6298975"/>
            <a:ext cx="415925" cy="415925"/>
          </a:xfrm>
          <a:prstGeom prst="ellipse">
            <a:avLst/>
          </a:prstGeom>
          <a:solidFill>
            <a:schemeClr val="bg1"/>
          </a:solidFill>
          <a:ln w="22225">
            <a:gradFill>
              <a:gsLst>
                <a:gs pos="0">
                  <a:srgbClr val="BDC03E"/>
                </a:gs>
                <a:gs pos="57500">
                  <a:srgbClr val="D7D987"/>
                </a:gs>
                <a:gs pos="100000">
                  <a:srgbClr val="4BACC6"/>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 name="Slide Number Placeholder 3">
            <a:extLst>
              <a:ext uri="{FF2B5EF4-FFF2-40B4-BE49-F238E27FC236}">
                <a16:creationId xmlns:a16="http://schemas.microsoft.com/office/drawing/2014/main" id="{B7CC471A-AFD6-48E8-A954-499D372569EE}"/>
              </a:ext>
            </a:extLst>
          </p:cNvPr>
          <p:cNvSpPr>
            <a:spLocks noGrp="1"/>
          </p:cNvSpPr>
          <p:nvPr>
            <p:ph type="sldNum" sz="quarter" idx="12"/>
          </p:nvPr>
        </p:nvSpPr>
        <p:spPr>
          <a:xfrm>
            <a:off x="11596303" y="6312791"/>
            <a:ext cx="476250" cy="365125"/>
          </a:xfrm>
        </p:spPr>
        <p:txBody>
          <a:bodyPr/>
          <a:lstStyle>
            <a:lvl1pPr algn="ctr">
              <a:defRPr>
                <a:solidFill>
                  <a:sysClr val="windowText" lastClr="000000"/>
                </a:solidFill>
              </a:defRPr>
            </a:lvl1pPr>
          </a:lstStyle>
          <a:p>
            <a:fld id="{394815CB-A13A-43DD-9D3C-52A0B146A83E}" type="slidenum">
              <a:rPr lang="en-GB" smtClean="0"/>
              <a:pPr/>
              <a:t>‹#›</a:t>
            </a:fld>
            <a:endParaRPr lang="en-GB" dirty="0"/>
          </a:p>
        </p:txBody>
      </p:sp>
      <p:sp>
        <p:nvSpPr>
          <p:cNvPr id="12" name="Oval 11">
            <a:extLst>
              <a:ext uri="{FF2B5EF4-FFF2-40B4-BE49-F238E27FC236}">
                <a16:creationId xmlns:a16="http://schemas.microsoft.com/office/drawing/2014/main" id="{050D2590-847B-4F6A-A69D-F501169969A8}"/>
              </a:ext>
            </a:extLst>
          </p:cNvPr>
          <p:cNvSpPr/>
          <p:nvPr userDrawn="1"/>
        </p:nvSpPr>
        <p:spPr>
          <a:xfrm rot="20288997" flipH="1" flipV="1">
            <a:off x="2053283" y="474459"/>
            <a:ext cx="4893945" cy="4893945"/>
          </a:xfrm>
          <a:prstGeom prst="ellipse">
            <a:avLst/>
          </a:prstGeom>
          <a:solidFill>
            <a:schemeClr val="bg1"/>
          </a:solidFill>
          <a:ln w="22225">
            <a:gradFill>
              <a:gsLst>
                <a:gs pos="28000">
                  <a:schemeClr val="bg1"/>
                </a:gs>
                <a:gs pos="56000">
                  <a:srgbClr val="ADD9E5"/>
                </a:gs>
                <a:gs pos="0">
                  <a:srgbClr val="D7D987"/>
                </a:gs>
                <a:gs pos="100000">
                  <a:srgbClr val="4BACC6"/>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vert270" wrap="square" lIns="0" tIns="0" rIns="0" bIns="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sp>
        <p:nvSpPr>
          <p:cNvPr id="13" name="Partial Circle 12">
            <a:extLst>
              <a:ext uri="{FF2B5EF4-FFF2-40B4-BE49-F238E27FC236}">
                <a16:creationId xmlns:a16="http://schemas.microsoft.com/office/drawing/2014/main" id="{3662EF28-425B-4DFD-9DC3-5F48807094F3}"/>
              </a:ext>
            </a:extLst>
          </p:cNvPr>
          <p:cNvSpPr/>
          <p:nvPr userDrawn="1"/>
        </p:nvSpPr>
        <p:spPr>
          <a:xfrm rot="10275461" flipH="1" flipV="1">
            <a:off x="380486" y="493881"/>
            <a:ext cx="2445385" cy="2378710"/>
          </a:xfrm>
          <a:prstGeom prst="pie">
            <a:avLst>
              <a:gd name="adj1" fmla="val 2375580"/>
              <a:gd name="adj2" fmla="val 5473720"/>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 name="Partial Circle 13">
            <a:extLst>
              <a:ext uri="{FF2B5EF4-FFF2-40B4-BE49-F238E27FC236}">
                <a16:creationId xmlns:a16="http://schemas.microsoft.com/office/drawing/2014/main" id="{16CB5A44-2FC3-4A7E-9B22-037CB3B4BC35}"/>
              </a:ext>
            </a:extLst>
          </p:cNvPr>
          <p:cNvSpPr/>
          <p:nvPr userDrawn="1"/>
        </p:nvSpPr>
        <p:spPr>
          <a:xfrm flipH="1" flipV="1">
            <a:off x="258792" y="247566"/>
            <a:ext cx="2445385" cy="2378710"/>
          </a:xfrm>
          <a:prstGeom prst="pie">
            <a:avLst>
              <a:gd name="adj1" fmla="val 763047"/>
              <a:gd name="adj2" fmla="val 5473720"/>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 name="Partial Circle 14">
            <a:extLst>
              <a:ext uri="{FF2B5EF4-FFF2-40B4-BE49-F238E27FC236}">
                <a16:creationId xmlns:a16="http://schemas.microsoft.com/office/drawing/2014/main" id="{BB7BB292-C6D1-4215-BD50-E515489A6C16}"/>
              </a:ext>
            </a:extLst>
          </p:cNvPr>
          <p:cNvSpPr/>
          <p:nvPr userDrawn="1"/>
        </p:nvSpPr>
        <p:spPr>
          <a:xfrm flipH="1" flipV="1">
            <a:off x="257522" y="321861"/>
            <a:ext cx="2524760" cy="2456180"/>
          </a:xfrm>
          <a:prstGeom prst="pie">
            <a:avLst>
              <a:gd name="adj1" fmla="val 4401089"/>
              <a:gd name="adj2" fmla="val 11726915"/>
            </a:avLst>
          </a:prstGeom>
          <a:gradFill>
            <a:gsLst>
              <a:gs pos="0">
                <a:srgbClr val="1F497D"/>
              </a:gs>
              <a:gs pos="100000">
                <a:srgbClr val="0E2138"/>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6" name="Oval 15">
            <a:extLst>
              <a:ext uri="{FF2B5EF4-FFF2-40B4-BE49-F238E27FC236}">
                <a16:creationId xmlns:a16="http://schemas.microsoft.com/office/drawing/2014/main" id="{35742474-A669-41F1-89E3-668F740C40CC}"/>
              </a:ext>
            </a:extLst>
          </p:cNvPr>
          <p:cNvSpPr/>
          <p:nvPr userDrawn="1"/>
        </p:nvSpPr>
        <p:spPr>
          <a:xfrm>
            <a:off x="436909" y="511443"/>
            <a:ext cx="2160905" cy="216090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9" name="Circle: Hollow 18">
            <a:extLst>
              <a:ext uri="{FF2B5EF4-FFF2-40B4-BE49-F238E27FC236}">
                <a16:creationId xmlns:a16="http://schemas.microsoft.com/office/drawing/2014/main" id="{15248022-63F4-42D9-9799-B5C190116BE8}"/>
              </a:ext>
            </a:extLst>
          </p:cNvPr>
          <p:cNvSpPr/>
          <p:nvPr userDrawn="1"/>
        </p:nvSpPr>
        <p:spPr>
          <a:xfrm>
            <a:off x="324197" y="404411"/>
            <a:ext cx="2386330" cy="2386330"/>
          </a:xfrm>
          <a:prstGeom prst="donut">
            <a:avLst>
              <a:gd name="adj" fmla="val 5698"/>
            </a:avLst>
          </a:prstGeom>
          <a:gradFill flip="none" rotWithShape="1">
            <a:gsLst>
              <a:gs pos="0">
                <a:schemeClr val="bg1"/>
              </a:gs>
              <a:gs pos="42000">
                <a:srgbClr val="D7D987"/>
              </a:gs>
              <a:gs pos="100000">
                <a:srgbClr val="BDC03E"/>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800" cap="all">
                <a:solidFill>
                  <a:srgbClr val="BDC03E"/>
                </a:solidFill>
                <a:effectLst/>
                <a:latin typeface="Montserrat Light" panose="00000400000000000000" pitchFamily="2" charset="0"/>
                <a:ea typeface="Times New Roman" panose="02020603050405020304" pitchFamily="18" charset="0"/>
                <a:cs typeface="Calibri" panose="020F0502020204030204" pitchFamily="34" charset="0"/>
              </a:rPr>
              <a:t>Meet the Team</a:t>
            </a:r>
            <a:endParaRPr lang="en-GB" sz="1100">
              <a:effectLst/>
              <a:ea typeface="Calibri" panose="020F0502020204030204" pitchFamily="34" charset="0"/>
              <a:cs typeface="Times New Roman" panose="02020603050405020304" pitchFamily="18" charset="0"/>
            </a:endParaRPr>
          </a:p>
        </p:txBody>
      </p:sp>
      <p:pic>
        <p:nvPicPr>
          <p:cNvPr id="21" name="Picture 20">
            <a:extLst>
              <a:ext uri="{FF2B5EF4-FFF2-40B4-BE49-F238E27FC236}">
                <a16:creationId xmlns:a16="http://schemas.microsoft.com/office/drawing/2014/main" id="{BAB47F8C-4122-42B1-AD35-2F5B15C8A22A}"/>
              </a:ext>
            </a:extLst>
          </p:cNvPr>
          <p:cNvPicPr/>
          <p:nvPr userDrawn="1"/>
        </p:nvPicPr>
        <p:blipFill rotWithShape="1">
          <a:blip r:embed="rId2" cstate="print">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22805" r="22805"/>
          <a:stretch/>
        </p:blipFill>
        <p:spPr bwMode="auto">
          <a:xfrm>
            <a:off x="6090543" y="3100892"/>
            <a:ext cx="1736090" cy="1736090"/>
          </a:xfrm>
          <a:prstGeom prst="ellipse">
            <a:avLst/>
          </a:prstGeom>
          <a:ln w="28575" cap="flat" cmpd="sng" algn="ctr">
            <a:solidFill>
              <a:srgbClr val="BDC03E"/>
            </a:solidFill>
            <a:prstDash val="solid"/>
            <a:round/>
            <a:headEnd type="none" w="med" len="med"/>
            <a:tailEnd type="none" w="med" len="med"/>
            <a:extLst>
              <a:ext uri="{C807C97D-BFC1-408E-A445-0C87EB9F89A2}">
                <ask:lineSketchStyleProps xmlns:ask="http://schemas.microsoft.com/office/drawing/2018/sketchyshapes" xmlns="" sd="0">
                  <a:custGeom>
                    <a:avLst/>
                    <a:gdLst/>
                    <a:ahLst/>
                    <a:cxnLst/>
                    <a:rect l="0" t="0" r="0" b="0"/>
                    <a:pathLst/>
                  </a:custGeom>
                  <ask:type/>
                </ask:lineSketchStyleProps>
              </a:ext>
            </a:extLst>
          </a:ln>
          <a:extLst>
            <a:ext uri="{53640926-AAD7-44D8-BBD7-CCE9431645EC}">
              <a14:shadowObscured xmlns:a14="http://schemas.microsoft.com/office/drawing/2010/main"/>
            </a:ext>
          </a:extLst>
        </p:spPr>
      </p:pic>
      <p:pic>
        <p:nvPicPr>
          <p:cNvPr id="27" name="Picture 26">
            <a:extLst>
              <a:ext uri="{FF2B5EF4-FFF2-40B4-BE49-F238E27FC236}">
                <a16:creationId xmlns:a16="http://schemas.microsoft.com/office/drawing/2014/main" id="{64BE1279-1A6E-47A4-B3D4-87133DE7A1F4}"/>
              </a:ext>
            </a:extLst>
          </p:cNvPr>
          <p:cNvPicPr/>
          <p:nvPr userDrawn="1"/>
        </p:nvPicPr>
        <p:blipFill rotWithShape="1">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l="20007" r="20007"/>
          <a:stretch/>
        </p:blipFill>
        <p:spPr bwMode="auto">
          <a:xfrm>
            <a:off x="1694670" y="3407118"/>
            <a:ext cx="1694815" cy="1694815"/>
          </a:xfrm>
          <a:prstGeom prst="ellipse">
            <a:avLst/>
          </a:prstGeom>
          <a:ln w="28575" cap="flat" cmpd="sng" algn="ctr">
            <a:solidFill>
              <a:srgbClr val="BDC03E"/>
            </a:solidFill>
            <a:prstDash val="solid"/>
            <a:round/>
            <a:headEnd type="none" w="med" len="med"/>
            <a:tailEnd type="none" w="med" len="med"/>
            <a:extLst>
              <a:ext uri="{C807C97D-BFC1-408E-A445-0C87EB9F89A2}">
                <ask:lineSketchStyleProps xmlns:ask="http://schemas.microsoft.com/office/drawing/2018/sketchyshapes" xmlns="" sd="0">
                  <a:custGeom>
                    <a:avLst/>
                    <a:gdLst/>
                    <a:ahLst/>
                    <a:cxnLst/>
                    <a:rect l="0" t="0" r="0" b="0"/>
                    <a:pathLst/>
                  </a:custGeom>
                  <ask:type/>
                </ask:lineSketchStyleProps>
              </a:ext>
            </a:extLst>
          </a:ln>
          <a:extLst>
            <a:ext uri="{53640926-AAD7-44D8-BBD7-CCE9431645EC}">
              <a14:shadowObscured xmlns:a14="http://schemas.microsoft.com/office/drawing/2010/main"/>
            </a:ext>
          </a:extLst>
        </p:spPr>
      </p:pic>
      <p:pic>
        <p:nvPicPr>
          <p:cNvPr id="28" name="Picture 27">
            <a:extLst>
              <a:ext uri="{FF2B5EF4-FFF2-40B4-BE49-F238E27FC236}">
                <a16:creationId xmlns:a16="http://schemas.microsoft.com/office/drawing/2014/main" id="{26FEE6C1-F1EB-4058-ADD5-82FB7CC43342}"/>
              </a:ext>
            </a:extLst>
          </p:cNvPr>
          <p:cNvPicPr/>
          <p:nvPr userDrawn="1"/>
        </p:nvPicPr>
        <p:blipFill>
          <a:blip r:embed="rId6">
            <a:grayscl/>
            <a:extLst>
              <a:ext uri="{BEBA8EAE-BF5A-486C-A8C5-ECC9F3942E4B}">
                <a14:imgProps xmlns:a14="http://schemas.microsoft.com/office/drawing/2010/main">
                  <a14:imgLayer r:embed="rId7">
                    <a14:imgEffect>
                      <a14:colorTemperature colorTemp="5300"/>
                    </a14:imgEffect>
                    <a14:imgEffect>
                      <a14:saturation sat="0"/>
                    </a14:imgEffect>
                  </a14:imgLayer>
                </a14:imgProps>
              </a:ext>
              <a:ext uri="{28A0092B-C50C-407E-A947-70E740481C1C}">
                <a14:useLocalDpi xmlns:a14="http://schemas.microsoft.com/office/drawing/2010/main" val="0"/>
              </a:ext>
            </a:extLst>
          </a:blip>
          <a:stretch>
            <a:fillRect/>
          </a:stretch>
        </p:blipFill>
        <p:spPr bwMode="auto">
          <a:xfrm>
            <a:off x="3917634" y="3968937"/>
            <a:ext cx="1736090" cy="1736090"/>
          </a:xfrm>
          <a:prstGeom prst="ellipse">
            <a:avLst/>
          </a:prstGeom>
          <a:ln w="28575" cap="flat" cmpd="sng" algn="ctr">
            <a:solidFill>
              <a:srgbClr val="BDC03E"/>
            </a:solidFill>
            <a:prstDash val="solid"/>
            <a:round/>
            <a:headEnd type="none" w="med" len="med"/>
            <a:tailEnd type="none" w="med" len="med"/>
            <a:extLst>
              <a:ext uri="{C807C97D-BFC1-408E-A445-0C87EB9F89A2}">
                <ask:lineSketchStyleProps xmlns:ask="http://schemas.microsoft.com/office/drawing/2018/sketchyshapes" xmlns="" sd="0">
                  <a:custGeom>
                    <a:avLst/>
                    <a:gdLst/>
                    <a:ahLst/>
                    <a:cxnLst/>
                    <a:rect l="0" t="0" r="0" b="0"/>
                    <a:pathLst/>
                  </a:custGeom>
                  <ask:type/>
                </ask:lineSketchStyleProps>
              </a:ext>
            </a:extLst>
          </a:ln>
          <a:extLst>
            <a:ext uri="{53640926-AAD7-44D8-BBD7-CCE9431645EC}">
              <a14:shadowObscured xmlns:a14="http://schemas.microsoft.com/office/drawing/2010/main"/>
            </a:ext>
          </a:extLst>
        </p:spPr>
      </p:pic>
      <p:sp>
        <p:nvSpPr>
          <p:cNvPr id="29" name="Oval 28">
            <a:extLst>
              <a:ext uri="{FF2B5EF4-FFF2-40B4-BE49-F238E27FC236}">
                <a16:creationId xmlns:a16="http://schemas.microsoft.com/office/drawing/2014/main" id="{E0A09EC5-A2A7-4B37-82CB-EB2C1175C1A6}"/>
              </a:ext>
            </a:extLst>
          </p:cNvPr>
          <p:cNvSpPr/>
          <p:nvPr userDrawn="1"/>
        </p:nvSpPr>
        <p:spPr>
          <a:xfrm>
            <a:off x="8602636" y="915586"/>
            <a:ext cx="681990" cy="634365"/>
          </a:xfrm>
          <a:prstGeom prst="ellipse">
            <a:avLst/>
          </a:prstGeom>
          <a:solidFill>
            <a:srgbClr val="D7D9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30" name="Picture 29">
            <a:extLst>
              <a:ext uri="{FF2B5EF4-FFF2-40B4-BE49-F238E27FC236}">
                <a16:creationId xmlns:a16="http://schemas.microsoft.com/office/drawing/2014/main" id="{662B5CBF-ED05-455B-929A-462C64CC8FEC}"/>
              </a:ext>
            </a:extLst>
          </p:cNvPr>
          <p:cNvPicPr/>
          <p:nvPr userDrawn="1"/>
        </p:nvPicPr>
        <p:blipFill>
          <a:blip r:embed="rId8" cstate="print">
            <a:extLst>
              <a:ext uri="{28A0092B-C50C-407E-A947-70E740481C1C}">
                <a14:useLocalDpi xmlns:a14="http://schemas.microsoft.com/office/drawing/2010/main" val="0"/>
              </a:ext>
              <a:ext uri="{837473B0-CC2E-450A-ABE3-18F120FF3D39}">
                <a1611:picAttrSrcUrl xmlns:a1611="http://schemas.microsoft.com/office/drawing/2016/11/main" xmlns="" r:id="rId9"/>
              </a:ext>
            </a:extLst>
          </a:blip>
          <a:stretch>
            <a:fillRect/>
          </a:stretch>
        </p:blipFill>
        <p:spPr>
          <a:xfrm>
            <a:off x="8717253" y="1058461"/>
            <a:ext cx="452755" cy="378460"/>
          </a:xfrm>
          <a:prstGeom prst="rect">
            <a:avLst/>
          </a:prstGeom>
        </p:spPr>
      </p:pic>
      <p:sp>
        <p:nvSpPr>
          <p:cNvPr id="31" name="Oval 30">
            <a:extLst>
              <a:ext uri="{FF2B5EF4-FFF2-40B4-BE49-F238E27FC236}">
                <a16:creationId xmlns:a16="http://schemas.microsoft.com/office/drawing/2014/main" id="{5DC951C4-E2A8-4BB1-A186-CEE3A263EC68}"/>
              </a:ext>
            </a:extLst>
          </p:cNvPr>
          <p:cNvSpPr/>
          <p:nvPr userDrawn="1"/>
        </p:nvSpPr>
        <p:spPr>
          <a:xfrm>
            <a:off x="8602635" y="1839774"/>
            <a:ext cx="681990" cy="634365"/>
          </a:xfrm>
          <a:prstGeom prst="ellipse">
            <a:avLst/>
          </a:prstGeom>
          <a:solidFill>
            <a:srgbClr val="D7D9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2" name="Oval 31">
            <a:extLst>
              <a:ext uri="{FF2B5EF4-FFF2-40B4-BE49-F238E27FC236}">
                <a16:creationId xmlns:a16="http://schemas.microsoft.com/office/drawing/2014/main" id="{FD614FD4-DDEE-4FE9-89D5-B058F4051FA1}"/>
              </a:ext>
            </a:extLst>
          </p:cNvPr>
          <p:cNvSpPr/>
          <p:nvPr userDrawn="1"/>
        </p:nvSpPr>
        <p:spPr>
          <a:xfrm>
            <a:off x="8602635" y="2794635"/>
            <a:ext cx="681990" cy="634365"/>
          </a:xfrm>
          <a:prstGeom prst="ellipse">
            <a:avLst/>
          </a:prstGeom>
          <a:solidFill>
            <a:srgbClr val="D7D9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33" name="Graphic 252" descr="Internet">
            <a:extLst>
              <a:ext uri="{FF2B5EF4-FFF2-40B4-BE49-F238E27FC236}">
                <a16:creationId xmlns:a16="http://schemas.microsoft.com/office/drawing/2014/main" id="{A00D5E4D-7979-4DC0-98C7-006B6495F555}"/>
              </a:ext>
            </a:extLst>
          </p:cNvPr>
          <p:cNvPicPr/>
          <p:nvPr userDrawn="1"/>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8672167" y="1900830"/>
            <a:ext cx="542925" cy="542925"/>
          </a:xfrm>
          <a:prstGeom prst="rect">
            <a:avLst/>
          </a:prstGeom>
        </p:spPr>
      </p:pic>
      <p:pic>
        <p:nvPicPr>
          <p:cNvPr id="34" name="Graphic 253" descr="Receiver">
            <a:extLst>
              <a:ext uri="{FF2B5EF4-FFF2-40B4-BE49-F238E27FC236}">
                <a16:creationId xmlns:a16="http://schemas.microsoft.com/office/drawing/2014/main" id="{5CD740E2-F2CC-4ADA-A2B5-C430F563B255}"/>
              </a:ext>
            </a:extLst>
          </p:cNvPr>
          <p:cNvPicPr/>
          <p:nvPr userDrawn="1"/>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tretch>
            <a:fillRect/>
          </a:stretch>
        </p:blipFill>
        <p:spPr>
          <a:xfrm>
            <a:off x="8747116" y="2921431"/>
            <a:ext cx="387985" cy="387985"/>
          </a:xfrm>
          <a:prstGeom prst="rect">
            <a:avLst/>
          </a:prstGeom>
        </p:spPr>
      </p:pic>
      <p:sp>
        <p:nvSpPr>
          <p:cNvPr id="35" name="Text Box 2">
            <a:extLst>
              <a:ext uri="{FF2B5EF4-FFF2-40B4-BE49-F238E27FC236}">
                <a16:creationId xmlns:a16="http://schemas.microsoft.com/office/drawing/2014/main" id="{DEAB99B1-58E7-4B77-B49C-AF9AB204A25E}"/>
              </a:ext>
            </a:extLst>
          </p:cNvPr>
          <p:cNvSpPr txBox="1">
            <a:spLocks noChangeArrowheads="1"/>
          </p:cNvSpPr>
          <p:nvPr userDrawn="1"/>
        </p:nvSpPr>
        <p:spPr bwMode="auto">
          <a:xfrm>
            <a:off x="9399243" y="1115219"/>
            <a:ext cx="1793240" cy="264944"/>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nSpc>
                <a:spcPct val="107000"/>
              </a:lnSpc>
              <a:spcAft>
                <a:spcPts val="800"/>
              </a:spcAft>
            </a:pPr>
            <a:r>
              <a:rPr lang="en-GB" sz="1100" dirty="0">
                <a:effectLst/>
                <a:latin typeface="Montserrat Light" panose="00000400000000000000" pitchFamily="2" charset="0"/>
                <a:ea typeface="Calibri" panose="020F0502020204030204" pitchFamily="34" charset="0"/>
                <a:cs typeface="Times New Roman" panose="02020603050405020304" pitchFamily="18" charset="0"/>
              </a:rPr>
              <a:t>@</a:t>
            </a:r>
            <a:r>
              <a:rPr lang="en-GB" sz="1100" dirty="0" err="1">
                <a:effectLst/>
                <a:latin typeface="Montserrat Light" panose="00000400000000000000" pitchFamily="2" charset="0"/>
                <a:ea typeface="Calibri" panose="020F0502020204030204" pitchFamily="34" charset="0"/>
                <a:cs typeface="Times New Roman" panose="02020603050405020304" pitchFamily="18" charset="0"/>
              </a:rPr>
              <a:t>ProBonoEcon</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6" name="Text Box 2">
            <a:extLst>
              <a:ext uri="{FF2B5EF4-FFF2-40B4-BE49-F238E27FC236}">
                <a16:creationId xmlns:a16="http://schemas.microsoft.com/office/drawing/2014/main" id="{05D5A1C1-7581-47DA-B90D-37D3565CA913}"/>
              </a:ext>
            </a:extLst>
          </p:cNvPr>
          <p:cNvSpPr txBox="1">
            <a:spLocks noChangeArrowheads="1"/>
          </p:cNvSpPr>
          <p:nvPr userDrawn="1"/>
        </p:nvSpPr>
        <p:spPr bwMode="auto">
          <a:xfrm>
            <a:off x="9408587" y="2039820"/>
            <a:ext cx="2346503" cy="264944"/>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nSpc>
                <a:spcPct val="107000"/>
              </a:lnSpc>
              <a:spcAft>
                <a:spcPts val="800"/>
              </a:spcAft>
            </a:pPr>
            <a:r>
              <a:rPr lang="en-GB" sz="1100" dirty="0">
                <a:effectLst/>
                <a:latin typeface="Montserrat Light" panose="00000400000000000000" pitchFamily="2" charset="0"/>
                <a:ea typeface="Calibri" panose="020F0502020204030204" pitchFamily="34" charset="0"/>
                <a:cs typeface="Times New Roman" panose="02020603050405020304" pitchFamily="18" charset="0"/>
              </a:rPr>
              <a:t>www.probonoeconomics.com</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7" name="Text Box 2">
            <a:extLst>
              <a:ext uri="{FF2B5EF4-FFF2-40B4-BE49-F238E27FC236}">
                <a16:creationId xmlns:a16="http://schemas.microsoft.com/office/drawing/2014/main" id="{49E132CB-8017-41E4-A956-CBFB227C7922}"/>
              </a:ext>
            </a:extLst>
          </p:cNvPr>
          <p:cNvSpPr txBox="1">
            <a:spLocks noChangeArrowheads="1"/>
          </p:cNvSpPr>
          <p:nvPr userDrawn="1"/>
        </p:nvSpPr>
        <p:spPr bwMode="auto">
          <a:xfrm>
            <a:off x="9486590" y="2912140"/>
            <a:ext cx="1793240" cy="264944"/>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nSpc>
                <a:spcPct val="107000"/>
              </a:lnSpc>
              <a:spcAft>
                <a:spcPts val="800"/>
              </a:spcAft>
            </a:pPr>
            <a:r>
              <a:rPr lang="en-GB" sz="1100" dirty="0">
                <a:effectLst/>
                <a:latin typeface="Montserrat Light" panose="00000400000000000000" pitchFamily="2" charset="0"/>
                <a:ea typeface="Calibri" panose="020F0502020204030204" pitchFamily="34" charset="0"/>
                <a:cs typeface="Times New Roman" panose="02020603050405020304" pitchFamily="18" charset="0"/>
              </a:rPr>
              <a:t>020 3632 2668</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 Placeholder 2">
            <a:extLst>
              <a:ext uri="{FF2B5EF4-FFF2-40B4-BE49-F238E27FC236}">
                <a16:creationId xmlns:a16="http://schemas.microsoft.com/office/drawing/2014/main" id="{D3C230E2-C340-4794-8B40-E315ECD59ABF}"/>
              </a:ext>
            </a:extLst>
          </p:cNvPr>
          <p:cNvSpPr>
            <a:spLocks noGrp="1"/>
          </p:cNvSpPr>
          <p:nvPr>
            <p:ph type="body" sz="quarter" idx="13"/>
          </p:nvPr>
        </p:nvSpPr>
        <p:spPr>
          <a:xfrm>
            <a:off x="1701194" y="5298227"/>
            <a:ext cx="1793240" cy="332423"/>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100" cap="all" baseline="0">
                <a:solidFill>
                  <a:schemeClr val="accent2">
                    <a:lumMod val="75000"/>
                  </a:schemeClr>
                </a:solidFill>
              </a:defRPr>
            </a:lvl1pPr>
            <a:lvl2pPr>
              <a:defRPr sz="1100"/>
            </a:lvl2pPr>
            <a:lvl3pPr>
              <a:defRPr sz="1100"/>
            </a:lvl3pPr>
            <a:lvl4pPr>
              <a:defRPr sz="1100"/>
            </a:lvl4pPr>
            <a:lvl5pPr>
              <a:defRPr sz="1100"/>
            </a:lvl5pPr>
          </a:lstStyle>
          <a:p>
            <a:pPr lvl="0"/>
            <a:r>
              <a:rPr lang="en-US"/>
              <a:t>Click to edit Master text styles</a:t>
            </a:r>
          </a:p>
        </p:txBody>
      </p:sp>
      <p:sp>
        <p:nvSpPr>
          <p:cNvPr id="39" name="Text Placeholder 2">
            <a:extLst>
              <a:ext uri="{FF2B5EF4-FFF2-40B4-BE49-F238E27FC236}">
                <a16:creationId xmlns:a16="http://schemas.microsoft.com/office/drawing/2014/main" id="{11143480-74B8-45E9-8515-24C6E292B824}"/>
              </a:ext>
            </a:extLst>
          </p:cNvPr>
          <p:cNvSpPr>
            <a:spLocks noGrp="1"/>
          </p:cNvSpPr>
          <p:nvPr>
            <p:ph type="body" sz="quarter" idx="14"/>
          </p:nvPr>
        </p:nvSpPr>
        <p:spPr>
          <a:xfrm>
            <a:off x="1701194" y="5634700"/>
            <a:ext cx="1793240" cy="332423"/>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100" cap="none" baseline="0">
                <a:solidFill>
                  <a:schemeClr val="tx1"/>
                </a:solidFill>
              </a:defRPr>
            </a:lvl1pPr>
            <a:lvl2pPr>
              <a:defRPr sz="1100"/>
            </a:lvl2pPr>
            <a:lvl3pPr>
              <a:defRPr sz="1100"/>
            </a:lvl3pPr>
            <a:lvl4pPr>
              <a:defRPr sz="1100"/>
            </a:lvl4pPr>
            <a:lvl5pPr>
              <a:defRPr sz="1100"/>
            </a:lvl5pPr>
          </a:lstStyle>
          <a:p>
            <a:pPr lvl="0"/>
            <a:r>
              <a:rPr lang="en-US"/>
              <a:t>Click to edit Master text styles</a:t>
            </a:r>
          </a:p>
        </p:txBody>
      </p:sp>
      <p:sp>
        <p:nvSpPr>
          <p:cNvPr id="40" name="Text Placeholder 2">
            <a:extLst>
              <a:ext uri="{FF2B5EF4-FFF2-40B4-BE49-F238E27FC236}">
                <a16:creationId xmlns:a16="http://schemas.microsoft.com/office/drawing/2014/main" id="{20453EDC-6610-4855-9D98-66A98FEC81AE}"/>
              </a:ext>
            </a:extLst>
          </p:cNvPr>
          <p:cNvSpPr>
            <a:spLocks noGrp="1"/>
          </p:cNvSpPr>
          <p:nvPr>
            <p:ph type="body" sz="quarter" idx="15"/>
          </p:nvPr>
        </p:nvSpPr>
        <p:spPr>
          <a:xfrm>
            <a:off x="3917634" y="5810106"/>
            <a:ext cx="1793240" cy="332423"/>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100" cap="all" baseline="0">
                <a:solidFill>
                  <a:schemeClr val="accent2">
                    <a:lumMod val="75000"/>
                  </a:schemeClr>
                </a:solidFill>
              </a:defRPr>
            </a:lvl1pPr>
            <a:lvl2pPr>
              <a:defRPr sz="1100"/>
            </a:lvl2pPr>
            <a:lvl3pPr>
              <a:defRPr sz="1100"/>
            </a:lvl3pPr>
            <a:lvl4pPr>
              <a:defRPr sz="1100"/>
            </a:lvl4pPr>
            <a:lvl5pPr>
              <a:defRPr sz="1100"/>
            </a:lvl5pPr>
          </a:lstStyle>
          <a:p>
            <a:pPr lvl="0"/>
            <a:r>
              <a:rPr lang="en-US"/>
              <a:t>Click to edit Master text styles</a:t>
            </a:r>
          </a:p>
        </p:txBody>
      </p:sp>
      <p:sp>
        <p:nvSpPr>
          <p:cNvPr id="41" name="Text Placeholder 2">
            <a:extLst>
              <a:ext uri="{FF2B5EF4-FFF2-40B4-BE49-F238E27FC236}">
                <a16:creationId xmlns:a16="http://schemas.microsoft.com/office/drawing/2014/main" id="{26C6CFCB-C73B-4632-955A-3421B2BEF130}"/>
              </a:ext>
            </a:extLst>
          </p:cNvPr>
          <p:cNvSpPr>
            <a:spLocks noGrp="1"/>
          </p:cNvSpPr>
          <p:nvPr>
            <p:ph type="body" sz="quarter" idx="16"/>
          </p:nvPr>
        </p:nvSpPr>
        <p:spPr>
          <a:xfrm>
            <a:off x="3917634" y="6146579"/>
            <a:ext cx="1793240" cy="332423"/>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100" cap="none" baseline="0">
                <a:solidFill>
                  <a:schemeClr val="tx1"/>
                </a:solidFill>
              </a:defRPr>
            </a:lvl1pPr>
            <a:lvl2pPr>
              <a:defRPr sz="1100"/>
            </a:lvl2pPr>
            <a:lvl3pPr>
              <a:defRPr sz="1100"/>
            </a:lvl3pPr>
            <a:lvl4pPr>
              <a:defRPr sz="1100"/>
            </a:lvl4pPr>
            <a:lvl5pPr>
              <a:defRPr sz="1100"/>
            </a:lvl5pPr>
          </a:lstStyle>
          <a:p>
            <a:pPr lvl="0"/>
            <a:r>
              <a:rPr lang="en-US"/>
              <a:t>Click to edit Master text styles</a:t>
            </a:r>
          </a:p>
        </p:txBody>
      </p:sp>
      <p:sp>
        <p:nvSpPr>
          <p:cNvPr id="42" name="Text Placeholder 2">
            <a:extLst>
              <a:ext uri="{FF2B5EF4-FFF2-40B4-BE49-F238E27FC236}">
                <a16:creationId xmlns:a16="http://schemas.microsoft.com/office/drawing/2014/main" id="{BB48E0C3-8B2C-42CF-B116-629199F19F46}"/>
              </a:ext>
            </a:extLst>
          </p:cNvPr>
          <p:cNvSpPr>
            <a:spLocks noGrp="1"/>
          </p:cNvSpPr>
          <p:nvPr>
            <p:ph type="body" sz="quarter" idx="17"/>
          </p:nvPr>
        </p:nvSpPr>
        <p:spPr>
          <a:xfrm>
            <a:off x="6076924" y="5036131"/>
            <a:ext cx="1793240" cy="332423"/>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100" cap="all" baseline="0">
                <a:solidFill>
                  <a:schemeClr val="accent2">
                    <a:lumMod val="75000"/>
                  </a:schemeClr>
                </a:solidFill>
              </a:defRPr>
            </a:lvl1pPr>
            <a:lvl2pPr>
              <a:defRPr sz="1100"/>
            </a:lvl2pPr>
            <a:lvl3pPr>
              <a:defRPr sz="1100"/>
            </a:lvl3pPr>
            <a:lvl4pPr>
              <a:defRPr sz="1100"/>
            </a:lvl4pPr>
            <a:lvl5pPr>
              <a:defRPr sz="1100"/>
            </a:lvl5pPr>
          </a:lstStyle>
          <a:p>
            <a:pPr lvl="0"/>
            <a:r>
              <a:rPr lang="en-US"/>
              <a:t>Click to edit Master text styles</a:t>
            </a:r>
          </a:p>
        </p:txBody>
      </p:sp>
      <p:sp>
        <p:nvSpPr>
          <p:cNvPr id="43" name="Text Placeholder 2">
            <a:extLst>
              <a:ext uri="{FF2B5EF4-FFF2-40B4-BE49-F238E27FC236}">
                <a16:creationId xmlns:a16="http://schemas.microsoft.com/office/drawing/2014/main" id="{B5297AF0-B0DF-4510-9926-553C47EE1FB5}"/>
              </a:ext>
            </a:extLst>
          </p:cNvPr>
          <p:cNvSpPr>
            <a:spLocks noGrp="1"/>
          </p:cNvSpPr>
          <p:nvPr>
            <p:ph type="body" sz="quarter" idx="18"/>
          </p:nvPr>
        </p:nvSpPr>
        <p:spPr>
          <a:xfrm>
            <a:off x="6076924" y="5372604"/>
            <a:ext cx="1793240" cy="332423"/>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100" cap="none" baseline="0">
                <a:solidFill>
                  <a:schemeClr val="tx1"/>
                </a:solidFill>
              </a:defRPr>
            </a:lvl1pPr>
            <a:lvl2pPr>
              <a:defRPr sz="1100"/>
            </a:lvl2pPr>
            <a:lvl3pPr>
              <a:defRPr sz="1100"/>
            </a:lvl3pPr>
            <a:lvl4pPr>
              <a:defRPr sz="1100"/>
            </a:lvl4pPr>
            <a:lvl5pPr>
              <a:defRPr sz="1100"/>
            </a:lvl5pPr>
          </a:lstStyle>
          <a:p>
            <a:pPr lvl="0"/>
            <a:r>
              <a:rPr lang="en-US"/>
              <a:t>Click to edit Master text styles</a:t>
            </a:r>
          </a:p>
        </p:txBody>
      </p:sp>
    </p:spTree>
    <p:extLst>
      <p:ext uri="{BB962C8B-B14F-4D97-AF65-F5344CB8AC3E}">
        <p14:creationId xmlns:p14="http://schemas.microsoft.com/office/powerpoint/2010/main" val="2645947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FD1C2D9-27F4-4D24-976E-B7C91D093E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5EB7B91-154F-435F-B45C-DF627AD84B2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DB53DBA-61AA-498E-AA1B-57EC6E4C2B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4F427E-463B-41B4-A1AB-B46E86955EDE}" type="datetime1">
              <a:rPr lang="en-GB" smtClean="0"/>
              <a:t>29/11/2021</a:t>
            </a:fld>
            <a:endParaRPr lang="en-GB"/>
          </a:p>
        </p:txBody>
      </p:sp>
      <p:sp>
        <p:nvSpPr>
          <p:cNvPr id="5" name="Footer Placeholder 4">
            <a:extLst>
              <a:ext uri="{FF2B5EF4-FFF2-40B4-BE49-F238E27FC236}">
                <a16:creationId xmlns:a16="http://schemas.microsoft.com/office/drawing/2014/main" id="{CAF65BE2-7CBC-482E-ABDC-1A56C17619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8B450C7-F1B3-4136-B6C4-37158BFCBF5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4815CB-A13A-43DD-9D3C-52A0B146A83E}" type="slidenum">
              <a:rPr lang="en-GB" smtClean="0"/>
              <a:t>‹#›</a:t>
            </a:fld>
            <a:endParaRPr lang="en-GB"/>
          </a:p>
        </p:txBody>
      </p:sp>
    </p:spTree>
    <p:extLst>
      <p:ext uri="{BB962C8B-B14F-4D97-AF65-F5344CB8AC3E}">
        <p14:creationId xmlns:p14="http://schemas.microsoft.com/office/powerpoint/2010/main" val="1981563095"/>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0" r:id="rId3"/>
    <p:sldLayoutId id="2147483652" r:id="rId4"/>
    <p:sldLayoutId id="2147483651" r:id="rId5"/>
    <p:sldLayoutId id="2147483655" r:id="rId6"/>
    <p:sldLayoutId id="2147483656" r:id="rId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1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xml"/><Relationship Id="rId5" Type="http://schemas.openxmlformats.org/officeDocument/2006/relationships/image" Target="../media/image16.png"/><Relationship Id="rId4" Type="http://schemas.microsoft.com/office/2007/relationships/hdphoto" Target="../media/hdphoto4.wdp"/></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58EF1439-0DCD-446C-875E-65F3D6DC8933}"/>
              </a:ext>
            </a:extLst>
          </p:cNvPr>
          <p:cNvGrpSpPr/>
          <p:nvPr/>
        </p:nvGrpSpPr>
        <p:grpSpPr>
          <a:xfrm rot="556244">
            <a:off x="6940136" y="-1238057"/>
            <a:ext cx="7575141" cy="7575141"/>
            <a:chOff x="5768975" y="-4036695"/>
            <a:chExt cx="9628505" cy="9628505"/>
          </a:xfrm>
        </p:grpSpPr>
        <p:sp>
          <p:nvSpPr>
            <p:cNvPr id="11" name="Oval 10">
              <a:extLst>
                <a:ext uri="{FF2B5EF4-FFF2-40B4-BE49-F238E27FC236}">
                  <a16:creationId xmlns:a16="http://schemas.microsoft.com/office/drawing/2014/main" id="{B14CF420-77F3-4BD5-A0A3-E26F7C517B86}"/>
                </a:ext>
              </a:extLst>
            </p:cNvPr>
            <p:cNvSpPr/>
            <p:nvPr/>
          </p:nvSpPr>
          <p:spPr>
            <a:xfrm rot="5596062" flipH="1" flipV="1">
              <a:off x="5768975" y="-4036695"/>
              <a:ext cx="9628505" cy="9628505"/>
            </a:xfrm>
            <a:prstGeom prst="ellipse">
              <a:avLst/>
            </a:prstGeom>
            <a:solidFill>
              <a:schemeClr val="bg1"/>
            </a:solidFill>
            <a:ln w="95250">
              <a:gradFill>
                <a:gsLst>
                  <a:gs pos="66000">
                    <a:schemeClr val="bg1"/>
                  </a:gs>
                  <a:gs pos="28000">
                    <a:schemeClr val="bg1"/>
                  </a:gs>
                  <a:gs pos="77000">
                    <a:srgbClr val="ADD9E5"/>
                  </a:gs>
                  <a:gs pos="0">
                    <a:srgbClr val="1F497D"/>
                  </a:gs>
                  <a:gs pos="100000">
                    <a:srgbClr val="4BACC6"/>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vert270" wrap="square" lIns="0" tIns="0" rIns="0" bIns="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grpSp>
          <p:nvGrpSpPr>
            <p:cNvPr id="12" name="Group 11">
              <a:extLst>
                <a:ext uri="{FF2B5EF4-FFF2-40B4-BE49-F238E27FC236}">
                  <a16:creationId xmlns:a16="http://schemas.microsoft.com/office/drawing/2014/main" id="{F12F6C85-BF3A-465E-8E5B-06F0D2329EC3}"/>
                </a:ext>
              </a:extLst>
            </p:cNvPr>
            <p:cNvGrpSpPr/>
            <p:nvPr/>
          </p:nvGrpSpPr>
          <p:grpSpPr>
            <a:xfrm>
              <a:off x="6396355" y="-3463291"/>
              <a:ext cx="8250507" cy="8134351"/>
              <a:chOff x="6396355" y="-3463291"/>
              <a:chExt cx="8250507" cy="8134351"/>
            </a:xfrm>
          </p:grpSpPr>
          <p:sp>
            <p:nvSpPr>
              <p:cNvPr id="13" name="Oval 12">
                <a:extLst>
                  <a:ext uri="{FF2B5EF4-FFF2-40B4-BE49-F238E27FC236}">
                    <a16:creationId xmlns:a16="http://schemas.microsoft.com/office/drawing/2014/main" id="{225E1856-F501-413F-81E2-8EAC517E35DF}"/>
                  </a:ext>
                </a:extLst>
              </p:cNvPr>
              <p:cNvSpPr/>
              <p:nvPr/>
            </p:nvSpPr>
            <p:spPr>
              <a:xfrm>
                <a:off x="6649672" y="-3463291"/>
                <a:ext cx="7997190" cy="7997192"/>
              </a:xfrm>
              <a:prstGeom prst="ellipse">
                <a:avLst/>
              </a:prstGeom>
              <a:gradFill flip="none" rotWithShape="1">
                <a:gsLst>
                  <a:gs pos="50000">
                    <a:srgbClr val="1F497D"/>
                  </a:gs>
                  <a:gs pos="0">
                    <a:schemeClr val="bg1">
                      <a:lumMod val="85000"/>
                    </a:schemeClr>
                  </a:gs>
                  <a:gs pos="0">
                    <a:srgbClr val="1F497D"/>
                  </a:gs>
                  <a:gs pos="100000">
                    <a:srgbClr val="0E2138"/>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 name="Oval 105">
                <a:extLst>
                  <a:ext uri="{FF2B5EF4-FFF2-40B4-BE49-F238E27FC236}">
                    <a16:creationId xmlns:a16="http://schemas.microsoft.com/office/drawing/2014/main" id="{AF2C18C2-1076-485F-B242-87C509277079}"/>
                  </a:ext>
                </a:extLst>
              </p:cNvPr>
              <p:cNvSpPr>
                <a:spLocks noChangeArrowheads="1"/>
              </p:cNvSpPr>
              <p:nvPr/>
            </p:nvSpPr>
            <p:spPr bwMode="auto">
              <a:xfrm>
                <a:off x="7484426" y="-2563496"/>
                <a:ext cx="6197602" cy="6197600"/>
              </a:xfrm>
              <a:prstGeom prst="ellipse">
                <a:avLst/>
              </a:prstGeom>
              <a:solidFill>
                <a:srgbClr val="FFFFFF"/>
              </a:solidFill>
              <a:ln w="12700">
                <a:solidFill>
                  <a:srgbClr val="FFFFFF"/>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5" name="Partial Circle 14">
                <a:extLst>
                  <a:ext uri="{FF2B5EF4-FFF2-40B4-BE49-F238E27FC236}">
                    <a16:creationId xmlns:a16="http://schemas.microsoft.com/office/drawing/2014/main" id="{F86C92CB-992C-459B-9407-9450C5094E00}"/>
                  </a:ext>
                </a:extLst>
              </p:cNvPr>
              <p:cNvSpPr/>
              <p:nvPr/>
            </p:nvSpPr>
            <p:spPr>
              <a:xfrm>
                <a:off x="6396355" y="-3349625"/>
                <a:ext cx="8242300" cy="8020685"/>
              </a:xfrm>
              <a:prstGeom prst="pie">
                <a:avLst>
                  <a:gd name="adj1" fmla="val 5360897"/>
                  <a:gd name="adj2" fmla="val 11260546"/>
                </a:avLst>
              </a:prstGeom>
              <a:gradFill>
                <a:gsLst>
                  <a:gs pos="40000">
                    <a:srgbClr val="8CCADB"/>
                  </a:gs>
                  <a:gs pos="20000">
                    <a:srgbClr val="BAD8E1"/>
                  </a:gs>
                  <a:gs pos="0">
                    <a:schemeClr val="bg2"/>
                  </a:gs>
                  <a:gs pos="76000">
                    <a:srgbClr val="6BBBD0"/>
                  </a:gs>
                  <a:gs pos="100000">
                    <a:srgbClr val="4BACC6"/>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6" name="Oval 15">
                <a:extLst>
                  <a:ext uri="{FF2B5EF4-FFF2-40B4-BE49-F238E27FC236}">
                    <a16:creationId xmlns:a16="http://schemas.microsoft.com/office/drawing/2014/main" id="{F6E62B0E-40F7-491E-976D-308D4D84BD04}"/>
                  </a:ext>
                </a:extLst>
              </p:cNvPr>
              <p:cNvSpPr/>
              <p:nvPr/>
            </p:nvSpPr>
            <p:spPr>
              <a:xfrm rot="5400000" flipV="1">
                <a:off x="7342505" y="-2723515"/>
                <a:ext cx="6517640" cy="6517640"/>
              </a:xfrm>
              <a:prstGeom prst="ellipse">
                <a:avLst/>
              </a:prstGeom>
              <a:noFill/>
              <a:ln w="361950">
                <a:gradFill>
                  <a:gsLst>
                    <a:gs pos="77000">
                      <a:srgbClr val="DCDE9A"/>
                    </a:gs>
                    <a:gs pos="39000">
                      <a:srgbClr val="DDDF9E"/>
                    </a:gs>
                    <a:gs pos="0">
                      <a:schemeClr val="bg1"/>
                    </a:gs>
                    <a:gs pos="100000">
                      <a:srgbClr val="BDC03E"/>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vert270" wrap="square" lIns="0" tIns="0" rIns="0" bIns="0" numCol="1" spcCol="0" rtlCol="0" fromWordArt="0" anchor="ctr" anchorCtr="0" forceAA="0" compatLnSpc="1">
                <a:prstTxWarp prst="textNoShape">
                  <a:avLst/>
                </a:prstTxWarp>
                <a:noAutofit/>
              </a:bodyPr>
              <a:lstStyle/>
              <a:p>
                <a:pPr algn="ctr">
                  <a:lnSpc>
                    <a:spcPct val="107000"/>
                  </a:lnSpc>
                  <a:spcAft>
                    <a:spcPts val="800"/>
                  </a:spcAft>
                </a:pPr>
                <a:r>
                  <a:rPr lang="en-GB" sz="4800">
                    <a:solidFill>
                      <a:srgbClr val="BDC03E"/>
                    </a:solidFill>
                    <a:effectLst/>
                    <a:latin typeface="Montserrat Medium"/>
                    <a:ea typeface="Calibri" panose="020F0502020204030204" pitchFamily="34" charset="0"/>
                    <a:cs typeface="Times New Roman" panose="02020603050405020304" pitchFamily="18" charset="0"/>
                  </a:rPr>
                  <a:t> </a:t>
                </a:r>
                <a:endParaRPr lang="en-GB" sz="1100">
                  <a:effectLst/>
                  <a:ea typeface="Calibri" panose="020F0502020204030204" pitchFamily="34" charset="0"/>
                  <a:cs typeface="Times New Roman" panose="02020603050405020304" pitchFamily="18" charset="0"/>
                </a:endParaRPr>
              </a:p>
            </p:txBody>
          </p:sp>
        </p:grpSp>
      </p:grpSp>
      <p:sp>
        <p:nvSpPr>
          <p:cNvPr id="2" name="Title 1">
            <a:extLst>
              <a:ext uri="{FF2B5EF4-FFF2-40B4-BE49-F238E27FC236}">
                <a16:creationId xmlns:a16="http://schemas.microsoft.com/office/drawing/2014/main" id="{BC959533-9F39-4BC1-98DC-FEB7EF976DFA}"/>
              </a:ext>
            </a:extLst>
          </p:cNvPr>
          <p:cNvSpPr>
            <a:spLocks noGrp="1"/>
          </p:cNvSpPr>
          <p:nvPr>
            <p:ph type="ctrTitle"/>
          </p:nvPr>
        </p:nvSpPr>
        <p:spPr>
          <a:xfrm>
            <a:off x="618744" y="5124072"/>
            <a:ext cx="5843232" cy="913067"/>
          </a:xfrm>
        </p:spPr>
        <p:txBody>
          <a:bodyPr>
            <a:noAutofit/>
          </a:bodyPr>
          <a:lstStyle/>
          <a:p>
            <a:pPr algn="l"/>
            <a:r>
              <a:rPr lang="en-GB" sz="3600" dirty="0"/>
              <a:t>Reflecting on “The cost of not getting Personal Independence Payment decisions right first time”</a:t>
            </a:r>
            <a:br>
              <a:rPr lang="en-GB" sz="3600" dirty="0"/>
            </a:br>
            <a:r>
              <a:rPr lang="en-GB" sz="3600" dirty="0"/>
              <a:t/>
            </a:r>
            <a:br>
              <a:rPr lang="en-GB" sz="3600" dirty="0"/>
            </a:br>
            <a:endParaRPr lang="en-GB" sz="3600" i="1" dirty="0"/>
          </a:p>
        </p:txBody>
      </p:sp>
      <p:sp>
        <p:nvSpPr>
          <p:cNvPr id="3" name="Subtitle 2">
            <a:extLst>
              <a:ext uri="{FF2B5EF4-FFF2-40B4-BE49-F238E27FC236}">
                <a16:creationId xmlns:a16="http://schemas.microsoft.com/office/drawing/2014/main" id="{681A091C-A722-4ED9-84B8-E13C7CBB5E37}"/>
              </a:ext>
            </a:extLst>
          </p:cNvPr>
          <p:cNvSpPr>
            <a:spLocks noGrp="1"/>
          </p:cNvSpPr>
          <p:nvPr>
            <p:ph type="subTitle" idx="4294967295"/>
          </p:nvPr>
        </p:nvSpPr>
        <p:spPr>
          <a:xfrm>
            <a:off x="618744" y="5665393"/>
            <a:ext cx="6253111" cy="633197"/>
          </a:xfrm>
        </p:spPr>
        <p:txBody>
          <a:bodyPr>
            <a:noAutofit/>
          </a:bodyPr>
          <a:lstStyle/>
          <a:p>
            <a:pPr marL="0" indent="0">
              <a:buNone/>
            </a:pPr>
            <a:r>
              <a:rPr lang="en-GB" sz="2000" dirty="0">
                <a:solidFill>
                  <a:schemeClr val="accent1"/>
                </a:solidFill>
              </a:rPr>
              <a:t>Jon Franklin</a:t>
            </a:r>
          </a:p>
          <a:p>
            <a:pPr marL="0" indent="0">
              <a:buNone/>
            </a:pPr>
            <a:r>
              <a:rPr lang="en-GB" sz="2000" dirty="0">
                <a:solidFill>
                  <a:schemeClr val="accent1"/>
                </a:solidFill>
              </a:rPr>
              <a:t>November 2021</a:t>
            </a:r>
          </a:p>
        </p:txBody>
      </p:sp>
      <p:pic>
        <p:nvPicPr>
          <p:cNvPr id="22" name="Picture 21" descr="Icon&#10;&#10;Description automatically generated">
            <a:extLst>
              <a:ext uri="{FF2B5EF4-FFF2-40B4-BE49-F238E27FC236}">
                <a16:creationId xmlns:a16="http://schemas.microsoft.com/office/drawing/2014/main" id="{32B98ABB-E493-4748-AE23-4F12F2EBF6DB}"/>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18744" y="439213"/>
            <a:ext cx="2248281" cy="685600"/>
          </a:xfrm>
          <a:prstGeom prst="rect">
            <a:avLst/>
          </a:prstGeom>
        </p:spPr>
      </p:pic>
    </p:spTree>
    <p:extLst>
      <p:ext uri="{BB962C8B-B14F-4D97-AF65-F5344CB8AC3E}">
        <p14:creationId xmlns:p14="http://schemas.microsoft.com/office/powerpoint/2010/main" val="39404103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7770392-5451-48C5-A22F-0DC2A9E4B07F}"/>
              </a:ext>
            </a:extLst>
          </p:cNvPr>
          <p:cNvSpPr/>
          <p:nvPr/>
        </p:nvSpPr>
        <p:spPr>
          <a:xfrm>
            <a:off x="4125756" y="4523116"/>
            <a:ext cx="2803132" cy="92333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FD8A56A-82FC-4C0B-BB01-9EFE4035CE5F}"/>
              </a:ext>
            </a:extLst>
          </p:cNvPr>
          <p:cNvSpPr/>
          <p:nvPr/>
        </p:nvSpPr>
        <p:spPr>
          <a:xfrm>
            <a:off x="589594" y="4523116"/>
            <a:ext cx="2803132" cy="92333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0856A184-AD86-4A59-AAF8-A71295844B73}"/>
              </a:ext>
            </a:extLst>
          </p:cNvPr>
          <p:cNvSpPr/>
          <p:nvPr/>
        </p:nvSpPr>
        <p:spPr>
          <a:xfrm>
            <a:off x="4125756" y="2023066"/>
            <a:ext cx="2803132" cy="923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E138EA82-92D0-4A0C-9950-002962675ECA}"/>
              </a:ext>
            </a:extLst>
          </p:cNvPr>
          <p:cNvSpPr/>
          <p:nvPr/>
        </p:nvSpPr>
        <p:spPr>
          <a:xfrm>
            <a:off x="589594" y="2026301"/>
            <a:ext cx="2803132" cy="923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C9DA8D13-1FC3-4D3E-A6E5-27AFB76172F5}"/>
              </a:ext>
            </a:extLst>
          </p:cNvPr>
          <p:cNvSpPr>
            <a:spLocks noGrp="1"/>
          </p:cNvSpPr>
          <p:nvPr>
            <p:ph type="title"/>
          </p:nvPr>
        </p:nvSpPr>
        <p:spPr/>
        <p:txBody>
          <a:bodyPr/>
          <a:lstStyle/>
          <a:p>
            <a:r>
              <a:rPr lang="en-GB" dirty="0"/>
              <a:t>The challenges for economic analysis…</a:t>
            </a:r>
          </a:p>
        </p:txBody>
      </p:sp>
      <p:sp>
        <p:nvSpPr>
          <p:cNvPr id="4" name="TextBox 3">
            <a:extLst>
              <a:ext uri="{FF2B5EF4-FFF2-40B4-BE49-F238E27FC236}">
                <a16:creationId xmlns:a16="http://schemas.microsoft.com/office/drawing/2014/main" id="{F77B7711-548C-4220-B20F-10ADDE5C05F1}"/>
              </a:ext>
            </a:extLst>
          </p:cNvPr>
          <p:cNvSpPr txBox="1"/>
          <p:nvPr/>
        </p:nvSpPr>
        <p:spPr>
          <a:xfrm>
            <a:off x="4083803" y="2023066"/>
            <a:ext cx="2887038" cy="923330"/>
          </a:xfrm>
          <a:prstGeom prst="rect">
            <a:avLst/>
          </a:prstGeom>
          <a:noFill/>
        </p:spPr>
        <p:txBody>
          <a:bodyPr wrap="square" rtlCol="0">
            <a:spAutoFit/>
          </a:bodyPr>
          <a:lstStyle/>
          <a:p>
            <a:pPr algn="ctr"/>
            <a:r>
              <a:rPr lang="en-GB" dirty="0">
                <a:solidFill>
                  <a:schemeClr val="bg1"/>
                </a:solidFill>
              </a:rPr>
              <a:t>Follow-up outcome for beneficiary supported by the charity</a:t>
            </a:r>
          </a:p>
        </p:txBody>
      </p:sp>
      <p:sp>
        <p:nvSpPr>
          <p:cNvPr id="5" name="TextBox 4">
            <a:extLst>
              <a:ext uri="{FF2B5EF4-FFF2-40B4-BE49-F238E27FC236}">
                <a16:creationId xmlns:a16="http://schemas.microsoft.com/office/drawing/2014/main" id="{5C8DA358-75E9-4765-910B-B22CAD0A0568}"/>
              </a:ext>
            </a:extLst>
          </p:cNvPr>
          <p:cNvSpPr txBox="1"/>
          <p:nvPr/>
        </p:nvSpPr>
        <p:spPr>
          <a:xfrm>
            <a:off x="9905247" y="3226883"/>
            <a:ext cx="1876431" cy="923330"/>
          </a:xfrm>
          <a:prstGeom prst="rect">
            <a:avLst/>
          </a:prstGeom>
          <a:solidFill>
            <a:schemeClr val="accent5"/>
          </a:solidFill>
        </p:spPr>
        <p:txBody>
          <a:bodyPr wrap="square" rtlCol="0">
            <a:spAutoFit/>
          </a:bodyPr>
          <a:lstStyle/>
          <a:p>
            <a:pPr algn="ctr"/>
            <a:r>
              <a:rPr lang="en-GB" dirty="0">
                <a:solidFill>
                  <a:schemeClr val="bg1"/>
                </a:solidFill>
              </a:rPr>
              <a:t>Difference in outcomes we can value</a:t>
            </a:r>
          </a:p>
        </p:txBody>
      </p:sp>
      <p:sp>
        <p:nvSpPr>
          <p:cNvPr id="6" name="TextBox 5">
            <a:extLst>
              <a:ext uri="{FF2B5EF4-FFF2-40B4-BE49-F238E27FC236}">
                <a16:creationId xmlns:a16="http://schemas.microsoft.com/office/drawing/2014/main" id="{C3AC0B14-C230-44DB-8D61-CD0EF81DFD7B}"/>
              </a:ext>
            </a:extLst>
          </p:cNvPr>
          <p:cNvSpPr txBox="1"/>
          <p:nvPr/>
        </p:nvSpPr>
        <p:spPr>
          <a:xfrm>
            <a:off x="689712" y="4661616"/>
            <a:ext cx="2332233" cy="646331"/>
          </a:xfrm>
          <a:prstGeom prst="rect">
            <a:avLst/>
          </a:prstGeom>
          <a:noFill/>
        </p:spPr>
        <p:txBody>
          <a:bodyPr wrap="square" rtlCol="0">
            <a:spAutoFit/>
          </a:bodyPr>
          <a:lstStyle/>
          <a:p>
            <a:pPr algn="ctr"/>
            <a:r>
              <a:rPr lang="en-GB" dirty="0"/>
              <a:t>Baseline for a control group</a:t>
            </a:r>
          </a:p>
        </p:txBody>
      </p:sp>
      <p:sp>
        <p:nvSpPr>
          <p:cNvPr id="7" name="TextBox 6">
            <a:extLst>
              <a:ext uri="{FF2B5EF4-FFF2-40B4-BE49-F238E27FC236}">
                <a16:creationId xmlns:a16="http://schemas.microsoft.com/office/drawing/2014/main" id="{3758D543-3737-4D1F-8DAC-C65CA3C61CA3}"/>
              </a:ext>
            </a:extLst>
          </p:cNvPr>
          <p:cNvSpPr txBox="1"/>
          <p:nvPr/>
        </p:nvSpPr>
        <p:spPr>
          <a:xfrm>
            <a:off x="589594" y="2026301"/>
            <a:ext cx="2719227" cy="923330"/>
          </a:xfrm>
          <a:prstGeom prst="rect">
            <a:avLst/>
          </a:prstGeom>
          <a:noFill/>
        </p:spPr>
        <p:txBody>
          <a:bodyPr wrap="square" rtlCol="0">
            <a:spAutoFit/>
          </a:bodyPr>
          <a:lstStyle/>
          <a:p>
            <a:pPr algn="ctr"/>
            <a:r>
              <a:rPr lang="en-GB" dirty="0">
                <a:solidFill>
                  <a:schemeClr val="bg1"/>
                </a:solidFill>
              </a:rPr>
              <a:t>Baseline for beneficiary supported by the charity</a:t>
            </a:r>
          </a:p>
        </p:txBody>
      </p:sp>
      <p:sp>
        <p:nvSpPr>
          <p:cNvPr id="8" name="TextBox 7">
            <a:extLst>
              <a:ext uri="{FF2B5EF4-FFF2-40B4-BE49-F238E27FC236}">
                <a16:creationId xmlns:a16="http://schemas.microsoft.com/office/drawing/2014/main" id="{0857BCD0-6E24-4B0D-A1EF-504189AC2BEB}"/>
              </a:ext>
            </a:extLst>
          </p:cNvPr>
          <p:cNvSpPr txBox="1"/>
          <p:nvPr/>
        </p:nvSpPr>
        <p:spPr>
          <a:xfrm>
            <a:off x="4361205" y="4523116"/>
            <a:ext cx="2332233" cy="923330"/>
          </a:xfrm>
          <a:prstGeom prst="rect">
            <a:avLst/>
          </a:prstGeom>
          <a:noFill/>
        </p:spPr>
        <p:txBody>
          <a:bodyPr wrap="square" rtlCol="0">
            <a:spAutoFit/>
          </a:bodyPr>
          <a:lstStyle/>
          <a:p>
            <a:pPr algn="ctr"/>
            <a:r>
              <a:rPr lang="en-GB" dirty="0"/>
              <a:t>Follow-up outcome for a control group</a:t>
            </a:r>
          </a:p>
        </p:txBody>
      </p:sp>
      <p:sp>
        <p:nvSpPr>
          <p:cNvPr id="14" name="Arrow: Right 13">
            <a:extLst>
              <a:ext uri="{FF2B5EF4-FFF2-40B4-BE49-F238E27FC236}">
                <a16:creationId xmlns:a16="http://schemas.microsoft.com/office/drawing/2014/main" id="{D1B02DD6-E130-4C42-8302-E268D7C982A8}"/>
              </a:ext>
            </a:extLst>
          </p:cNvPr>
          <p:cNvSpPr/>
          <p:nvPr/>
        </p:nvSpPr>
        <p:spPr>
          <a:xfrm>
            <a:off x="3559393" y="2289522"/>
            <a:ext cx="503434"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Arrow: Right 14">
            <a:extLst>
              <a:ext uri="{FF2B5EF4-FFF2-40B4-BE49-F238E27FC236}">
                <a16:creationId xmlns:a16="http://schemas.microsoft.com/office/drawing/2014/main" id="{BC31B7CB-FD80-404E-B272-193DFC821972}"/>
              </a:ext>
            </a:extLst>
          </p:cNvPr>
          <p:cNvSpPr/>
          <p:nvPr/>
        </p:nvSpPr>
        <p:spPr>
          <a:xfrm rot="2090237">
            <a:off x="6936296" y="2727560"/>
            <a:ext cx="1161731"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Arrow: Right 16">
            <a:extLst>
              <a:ext uri="{FF2B5EF4-FFF2-40B4-BE49-F238E27FC236}">
                <a16:creationId xmlns:a16="http://schemas.microsoft.com/office/drawing/2014/main" id="{4B483C64-435F-40DC-98BE-8F9AC1C9C8F2}"/>
              </a:ext>
            </a:extLst>
          </p:cNvPr>
          <p:cNvSpPr/>
          <p:nvPr/>
        </p:nvSpPr>
        <p:spPr>
          <a:xfrm rot="19203297">
            <a:off x="6950850" y="4304485"/>
            <a:ext cx="1245620"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C5E8B242-5198-4AA7-B7E1-FDC4268C6878}"/>
              </a:ext>
            </a:extLst>
          </p:cNvPr>
          <p:cNvSpPr txBox="1"/>
          <p:nvPr/>
        </p:nvSpPr>
        <p:spPr>
          <a:xfrm>
            <a:off x="7759419" y="3426938"/>
            <a:ext cx="1222274" cy="523220"/>
          </a:xfrm>
          <a:prstGeom prst="rect">
            <a:avLst/>
          </a:prstGeom>
          <a:noFill/>
        </p:spPr>
        <p:txBody>
          <a:bodyPr wrap="square" rtlCol="0">
            <a:spAutoFit/>
          </a:bodyPr>
          <a:lstStyle/>
          <a:p>
            <a:pPr algn="ctr"/>
            <a:r>
              <a:rPr lang="en-GB" sz="1400" dirty="0"/>
              <a:t>Evidence pathway</a:t>
            </a:r>
          </a:p>
        </p:txBody>
      </p:sp>
      <p:sp>
        <p:nvSpPr>
          <p:cNvPr id="19" name="Arrow: Right 18">
            <a:extLst>
              <a:ext uri="{FF2B5EF4-FFF2-40B4-BE49-F238E27FC236}">
                <a16:creationId xmlns:a16="http://schemas.microsoft.com/office/drawing/2014/main" id="{C27D231C-252A-45F5-A91E-3CDCBACE4680}"/>
              </a:ext>
            </a:extLst>
          </p:cNvPr>
          <p:cNvSpPr/>
          <p:nvPr/>
        </p:nvSpPr>
        <p:spPr>
          <a:xfrm>
            <a:off x="8942352" y="3493339"/>
            <a:ext cx="863162"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extLst>
              <a:ext uri="{FF2B5EF4-FFF2-40B4-BE49-F238E27FC236}">
                <a16:creationId xmlns:a16="http://schemas.microsoft.com/office/drawing/2014/main" id="{57C8E95F-716A-40E7-BB6F-72C2F84AB2CF}"/>
              </a:ext>
            </a:extLst>
          </p:cNvPr>
          <p:cNvSpPr/>
          <p:nvPr/>
        </p:nvSpPr>
        <p:spPr>
          <a:xfrm>
            <a:off x="3543616" y="4789572"/>
            <a:ext cx="503434"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3" name="Straight Connector 12">
            <a:extLst>
              <a:ext uri="{FF2B5EF4-FFF2-40B4-BE49-F238E27FC236}">
                <a16:creationId xmlns:a16="http://schemas.microsoft.com/office/drawing/2014/main" id="{BE5B46E8-C01B-4016-9264-AD361670E5A4}"/>
              </a:ext>
            </a:extLst>
          </p:cNvPr>
          <p:cNvCxnSpPr>
            <a:cxnSpLocks/>
          </p:cNvCxnSpPr>
          <p:nvPr/>
        </p:nvCxnSpPr>
        <p:spPr>
          <a:xfrm>
            <a:off x="592106" y="4150213"/>
            <a:ext cx="6436515" cy="1716331"/>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1D59A432-6DE4-4DD2-A9D8-D4FD7528CA91}"/>
              </a:ext>
            </a:extLst>
          </p:cNvPr>
          <p:cNvSpPr txBox="1"/>
          <p:nvPr/>
        </p:nvSpPr>
        <p:spPr>
          <a:xfrm>
            <a:off x="562125" y="1375314"/>
            <a:ext cx="8622971" cy="369332"/>
          </a:xfrm>
          <a:prstGeom prst="rect">
            <a:avLst/>
          </a:prstGeom>
          <a:noFill/>
        </p:spPr>
        <p:txBody>
          <a:bodyPr wrap="square" rtlCol="0">
            <a:spAutoFit/>
          </a:bodyPr>
          <a:lstStyle/>
          <a:p>
            <a:r>
              <a:rPr lang="en-GB" dirty="0"/>
              <a:t>3) Moral, ethical, logistical challenges with finding a “control group”</a:t>
            </a:r>
          </a:p>
        </p:txBody>
      </p:sp>
    </p:spTree>
    <p:extLst>
      <p:ext uri="{BB962C8B-B14F-4D97-AF65-F5344CB8AC3E}">
        <p14:creationId xmlns:p14="http://schemas.microsoft.com/office/powerpoint/2010/main" val="1901055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7770392-5451-48C5-A22F-0DC2A9E4B07F}"/>
              </a:ext>
            </a:extLst>
          </p:cNvPr>
          <p:cNvSpPr/>
          <p:nvPr/>
        </p:nvSpPr>
        <p:spPr>
          <a:xfrm>
            <a:off x="4125756" y="4523116"/>
            <a:ext cx="2803132" cy="92333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FD8A56A-82FC-4C0B-BB01-9EFE4035CE5F}"/>
              </a:ext>
            </a:extLst>
          </p:cNvPr>
          <p:cNvSpPr/>
          <p:nvPr/>
        </p:nvSpPr>
        <p:spPr>
          <a:xfrm>
            <a:off x="589594" y="4523116"/>
            <a:ext cx="2803132" cy="92333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0856A184-AD86-4A59-AAF8-A71295844B73}"/>
              </a:ext>
            </a:extLst>
          </p:cNvPr>
          <p:cNvSpPr/>
          <p:nvPr/>
        </p:nvSpPr>
        <p:spPr>
          <a:xfrm>
            <a:off x="4125756" y="2023066"/>
            <a:ext cx="2803132" cy="923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E138EA82-92D0-4A0C-9950-002962675ECA}"/>
              </a:ext>
            </a:extLst>
          </p:cNvPr>
          <p:cNvSpPr/>
          <p:nvPr/>
        </p:nvSpPr>
        <p:spPr>
          <a:xfrm>
            <a:off x="589594" y="2026301"/>
            <a:ext cx="2803132" cy="923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C9DA8D13-1FC3-4D3E-A6E5-27AFB76172F5}"/>
              </a:ext>
            </a:extLst>
          </p:cNvPr>
          <p:cNvSpPr>
            <a:spLocks noGrp="1"/>
          </p:cNvSpPr>
          <p:nvPr>
            <p:ph type="title"/>
          </p:nvPr>
        </p:nvSpPr>
        <p:spPr/>
        <p:txBody>
          <a:bodyPr/>
          <a:lstStyle/>
          <a:p>
            <a:r>
              <a:rPr lang="en-GB" dirty="0"/>
              <a:t>The challenges for economic analysis…</a:t>
            </a:r>
          </a:p>
        </p:txBody>
      </p:sp>
      <p:sp>
        <p:nvSpPr>
          <p:cNvPr id="4" name="TextBox 3">
            <a:extLst>
              <a:ext uri="{FF2B5EF4-FFF2-40B4-BE49-F238E27FC236}">
                <a16:creationId xmlns:a16="http://schemas.microsoft.com/office/drawing/2014/main" id="{F77B7711-548C-4220-B20F-10ADDE5C05F1}"/>
              </a:ext>
            </a:extLst>
          </p:cNvPr>
          <p:cNvSpPr txBox="1"/>
          <p:nvPr/>
        </p:nvSpPr>
        <p:spPr>
          <a:xfrm>
            <a:off x="4083803" y="2023066"/>
            <a:ext cx="2887038" cy="923330"/>
          </a:xfrm>
          <a:prstGeom prst="rect">
            <a:avLst/>
          </a:prstGeom>
          <a:noFill/>
        </p:spPr>
        <p:txBody>
          <a:bodyPr wrap="square" rtlCol="0">
            <a:spAutoFit/>
          </a:bodyPr>
          <a:lstStyle/>
          <a:p>
            <a:pPr algn="ctr"/>
            <a:r>
              <a:rPr lang="en-GB" dirty="0">
                <a:solidFill>
                  <a:schemeClr val="bg1"/>
                </a:solidFill>
              </a:rPr>
              <a:t>Follow-up outcome for beneficiary supported by the charity</a:t>
            </a:r>
          </a:p>
        </p:txBody>
      </p:sp>
      <p:sp>
        <p:nvSpPr>
          <p:cNvPr id="5" name="TextBox 4">
            <a:extLst>
              <a:ext uri="{FF2B5EF4-FFF2-40B4-BE49-F238E27FC236}">
                <a16:creationId xmlns:a16="http://schemas.microsoft.com/office/drawing/2014/main" id="{5C8DA358-75E9-4765-910B-B22CAD0A0568}"/>
              </a:ext>
            </a:extLst>
          </p:cNvPr>
          <p:cNvSpPr txBox="1"/>
          <p:nvPr/>
        </p:nvSpPr>
        <p:spPr>
          <a:xfrm>
            <a:off x="11641597" y="3226883"/>
            <a:ext cx="1876431" cy="923330"/>
          </a:xfrm>
          <a:prstGeom prst="rect">
            <a:avLst/>
          </a:prstGeom>
          <a:solidFill>
            <a:schemeClr val="accent5"/>
          </a:solidFill>
        </p:spPr>
        <p:txBody>
          <a:bodyPr wrap="square" rtlCol="0">
            <a:spAutoFit/>
          </a:bodyPr>
          <a:lstStyle/>
          <a:p>
            <a:pPr algn="ctr"/>
            <a:r>
              <a:rPr lang="en-GB" dirty="0">
                <a:solidFill>
                  <a:schemeClr val="bg1"/>
                </a:solidFill>
              </a:rPr>
              <a:t>Difference in outcomes we can value</a:t>
            </a:r>
          </a:p>
        </p:txBody>
      </p:sp>
      <p:sp>
        <p:nvSpPr>
          <p:cNvPr id="6" name="TextBox 5">
            <a:extLst>
              <a:ext uri="{FF2B5EF4-FFF2-40B4-BE49-F238E27FC236}">
                <a16:creationId xmlns:a16="http://schemas.microsoft.com/office/drawing/2014/main" id="{C3AC0B14-C230-44DB-8D61-CD0EF81DFD7B}"/>
              </a:ext>
            </a:extLst>
          </p:cNvPr>
          <p:cNvSpPr txBox="1"/>
          <p:nvPr/>
        </p:nvSpPr>
        <p:spPr>
          <a:xfrm>
            <a:off x="689712" y="4661616"/>
            <a:ext cx="2332233" cy="646331"/>
          </a:xfrm>
          <a:prstGeom prst="rect">
            <a:avLst/>
          </a:prstGeom>
          <a:noFill/>
        </p:spPr>
        <p:txBody>
          <a:bodyPr wrap="square" rtlCol="0">
            <a:spAutoFit/>
          </a:bodyPr>
          <a:lstStyle/>
          <a:p>
            <a:pPr algn="ctr"/>
            <a:r>
              <a:rPr lang="en-GB" dirty="0"/>
              <a:t>Baseline for a control group</a:t>
            </a:r>
          </a:p>
        </p:txBody>
      </p:sp>
      <p:sp>
        <p:nvSpPr>
          <p:cNvPr id="7" name="TextBox 6">
            <a:extLst>
              <a:ext uri="{FF2B5EF4-FFF2-40B4-BE49-F238E27FC236}">
                <a16:creationId xmlns:a16="http://schemas.microsoft.com/office/drawing/2014/main" id="{3758D543-3737-4D1F-8DAC-C65CA3C61CA3}"/>
              </a:ext>
            </a:extLst>
          </p:cNvPr>
          <p:cNvSpPr txBox="1"/>
          <p:nvPr/>
        </p:nvSpPr>
        <p:spPr>
          <a:xfrm>
            <a:off x="589594" y="2026301"/>
            <a:ext cx="2719227" cy="923330"/>
          </a:xfrm>
          <a:prstGeom prst="rect">
            <a:avLst/>
          </a:prstGeom>
          <a:noFill/>
        </p:spPr>
        <p:txBody>
          <a:bodyPr wrap="square" rtlCol="0">
            <a:spAutoFit/>
          </a:bodyPr>
          <a:lstStyle/>
          <a:p>
            <a:pPr algn="ctr"/>
            <a:r>
              <a:rPr lang="en-GB" dirty="0">
                <a:solidFill>
                  <a:schemeClr val="bg1"/>
                </a:solidFill>
              </a:rPr>
              <a:t>Baseline for beneficiary supported by the charity</a:t>
            </a:r>
          </a:p>
        </p:txBody>
      </p:sp>
      <p:sp>
        <p:nvSpPr>
          <p:cNvPr id="8" name="TextBox 7">
            <a:extLst>
              <a:ext uri="{FF2B5EF4-FFF2-40B4-BE49-F238E27FC236}">
                <a16:creationId xmlns:a16="http://schemas.microsoft.com/office/drawing/2014/main" id="{0857BCD0-6E24-4B0D-A1EF-504189AC2BEB}"/>
              </a:ext>
            </a:extLst>
          </p:cNvPr>
          <p:cNvSpPr txBox="1"/>
          <p:nvPr/>
        </p:nvSpPr>
        <p:spPr>
          <a:xfrm>
            <a:off x="4361205" y="4523116"/>
            <a:ext cx="2332233" cy="923330"/>
          </a:xfrm>
          <a:prstGeom prst="rect">
            <a:avLst/>
          </a:prstGeom>
          <a:noFill/>
        </p:spPr>
        <p:txBody>
          <a:bodyPr wrap="square" rtlCol="0">
            <a:spAutoFit/>
          </a:bodyPr>
          <a:lstStyle/>
          <a:p>
            <a:pPr algn="ctr"/>
            <a:r>
              <a:rPr lang="en-GB" dirty="0"/>
              <a:t>Follow-up outcome for a control group</a:t>
            </a:r>
          </a:p>
        </p:txBody>
      </p:sp>
      <p:sp>
        <p:nvSpPr>
          <p:cNvPr id="14" name="Arrow: Right 13">
            <a:extLst>
              <a:ext uri="{FF2B5EF4-FFF2-40B4-BE49-F238E27FC236}">
                <a16:creationId xmlns:a16="http://schemas.microsoft.com/office/drawing/2014/main" id="{D1B02DD6-E130-4C42-8302-E268D7C982A8}"/>
              </a:ext>
            </a:extLst>
          </p:cNvPr>
          <p:cNvSpPr/>
          <p:nvPr/>
        </p:nvSpPr>
        <p:spPr>
          <a:xfrm>
            <a:off x="3559393" y="2289522"/>
            <a:ext cx="503434"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Arrow: Right 14">
            <a:extLst>
              <a:ext uri="{FF2B5EF4-FFF2-40B4-BE49-F238E27FC236}">
                <a16:creationId xmlns:a16="http://schemas.microsoft.com/office/drawing/2014/main" id="{BC31B7CB-FD80-404E-B272-193DFC821972}"/>
              </a:ext>
            </a:extLst>
          </p:cNvPr>
          <p:cNvSpPr/>
          <p:nvPr/>
        </p:nvSpPr>
        <p:spPr>
          <a:xfrm rot="2090237">
            <a:off x="6936296" y="2727560"/>
            <a:ext cx="1161731"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Arrow: Right 16">
            <a:extLst>
              <a:ext uri="{FF2B5EF4-FFF2-40B4-BE49-F238E27FC236}">
                <a16:creationId xmlns:a16="http://schemas.microsoft.com/office/drawing/2014/main" id="{4B483C64-435F-40DC-98BE-8F9AC1C9C8F2}"/>
              </a:ext>
            </a:extLst>
          </p:cNvPr>
          <p:cNvSpPr/>
          <p:nvPr/>
        </p:nvSpPr>
        <p:spPr>
          <a:xfrm rot="19203297">
            <a:off x="6950850" y="4304485"/>
            <a:ext cx="1245620"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Arrow: Right 18">
            <a:extLst>
              <a:ext uri="{FF2B5EF4-FFF2-40B4-BE49-F238E27FC236}">
                <a16:creationId xmlns:a16="http://schemas.microsoft.com/office/drawing/2014/main" id="{C27D231C-252A-45F5-A91E-3CDCBACE4680}"/>
              </a:ext>
            </a:extLst>
          </p:cNvPr>
          <p:cNvSpPr/>
          <p:nvPr/>
        </p:nvSpPr>
        <p:spPr>
          <a:xfrm>
            <a:off x="10675920" y="3517756"/>
            <a:ext cx="863162"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extLst>
              <a:ext uri="{FF2B5EF4-FFF2-40B4-BE49-F238E27FC236}">
                <a16:creationId xmlns:a16="http://schemas.microsoft.com/office/drawing/2014/main" id="{57C8E95F-716A-40E7-BB6F-72C2F84AB2CF}"/>
              </a:ext>
            </a:extLst>
          </p:cNvPr>
          <p:cNvSpPr/>
          <p:nvPr/>
        </p:nvSpPr>
        <p:spPr>
          <a:xfrm>
            <a:off x="3543616" y="4789572"/>
            <a:ext cx="503434"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1D59A432-6DE4-4DD2-A9D8-D4FD7528CA91}"/>
              </a:ext>
            </a:extLst>
          </p:cNvPr>
          <p:cNvSpPr txBox="1"/>
          <p:nvPr/>
        </p:nvSpPr>
        <p:spPr>
          <a:xfrm>
            <a:off x="562126" y="1375314"/>
            <a:ext cx="6131312" cy="369332"/>
          </a:xfrm>
          <a:prstGeom prst="rect">
            <a:avLst/>
          </a:prstGeom>
          <a:noFill/>
        </p:spPr>
        <p:txBody>
          <a:bodyPr wrap="square" rtlCol="0">
            <a:spAutoFit/>
          </a:bodyPr>
          <a:lstStyle/>
          <a:p>
            <a:r>
              <a:rPr lang="en-GB" dirty="0"/>
              <a:t>4) Long gap to economic benefits?</a:t>
            </a:r>
          </a:p>
        </p:txBody>
      </p:sp>
      <p:pic>
        <p:nvPicPr>
          <p:cNvPr id="3" name="Picture 2">
            <a:extLst>
              <a:ext uri="{FF2B5EF4-FFF2-40B4-BE49-F238E27FC236}">
                <a16:creationId xmlns:a16="http://schemas.microsoft.com/office/drawing/2014/main" id="{F7D277C5-E2DB-4B30-9FA0-E5808908B99A}"/>
              </a:ext>
            </a:extLst>
          </p:cNvPr>
          <p:cNvPicPr>
            <a:picLocks noChangeAspect="1"/>
          </p:cNvPicPr>
          <p:nvPr/>
        </p:nvPicPr>
        <p:blipFill>
          <a:blip r:embed="rId2"/>
          <a:stretch>
            <a:fillRect/>
          </a:stretch>
        </p:blipFill>
        <p:spPr>
          <a:xfrm>
            <a:off x="7662041" y="3414235"/>
            <a:ext cx="3191696" cy="597460"/>
          </a:xfrm>
          <a:prstGeom prst="rect">
            <a:avLst/>
          </a:prstGeom>
        </p:spPr>
      </p:pic>
    </p:spTree>
    <p:extLst>
      <p:ext uri="{BB962C8B-B14F-4D97-AF65-F5344CB8AC3E}">
        <p14:creationId xmlns:p14="http://schemas.microsoft.com/office/powerpoint/2010/main" val="3962056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372EED-0DEE-4384-8BE4-4493BEFEF3C4}"/>
              </a:ext>
            </a:extLst>
          </p:cNvPr>
          <p:cNvSpPr>
            <a:spLocks noGrp="1"/>
          </p:cNvSpPr>
          <p:nvPr>
            <p:ph type="title"/>
          </p:nvPr>
        </p:nvSpPr>
        <p:spPr/>
        <p:txBody>
          <a:bodyPr/>
          <a:lstStyle/>
          <a:p>
            <a:r>
              <a:rPr lang="en-GB" dirty="0"/>
              <a:t>Do wellbeing measures offer a solution?</a:t>
            </a:r>
          </a:p>
        </p:txBody>
      </p:sp>
      <p:graphicFrame>
        <p:nvGraphicFramePr>
          <p:cNvPr id="4" name="Diagram 3">
            <a:extLst>
              <a:ext uri="{FF2B5EF4-FFF2-40B4-BE49-F238E27FC236}">
                <a16:creationId xmlns:a16="http://schemas.microsoft.com/office/drawing/2014/main" id="{F2FA3D11-5271-4533-BD12-56CB815EA2C7}"/>
              </a:ext>
            </a:extLst>
          </p:cNvPr>
          <p:cNvGraphicFramePr/>
          <p:nvPr/>
        </p:nvGraphicFramePr>
        <p:xfrm>
          <a:off x="3190083" y="1348211"/>
          <a:ext cx="5811834" cy="29499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a:extLst>
              <a:ext uri="{FF2B5EF4-FFF2-40B4-BE49-F238E27FC236}">
                <a16:creationId xmlns:a16="http://schemas.microsoft.com/office/drawing/2014/main" id="{4F9A492E-1889-422A-8BAA-B5A87B50D9DF}"/>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19600" b="34444"/>
          <a:stretch/>
        </p:blipFill>
        <p:spPr>
          <a:xfrm>
            <a:off x="5429289" y="2823172"/>
            <a:ext cx="1333421" cy="388341"/>
          </a:xfrm>
          <a:prstGeom prst="rect">
            <a:avLst/>
          </a:prstGeom>
        </p:spPr>
      </p:pic>
      <p:pic>
        <p:nvPicPr>
          <p:cNvPr id="6" name="Picture 5">
            <a:extLst>
              <a:ext uri="{FF2B5EF4-FFF2-40B4-BE49-F238E27FC236}">
                <a16:creationId xmlns:a16="http://schemas.microsoft.com/office/drawing/2014/main" id="{E7B79D16-5B2A-408E-8CDE-0EB8326D4000}"/>
              </a:ext>
            </a:extLst>
          </p:cNvPr>
          <p:cNvPicPr>
            <a:picLocks noChangeAspect="1"/>
          </p:cNvPicPr>
          <p:nvPr/>
        </p:nvPicPr>
        <p:blipFill>
          <a:blip r:embed="rId9"/>
          <a:stretch>
            <a:fillRect/>
          </a:stretch>
        </p:blipFill>
        <p:spPr>
          <a:xfrm>
            <a:off x="1337234" y="4479171"/>
            <a:ext cx="9003678" cy="2013703"/>
          </a:xfrm>
          <a:prstGeom prst="rect">
            <a:avLst/>
          </a:prstGeom>
        </p:spPr>
      </p:pic>
    </p:spTree>
    <p:extLst>
      <p:ext uri="{BB962C8B-B14F-4D97-AF65-F5344CB8AC3E}">
        <p14:creationId xmlns:p14="http://schemas.microsoft.com/office/powerpoint/2010/main" val="31195286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7770392-5451-48C5-A22F-0DC2A9E4B07F}"/>
              </a:ext>
            </a:extLst>
          </p:cNvPr>
          <p:cNvSpPr/>
          <p:nvPr/>
        </p:nvSpPr>
        <p:spPr>
          <a:xfrm>
            <a:off x="4125756" y="4523116"/>
            <a:ext cx="2803132" cy="92333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FD8A56A-82FC-4C0B-BB01-9EFE4035CE5F}"/>
              </a:ext>
            </a:extLst>
          </p:cNvPr>
          <p:cNvSpPr/>
          <p:nvPr/>
        </p:nvSpPr>
        <p:spPr>
          <a:xfrm>
            <a:off x="589594" y="4523116"/>
            <a:ext cx="2803132" cy="92333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0856A184-AD86-4A59-AAF8-A71295844B73}"/>
              </a:ext>
            </a:extLst>
          </p:cNvPr>
          <p:cNvSpPr/>
          <p:nvPr/>
        </p:nvSpPr>
        <p:spPr>
          <a:xfrm>
            <a:off x="4125756" y="2023066"/>
            <a:ext cx="2803132" cy="923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E138EA82-92D0-4A0C-9950-002962675ECA}"/>
              </a:ext>
            </a:extLst>
          </p:cNvPr>
          <p:cNvSpPr/>
          <p:nvPr/>
        </p:nvSpPr>
        <p:spPr>
          <a:xfrm>
            <a:off x="589594" y="2026301"/>
            <a:ext cx="2803132" cy="923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C9DA8D13-1FC3-4D3E-A6E5-27AFB76172F5}"/>
              </a:ext>
            </a:extLst>
          </p:cNvPr>
          <p:cNvSpPr>
            <a:spLocks noGrp="1"/>
          </p:cNvSpPr>
          <p:nvPr>
            <p:ph type="title"/>
          </p:nvPr>
        </p:nvSpPr>
        <p:spPr/>
        <p:txBody>
          <a:bodyPr/>
          <a:lstStyle/>
          <a:p>
            <a:r>
              <a:rPr lang="en-GB" dirty="0"/>
              <a:t>Do wellbeing measures offer a solution?</a:t>
            </a:r>
          </a:p>
        </p:txBody>
      </p:sp>
      <p:sp>
        <p:nvSpPr>
          <p:cNvPr id="4" name="TextBox 3">
            <a:extLst>
              <a:ext uri="{FF2B5EF4-FFF2-40B4-BE49-F238E27FC236}">
                <a16:creationId xmlns:a16="http://schemas.microsoft.com/office/drawing/2014/main" id="{F77B7711-548C-4220-B20F-10ADDE5C05F1}"/>
              </a:ext>
            </a:extLst>
          </p:cNvPr>
          <p:cNvSpPr txBox="1"/>
          <p:nvPr/>
        </p:nvSpPr>
        <p:spPr>
          <a:xfrm>
            <a:off x="4083803" y="2023066"/>
            <a:ext cx="2887038" cy="923330"/>
          </a:xfrm>
          <a:prstGeom prst="rect">
            <a:avLst/>
          </a:prstGeom>
          <a:noFill/>
        </p:spPr>
        <p:txBody>
          <a:bodyPr wrap="square" rtlCol="0">
            <a:spAutoFit/>
          </a:bodyPr>
          <a:lstStyle/>
          <a:p>
            <a:pPr algn="ctr"/>
            <a:r>
              <a:rPr lang="en-GB" dirty="0">
                <a:solidFill>
                  <a:schemeClr val="bg1"/>
                </a:solidFill>
              </a:rPr>
              <a:t>Follow-up outcome for beneficiary supported by the charity</a:t>
            </a:r>
          </a:p>
        </p:txBody>
      </p:sp>
      <p:sp>
        <p:nvSpPr>
          <p:cNvPr id="5" name="TextBox 4">
            <a:extLst>
              <a:ext uri="{FF2B5EF4-FFF2-40B4-BE49-F238E27FC236}">
                <a16:creationId xmlns:a16="http://schemas.microsoft.com/office/drawing/2014/main" id="{5C8DA358-75E9-4765-910B-B22CAD0A0568}"/>
              </a:ext>
            </a:extLst>
          </p:cNvPr>
          <p:cNvSpPr txBox="1"/>
          <p:nvPr/>
        </p:nvSpPr>
        <p:spPr>
          <a:xfrm>
            <a:off x="9905247" y="3226883"/>
            <a:ext cx="1876431" cy="923330"/>
          </a:xfrm>
          <a:prstGeom prst="rect">
            <a:avLst/>
          </a:prstGeom>
          <a:solidFill>
            <a:schemeClr val="accent5"/>
          </a:solidFill>
        </p:spPr>
        <p:txBody>
          <a:bodyPr wrap="square" rtlCol="0">
            <a:spAutoFit/>
          </a:bodyPr>
          <a:lstStyle/>
          <a:p>
            <a:pPr algn="ctr"/>
            <a:r>
              <a:rPr lang="en-GB" dirty="0">
                <a:solidFill>
                  <a:schemeClr val="bg1"/>
                </a:solidFill>
              </a:rPr>
              <a:t>Difference in outcomes we can value</a:t>
            </a:r>
          </a:p>
        </p:txBody>
      </p:sp>
      <p:sp>
        <p:nvSpPr>
          <p:cNvPr id="6" name="TextBox 5">
            <a:extLst>
              <a:ext uri="{FF2B5EF4-FFF2-40B4-BE49-F238E27FC236}">
                <a16:creationId xmlns:a16="http://schemas.microsoft.com/office/drawing/2014/main" id="{C3AC0B14-C230-44DB-8D61-CD0EF81DFD7B}"/>
              </a:ext>
            </a:extLst>
          </p:cNvPr>
          <p:cNvSpPr txBox="1"/>
          <p:nvPr/>
        </p:nvSpPr>
        <p:spPr>
          <a:xfrm>
            <a:off x="689712" y="4661616"/>
            <a:ext cx="2332233" cy="646331"/>
          </a:xfrm>
          <a:prstGeom prst="rect">
            <a:avLst/>
          </a:prstGeom>
          <a:noFill/>
        </p:spPr>
        <p:txBody>
          <a:bodyPr wrap="square" rtlCol="0">
            <a:spAutoFit/>
          </a:bodyPr>
          <a:lstStyle/>
          <a:p>
            <a:pPr algn="ctr"/>
            <a:r>
              <a:rPr lang="en-GB" dirty="0"/>
              <a:t>Baseline for a control group</a:t>
            </a:r>
          </a:p>
        </p:txBody>
      </p:sp>
      <p:sp>
        <p:nvSpPr>
          <p:cNvPr id="7" name="TextBox 6">
            <a:extLst>
              <a:ext uri="{FF2B5EF4-FFF2-40B4-BE49-F238E27FC236}">
                <a16:creationId xmlns:a16="http://schemas.microsoft.com/office/drawing/2014/main" id="{3758D543-3737-4D1F-8DAC-C65CA3C61CA3}"/>
              </a:ext>
            </a:extLst>
          </p:cNvPr>
          <p:cNvSpPr txBox="1"/>
          <p:nvPr/>
        </p:nvSpPr>
        <p:spPr>
          <a:xfrm>
            <a:off x="589594" y="2026301"/>
            <a:ext cx="2719227" cy="923330"/>
          </a:xfrm>
          <a:prstGeom prst="rect">
            <a:avLst/>
          </a:prstGeom>
          <a:noFill/>
        </p:spPr>
        <p:txBody>
          <a:bodyPr wrap="square" rtlCol="0">
            <a:spAutoFit/>
          </a:bodyPr>
          <a:lstStyle/>
          <a:p>
            <a:pPr algn="ctr"/>
            <a:r>
              <a:rPr lang="en-GB" dirty="0">
                <a:solidFill>
                  <a:schemeClr val="bg1"/>
                </a:solidFill>
              </a:rPr>
              <a:t>Baseline for beneficiary supported by the charity</a:t>
            </a:r>
          </a:p>
        </p:txBody>
      </p:sp>
      <p:sp>
        <p:nvSpPr>
          <p:cNvPr id="8" name="TextBox 7">
            <a:extLst>
              <a:ext uri="{FF2B5EF4-FFF2-40B4-BE49-F238E27FC236}">
                <a16:creationId xmlns:a16="http://schemas.microsoft.com/office/drawing/2014/main" id="{0857BCD0-6E24-4B0D-A1EF-504189AC2BEB}"/>
              </a:ext>
            </a:extLst>
          </p:cNvPr>
          <p:cNvSpPr txBox="1"/>
          <p:nvPr/>
        </p:nvSpPr>
        <p:spPr>
          <a:xfrm>
            <a:off x="4361205" y="4523116"/>
            <a:ext cx="2332233" cy="923330"/>
          </a:xfrm>
          <a:prstGeom prst="rect">
            <a:avLst/>
          </a:prstGeom>
          <a:noFill/>
        </p:spPr>
        <p:txBody>
          <a:bodyPr wrap="square" rtlCol="0">
            <a:spAutoFit/>
          </a:bodyPr>
          <a:lstStyle/>
          <a:p>
            <a:pPr algn="ctr"/>
            <a:r>
              <a:rPr lang="en-GB" dirty="0"/>
              <a:t>Follow-up outcome for a control group</a:t>
            </a:r>
          </a:p>
        </p:txBody>
      </p:sp>
      <p:sp>
        <p:nvSpPr>
          <p:cNvPr id="14" name="Arrow: Right 13">
            <a:extLst>
              <a:ext uri="{FF2B5EF4-FFF2-40B4-BE49-F238E27FC236}">
                <a16:creationId xmlns:a16="http://schemas.microsoft.com/office/drawing/2014/main" id="{D1B02DD6-E130-4C42-8302-E268D7C982A8}"/>
              </a:ext>
            </a:extLst>
          </p:cNvPr>
          <p:cNvSpPr/>
          <p:nvPr/>
        </p:nvSpPr>
        <p:spPr>
          <a:xfrm>
            <a:off x="3559393" y="2289522"/>
            <a:ext cx="503434"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Arrow: Right 14">
            <a:extLst>
              <a:ext uri="{FF2B5EF4-FFF2-40B4-BE49-F238E27FC236}">
                <a16:creationId xmlns:a16="http://schemas.microsoft.com/office/drawing/2014/main" id="{BC31B7CB-FD80-404E-B272-193DFC821972}"/>
              </a:ext>
            </a:extLst>
          </p:cNvPr>
          <p:cNvSpPr/>
          <p:nvPr/>
        </p:nvSpPr>
        <p:spPr>
          <a:xfrm rot="2090237">
            <a:off x="6936296" y="2727560"/>
            <a:ext cx="1161731"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Arrow: Right 16">
            <a:extLst>
              <a:ext uri="{FF2B5EF4-FFF2-40B4-BE49-F238E27FC236}">
                <a16:creationId xmlns:a16="http://schemas.microsoft.com/office/drawing/2014/main" id="{4B483C64-435F-40DC-98BE-8F9AC1C9C8F2}"/>
              </a:ext>
            </a:extLst>
          </p:cNvPr>
          <p:cNvSpPr/>
          <p:nvPr/>
        </p:nvSpPr>
        <p:spPr>
          <a:xfrm rot="19203297">
            <a:off x="6950850" y="4304485"/>
            <a:ext cx="1245620"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C5E8B242-5198-4AA7-B7E1-FDC4268C6878}"/>
              </a:ext>
            </a:extLst>
          </p:cNvPr>
          <p:cNvSpPr txBox="1"/>
          <p:nvPr/>
        </p:nvSpPr>
        <p:spPr>
          <a:xfrm>
            <a:off x="7759419" y="3426938"/>
            <a:ext cx="1222274" cy="523220"/>
          </a:xfrm>
          <a:prstGeom prst="rect">
            <a:avLst/>
          </a:prstGeom>
          <a:noFill/>
        </p:spPr>
        <p:txBody>
          <a:bodyPr wrap="square" rtlCol="0">
            <a:spAutoFit/>
          </a:bodyPr>
          <a:lstStyle/>
          <a:p>
            <a:pPr algn="ctr"/>
            <a:r>
              <a:rPr lang="en-GB" sz="1400" dirty="0"/>
              <a:t>Evidence pathway</a:t>
            </a:r>
          </a:p>
        </p:txBody>
      </p:sp>
      <p:sp>
        <p:nvSpPr>
          <p:cNvPr id="19" name="Arrow: Right 18">
            <a:extLst>
              <a:ext uri="{FF2B5EF4-FFF2-40B4-BE49-F238E27FC236}">
                <a16:creationId xmlns:a16="http://schemas.microsoft.com/office/drawing/2014/main" id="{C27D231C-252A-45F5-A91E-3CDCBACE4680}"/>
              </a:ext>
            </a:extLst>
          </p:cNvPr>
          <p:cNvSpPr/>
          <p:nvPr/>
        </p:nvSpPr>
        <p:spPr>
          <a:xfrm>
            <a:off x="8942352" y="3493339"/>
            <a:ext cx="863162"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extLst>
              <a:ext uri="{FF2B5EF4-FFF2-40B4-BE49-F238E27FC236}">
                <a16:creationId xmlns:a16="http://schemas.microsoft.com/office/drawing/2014/main" id="{57C8E95F-716A-40E7-BB6F-72C2F84AB2CF}"/>
              </a:ext>
            </a:extLst>
          </p:cNvPr>
          <p:cNvSpPr/>
          <p:nvPr/>
        </p:nvSpPr>
        <p:spPr>
          <a:xfrm>
            <a:off x="3543616" y="4789572"/>
            <a:ext cx="503434"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D9E4F7F8-9FCA-4906-8B6A-9CCDBE62EDA5}"/>
              </a:ext>
            </a:extLst>
          </p:cNvPr>
          <p:cNvSpPr txBox="1"/>
          <p:nvPr/>
        </p:nvSpPr>
        <p:spPr>
          <a:xfrm>
            <a:off x="801385" y="6121345"/>
            <a:ext cx="10150867" cy="276999"/>
          </a:xfrm>
          <a:prstGeom prst="rect">
            <a:avLst/>
          </a:prstGeom>
          <a:noFill/>
        </p:spPr>
        <p:txBody>
          <a:bodyPr wrap="square" rtlCol="0">
            <a:spAutoFit/>
          </a:bodyPr>
          <a:lstStyle/>
          <a:p>
            <a:r>
              <a:rPr lang="en-GB" sz="1200" dirty="0"/>
              <a:t>See new HM Treasury guidance: https://www.gov.uk/government/publications/green-book-supplementary-guidance-wellbeing </a:t>
            </a:r>
          </a:p>
        </p:txBody>
      </p:sp>
      <p:sp>
        <p:nvSpPr>
          <p:cNvPr id="16" name="TextBox 15">
            <a:extLst>
              <a:ext uri="{FF2B5EF4-FFF2-40B4-BE49-F238E27FC236}">
                <a16:creationId xmlns:a16="http://schemas.microsoft.com/office/drawing/2014/main" id="{3DBB3DD7-FDE7-43C8-B203-8108EF866839}"/>
              </a:ext>
            </a:extLst>
          </p:cNvPr>
          <p:cNvSpPr txBox="1"/>
          <p:nvPr/>
        </p:nvSpPr>
        <p:spPr>
          <a:xfrm>
            <a:off x="589594" y="1569217"/>
            <a:ext cx="7169825" cy="369332"/>
          </a:xfrm>
          <a:prstGeom prst="rect">
            <a:avLst/>
          </a:prstGeom>
          <a:noFill/>
        </p:spPr>
        <p:txBody>
          <a:bodyPr wrap="square" rtlCol="0">
            <a:spAutoFit/>
          </a:bodyPr>
          <a:lstStyle/>
          <a:p>
            <a:r>
              <a:rPr lang="en-GB" dirty="0">
                <a:solidFill>
                  <a:srgbClr val="C00000"/>
                </a:solidFill>
              </a:rPr>
              <a:t>Simple short, standardised questions across service lines</a:t>
            </a:r>
          </a:p>
        </p:txBody>
      </p:sp>
      <p:sp>
        <p:nvSpPr>
          <p:cNvPr id="22" name="TextBox 21">
            <a:extLst>
              <a:ext uri="{FF2B5EF4-FFF2-40B4-BE49-F238E27FC236}">
                <a16:creationId xmlns:a16="http://schemas.microsoft.com/office/drawing/2014/main" id="{70966D22-6390-464E-9BCD-4DE5BDD0D4B6}"/>
              </a:ext>
            </a:extLst>
          </p:cNvPr>
          <p:cNvSpPr txBox="1"/>
          <p:nvPr/>
        </p:nvSpPr>
        <p:spPr>
          <a:xfrm>
            <a:off x="492846" y="4057936"/>
            <a:ext cx="6339293" cy="369332"/>
          </a:xfrm>
          <a:prstGeom prst="rect">
            <a:avLst/>
          </a:prstGeom>
          <a:noFill/>
        </p:spPr>
        <p:txBody>
          <a:bodyPr wrap="square" rtlCol="0">
            <a:spAutoFit/>
          </a:bodyPr>
          <a:lstStyle/>
          <a:p>
            <a:r>
              <a:rPr lang="en-GB" dirty="0">
                <a:solidFill>
                  <a:srgbClr val="C00000"/>
                </a:solidFill>
              </a:rPr>
              <a:t>Control groups available from national surveys</a:t>
            </a:r>
          </a:p>
        </p:txBody>
      </p:sp>
      <p:sp>
        <p:nvSpPr>
          <p:cNvPr id="23" name="TextBox 22">
            <a:extLst>
              <a:ext uri="{FF2B5EF4-FFF2-40B4-BE49-F238E27FC236}">
                <a16:creationId xmlns:a16="http://schemas.microsoft.com/office/drawing/2014/main" id="{2E85563D-B7C0-497C-B124-F831301DFF81}"/>
              </a:ext>
            </a:extLst>
          </p:cNvPr>
          <p:cNvSpPr txBox="1"/>
          <p:nvPr/>
        </p:nvSpPr>
        <p:spPr>
          <a:xfrm>
            <a:off x="8370556" y="2367660"/>
            <a:ext cx="3073108" cy="646331"/>
          </a:xfrm>
          <a:prstGeom prst="rect">
            <a:avLst/>
          </a:prstGeom>
          <a:noFill/>
        </p:spPr>
        <p:txBody>
          <a:bodyPr wrap="square" rtlCol="0">
            <a:spAutoFit/>
          </a:bodyPr>
          <a:lstStyle/>
          <a:p>
            <a:r>
              <a:rPr lang="en-GB" dirty="0">
                <a:solidFill>
                  <a:srgbClr val="C00000"/>
                </a:solidFill>
              </a:rPr>
              <a:t>Can value directly with no evidence pathway</a:t>
            </a:r>
          </a:p>
        </p:txBody>
      </p:sp>
    </p:spTree>
    <p:extLst>
      <p:ext uri="{BB962C8B-B14F-4D97-AF65-F5344CB8AC3E}">
        <p14:creationId xmlns:p14="http://schemas.microsoft.com/office/powerpoint/2010/main" val="3476949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2" grpId="0"/>
      <p:bldP spid="2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2A962-1325-49E1-A881-FF4EABF39C5E}"/>
              </a:ext>
            </a:extLst>
          </p:cNvPr>
          <p:cNvSpPr>
            <a:spLocks noGrp="1"/>
          </p:cNvSpPr>
          <p:nvPr>
            <p:ph type="title"/>
          </p:nvPr>
        </p:nvSpPr>
        <p:spPr/>
        <p:txBody>
          <a:bodyPr/>
          <a:lstStyle/>
          <a:p>
            <a:r>
              <a:rPr lang="en-GB" dirty="0"/>
              <a:t>A system not fit for purpose</a:t>
            </a:r>
          </a:p>
        </p:txBody>
      </p:sp>
      <p:pic>
        <p:nvPicPr>
          <p:cNvPr id="4" name="Picture 3">
            <a:extLst>
              <a:ext uri="{FF2B5EF4-FFF2-40B4-BE49-F238E27FC236}">
                <a16:creationId xmlns:a16="http://schemas.microsoft.com/office/drawing/2014/main" id="{535E0716-C76C-4C76-A7B8-C00B0B0D9D75}"/>
              </a:ext>
            </a:extLst>
          </p:cNvPr>
          <p:cNvPicPr>
            <a:picLocks noChangeAspect="1"/>
          </p:cNvPicPr>
          <p:nvPr/>
        </p:nvPicPr>
        <p:blipFill rotWithShape="1">
          <a:blip r:embed="rId3"/>
          <a:srcRect l="34101" t="6260" r="35077" b="55207"/>
          <a:stretch/>
        </p:blipFill>
        <p:spPr>
          <a:xfrm>
            <a:off x="1380889" y="1345808"/>
            <a:ext cx="2962275" cy="4166384"/>
          </a:xfrm>
          <a:prstGeom prst="rect">
            <a:avLst/>
          </a:prstGeom>
          <a:ln>
            <a:solidFill>
              <a:schemeClr val="bg1">
                <a:lumMod val="50000"/>
              </a:schemeClr>
            </a:solidFill>
          </a:ln>
        </p:spPr>
      </p:pic>
      <p:grpSp>
        <p:nvGrpSpPr>
          <p:cNvPr id="9" name="Group 8">
            <a:extLst>
              <a:ext uri="{FF2B5EF4-FFF2-40B4-BE49-F238E27FC236}">
                <a16:creationId xmlns:a16="http://schemas.microsoft.com/office/drawing/2014/main" id="{8F44EEB0-70A0-42F8-AE99-5F40B7561AD2}"/>
              </a:ext>
            </a:extLst>
          </p:cNvPr>
          <p:cNvGrpSpPr/>
          <p:nvPr/>
        </p:nvGrpSpPr>
        <p:grpSpPr>
          <a:xfrm>
            <a:off x="6284202" y="1520042"/>
            <a:ext cx="3877628" cy="3992150"/>
            <a:chOff x="4132119" y="3584904"/>
            <a:chExt cx="3053080" cy="3143250"/>
          </a:xfrm>
        </p:grpSpPr>
        <p:sp>
          <p:nvSpPr>
            <p:cNvPr id="10" name="Partial Circle 9">
              <a:extLst>
                <a:ext uri="{FF2B5EF4-FFF2-40B4-BE49-F238E27FC236}">
                  <a16:creationId xmlns:a16="http://schemas.microsoft.com/office/drawing/2014/main" id="{12AAF1D6-E9E4-4D30-A50E-5AF96D640C7B}"/>
                </a:ext>
              </a:extLst>
            </p:cNvPr>
            <p:cNvSpPr/>
            <p:nvPr/>
          </p:nvSpPr>
          <p:spPr>
            <a:xfrm rot="21105212">
              <a:off x="4182919" y="3809694"/>
              <a:ext cx="2999740" cy="2918460"/>
            </a:xfrm>
            <a:prstGeom prst="pie">
              <a:avLst>
                <a:gd name="adj1" fmla="val 1149881"/>
                <a:gd name="adj2" fmla="val 538960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 name="Partial Circle 10">
              <a:extLst>
                <a:ext uri="{FF2B5EF4-FFF2-40B4-BE49-F238E27FC236}">
                  <a16:creationId xmlns:a16="http://schemas.microsoft.com/office/drawing/2014/main" id="{708CED8C-E177-4E1D-9E73-EE3A06EBBA4A}"/>
                </a:ext>
              </a:extLst>
            </p:cNvPr>
            <p:cNvSpPr/>
            <p:nvPr/>
          </p:nvSpPr>
          <p:spPr>
            <a:xfrm rot="9161834">
              <a:off x="4132119" y="3584904"/>
              <a:ext cx="3053080" cy="2970530"/>
            </a:xfrm>
            <a:prstGeom prst="pie">
              <a:avLst>
                <a:gd name="adj1" fmla="val 1149881"/>
                <a:gd name="adj2" fmla="val 10341450"/>
              </a:avLst>
            </a:prstGeom>
            <a:gradFill flip="none" rotWithShape="1">
              <a:gsLst>
                <a:gs pos="0">
                  <a:srgbClr val="F6F6E2"/>
                </a:gs>
                <a:gs pos="28000">
                  <a:srgbClr val="D7D987"/>
                </a:gs>
                <a:gs pos="64000">
                  <a:srgbClr val="1F497D"/>
                </a:gs>
                <a:gs pos="100000">
                  <a:srgbClr val="1F497D"/>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 name="Oval 11">
              <a:extLst>
                <a:ext uri="{FF2B5EF4-FFF2-40B4-BE49-F238E27FC236}">
                  <a16:creationId xmlns:a16="http://schemas.microsoft.com/office/drawing/2014/main" id="{E3ACBF00-0623-44C8-A261-EFBDB84F0CD1}"/>
                </a:ext>
              </a:extLst>
            </p:cNvPr>
            <p:cNvSpPr/>
            <p:nvPr/>
          </p:nvSpPr>
          <p:spPr>
            <a:xfrm>
              <a:off x="4313729" y="3758259"/>
              <a:ext cx="2764155" cy="2764155"/>
            </a:xfrm>
            <a:prstGeom prst="ellipse">
              <a:avLst/>
            </a:prstGeom>
            <a:solidFill>
              <a:schemeClr val="bg1"/>
            </a:solidFill>
            <a:ln w="25400">
              <a:gradFill>
                <a:gsLst>
                  <a:gs pos="0">
                    <a:srgbClr val="F6F6E2"/>
                  </a:gs>
                  <a:gs pos="74000">
                    <a:srgbClr val="D7D987"/>
                  </a:gs>
                  <a:gs pos="83000">
                    <a:srgbClr val="B8BB3B"/>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b" anchorCtr="0" forceAA="0" compatLnSpc="1">
              <a:prstTxWarp prst="textNoShape">
                <a:avLst/>
              </a:prstTxWarp>
              <a:noAutofit/>
            </a:bodyPr>
            <a:lstStyle/>
            <a:p>
              <a:pPr algn="ctr">
                <a:lnSpc>
                  <a:spcPct val="114000"/>
                </a:lnSpc>
              </a:pPr>
              <a:r>
                <a:rPr lang="en-GB" sz="6600" b="1" dirty="0">
                  <a:solidFill>
                    <a:schemeClr val="accent1"/>
                  </a:solidFill>
                </a:rPr>
                <a:t>1 </a:t>
              </a:r>
              <a:r>
                <a:rPr lang="en-GB" sz="4000" b="1" dirty="0">
                  <a:solidFill>
                    <a:schemeClr val="accent1"/>
                  </a:solidFill>
                </a:rPr>
                <a:t>in</a:t>
              </a:r>
              <a:r>
                <a:rPr lang="en-GB" sz="6600" b="1" dirty="0">
                  <a:solidFill>
                    <a:schemeClr val="accent1"/>
                  </a:solidFill>
                </a:rPr>
                <a:t> 5 </a:t>
              </a:r>
            </a:p>
            <a:p>
              <a:pPr algn="ctr">
                <a:lnSpc>
                  <a:spcPct val="114000"/>
                </a:lnSpc>
              </a:pPr>
              <a:r>
                <a:rPr lang="en-GB" sz="1400" dirty="0">
                  <a:solidFill>
                    <a:schemeClr val="accent1"/>
                  </a:solidFill>
                </a:rPr>
                <a:t>PIP claimants in 2019/20 had their decision overturned at Mandatory Reconsideration or Appeal</a:t>
              </a:r>
            </a:p>
          </p:txBody>
        </p:sp>
      </p:grpSp>
    </p:spTree>
    <p:extLst>
      <p:ext uri="{BB962C8B-B14F-4D97-AF65-F5344CB8AC3E}">
        <p14:creationId xmlns:p14="http://schemas.microsoft.com/office/powerpoint/2010/main" val="17651718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93BE6-7C93-4EE2-8209-025E5BA25497}"/>
              </a:ext>
            </a:extLst>
          </p:cNvPr>
          <p:cNvSpPr>
            <a:spLocks noGrp="1"/>
          </p:cNvSpPr>
          <p:nvPr>
            <p:ph type="title"/>
          </p:nvPr>
        </p:nvSpPr>
        <p:spPr/>
        <p:txBody>
          <a:bodyPr/>
          <a:lstStyle/>
          <a:p>
            <a:r>
              <a:rPr lang="en-GB" dirty="0"/>
              <a:t>What are the costs of this problem?</a:t>
            </a:r>
          </a:p>
        </p:txBody>
      </p:sp>
      <p:pic>
        <p:nvPicPr>
          <p:cNvPr id="6" name="Content Placeholder 5">
            <a:extLst>
              <a:ext uri="{FF2B5EF4-FFF2-40B4-BE49-F238E27FC236}">
                <a16:creationId xmlns:a16="http://schemas.microsoft.com/office/drawing/2014/main" id="{31B229E4-5118-448A-BB2E-25AAFB394A33}"/>
              </a:ext>
            </a:extLst>
          </p:cNvPr>
          <p:cNvPicPr>
            <a:picLocks noGrp="1" noChangeAspect="1"/>
          </p:cNvPicPr>
          <p:nvPr>
            <p:ph idx="1"/>
          </p:nvPr>
        </p:nvPicPr>
        <p:blipFill rotWithShape="1">
          <a:blip r:embed="rId2"/>
          <a:srcRect l="27837" t="65669" r="32023" b="3028"/>
          <a:stretch/>
        </p:blipFill>
        <p:spPr>
          <a:xfrm>
            <a:off x="6391276" y="1678915"/>
            <a:ext cx="4600574" cy="4036087"/>
          </a:xfrm>
        </p:spPr>
      </p:pic>
      <p:pic>
        <p:nvPicPr>
          <p:cNvPr id="7" name="Picture 6">
            <a:extLst>
              <a:ext uri="{FF2B5EF4-FFF2-40B4-BE49-F238E27FC236}">
                <a16:creationId xmlns:a16="http://schemas.microsoft.com/office/drawing/2014/main" id="{D7F7F6FF-8A01-46FC-AEFE-D28F8B0D4570}"/>
              </a:ext>
            </a:extLst>
          </p:cNvPr>
          <p:cNvPicPr>
            <a:picLocks noChangeAspect="1"/>
          </p:cNvPicPr>
          <p:nvPr/>
        </p:nvPicPr>
        <p:blipFill>
          <a:blip r:embed="rId3"/>
          <a:stretch>
            <a:fillRect/>
          </a:stretch>
        </p:blipFill>
        <p:spPr>
          <a:xfrm>
            <a:off x="770454" y="2066146"/>
            <a:ext cx="5105588" cy="3437209"/>
          </a:xfrm>
          <a:prstGeom prst="rect">
            <a:avLst/>
          </a:prstGeom>
        </p:spPr>
      </p:pic>
      <p:sp>
        <p:nvSpPr>
          <p:cNvPr id="8" name="TextBox 7">
            <a:extLst>
              <a:ext uri="{FF2B5EF4-FFF2-40B4-BE49-F238E27FC236}">
                <a16:creationId xmlns:a16="http://schemas.microsoft.com/office/drawing/2014/main" id="{198C58CF-96A6-4419-B1B2-BD7D4CE4BFA8}"/>
              </a:ext>
            </a:extLst>
          </p:cNvPr>
          <p:cNvSpPr txBox="1"/>
          <p:nvPr/>
        </p:nvSpPr>
        <p:spPr>
          <a:xfrm>
            <a:off x="10172700" y="3416163"/>
            <a:ext cx="1638300" cy="584775"/>
          </a:xfrm>
          <a:prstGeom prst="rect">
            <a:avLst/>
          </a:prstGeom>
          <a:solidFill>
            <a:schemeClr val="accent1"/>
          </a:solidFill>
        </p:spPr>
        <p:txBody>
          <a:bodyPr wrap="square" rtlCol="0">
            <a:spAutoFit/>
          </a:bodyPr>
          <a:lstStyle/>
          <a:p>
            <a:r>
              <a:rPr lang="en-GB" sz="1600" dirty="0">
                <a:solidFill>
                  <a:schemeClr val="bg1"/>
                </a:solidFill>
              </a:rPr>
              <a:t>Direct public sector costs</a:t>
            </a:r>
          </a:p>
        </p:txBody>
      </p:sp>
      <p:sp>
        <p:nvSpPr>
          <p:cNvPr id="9" name="TextBox 8">
            <a:extLst>
              <a:ext uri="{FF2B5EF4-FFF2-40B4-BE49-F238E27FC236}">
                <a16:creationId xmlns:a16="http://schemas.microsoft.com/office/drawing/2014/main" id="{ED18C7E4-360B-4DE4-956D-33D28588875A}"/>
              </a:ext>
            </a:extLst>
          </p:cNvPr>
          <p:cNvSpPr txBox="1"/>
          <p:nvPr/>
        </p:nvSpPr>
        <p:spPr>
          <a:xfrm>
            <a:off x="9763125" y="4237276"/>
            <a:ext cx="1638300" cy="584775"/>
          </a:xfrm>
          <a:prstGeom prst="rect">
            <a:avLst/>
          </a:prstGeom>
          <a:solidFill>
            <a:schemeClr val="accent1">
              <a:lumMod val="60000"/>
              <a:lumOff val="40000"/>
            </a:schemeClr>
          </a:solidFill>
        </p:spPr>
        <p:txBody>
          <a:bodyPr wrap="square" rtlCol="0">
            <a:spAutoFit/>
          </a:bodyPr>
          <a:lstStyle/>
          <a:p>
            <a:r>
              <a:rPr lang="en-GB" sz="1600" dirty="0">
                <a:solidFill>
                  <a:schemeClr val="bg1"/>
                </a:solidFill>
              </a:rPr>
              <a:t>Wider public sector costs</a:t>
            </a:r>
          </a:p>
        </p:txBody>
      </p:sp>
      <p:sp>
        <p:nvSpPr>
          <p:cNvPr id="10" name="TextBox 9">
            <a:extLst>
              <a:ext uri="{FF2B5EF4-FFF2-40B4-BE49-F238E27FC236}">
                <a16:creationId xmlns:a16="http://schemas.microsoft.com/office/drawing/2014/main" id="{DD015D4D-1D23-4DFA-A736-D74DCDA5B1BF}"/>
              </a:ext>
            </a:extLst>
          </p:cNvPr>
          <p:cNvSpPr txBox="1"/>
          <p:nvPr/>
        </p:nvSpPr>
        <p:spPr>
          <a:xfrm>
            <a:off x="9143999" y="4976139"/>
            <a:ext cx="1638300" cy="584775"/>
          </a:xfrm>
          <a:prstGeom prst="rect">
            <a:avLst/>
          </a:prstGeom>
          <a:solidFill>
            <a:schemeClr val="accent1">
              <a:lumMod val="20000"/>
              <a:lumOff val="80000"/>
            </a:schemeClr>
          </a:solidFill>
        </p:spPr>
        <p:txBody>
          <a:bodyPr wrap="square" rtlCol="0">
            <a:spAutoFit/>
          </a:bodyPr>
          <a:lstStyle/>
          <a:p>
            <a:r>
              <a:rPr lang="en-GB" sz="1600" dirty="0">
                <a:solidFill>
                  <a:schemeClr val="bg1"/>
                </a:solidFill>
              </a:rPr>
              <a:t>Costs to the individuals</a:t>
            </a:r>
          </a:p>
        </p:txBody>
      </p:sp>
      <p:sp>
        <p:nvSpPr>
          <p:cNvPr id="11" name="TextBox 10">
            <a:extLst>
              <a:ext uri="{FF2B5EF4-FFF2-40B4-BE49-F238E27FC236}">
                <a16:creationId xmlns:a16="http://schemas.microsoft.com/office/drawing/2014/main" id="{6B95EA10-9C2A-4876-9374-8DC0D71EBAFF}"/>
              </a:ext>
            </a:extLst>
          </p:cNvPr>
          <p:cNvSpPr txBox="1"/>
          <p:nvPr/>
        </p:nvSpPr>
        <p:spPr>
          <a:xfrm>
            <a:off x="6829425" y="5802795"/>
            <a:ext cx="1657350" cy="261610"/>
          </a:xfrm>
          <a:prstGeom prst="rect">
            <a:avLst/>
          </a:prstGeom>
          <a:noFill/>
        </p:spPr>
        <p:txBody>
          <a:bodyPr wrap="square" rtlCol="0">
            <a:spAutoFit/>
          </a:bodyPr>
          <a:lstStyle/>
          <a:p>
            <a:r>
              <a:rPr lang="en-GB" sz="1100" dirty="0"/>
              <a:t>Source: Nesta (2013)</a:t>
            </a:r>
          </a:p>
        </p:txBody>
      </p:sp>
      <p:sp>
        <p:nvSpPr>
          <p:cNvPr id="12" name="TextBox 11">
            <a:extLst>
              <a:ext uri="{FF2B5EF4-FFF2-40B4-BE49-F238E27FC236}">
                <a16:creationId xmlns:a16="http://schemas.microsoft.com/office/drawing/2014/main" id="{C157E2BA-5F20-4431-91C8-331F94D58167}"/>
              </a:ext>
            </a:extLst>
          </p:cNvPr>
          <p:cNvSpPr txBox="1"/>
          <p:nvPr/>
        </p:nvSpPr>
        <p:spPr>
          <a:xfrm>
            <a:off x="6515099" y="1314123"/>
            <a:ext cx="3190875" cy="276999"/>
          </a:xfrm>
          <a:prstGeom prst="rect">
            <a:avLst/>
          </a:prstGeom>
          <a:noFill/>
        </p:spPr>
        <p:txBody>
          <a:bodyPr wrap="square" rtlCol="0">
            <a:spAutoFit/>
          </a:bodyPr>
          <a:lstStyle/>
          <a:p>
            <a:r>
              <a:rPr lang="en-GB" sz="1200" b="1" dirty="0">
                <a:solidFill>
                  <a:schemeClr val="accent1"/>
                </a:solidFill>
              </a:rPr>
              <a:t>Nesta standards of evidence</a:t>
            </a:r>
          </a:p>
        </p:txBody>
      </p:sp>
    </p:spTree>
    <p:extLst>
      <p:ext uri="{BB962C8B-B14F-4D97-AF65-F5344CB8AC3E}">
        <p14:creationId xmlns:p14="http://schemas.microsoft.com/office/powerpoint/2010/main" val="563516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5258E-8323-435B-848D-1246C032EC7E}"/>
              </a:ext>
            </a:extLst>
          </p:cNvPr>
          <p:cNvSpPr>
            <a:spLocks noGrp="1"/>
          </p:cNvSpPr>
          <p:nvPr>
            <p:ph type="title"/>
          </p:nvPr>
        </p:nvSpPr>
        <p:spPr/>
        <p:txBody>
          <a:bodyPr/>
          <a:lstStyle/>
          <a:p>
            <a:r>
              <a:rPr lang="en-GB" dirty="0"/>
              <a:t>The direct public sector costs</a:t>
            </a:r>
          </a:p>
        </p:txBody>
      </p:sp>
      <p:sp>
        <p:nvSpPr>
          <p:cNvPr id="4" name="Oval 3">
            <a:extLst>
              <a:ext uri="{FF2B5EF4-FFF2-40B4-BE49-F238E27FC236}">
                <a16:creationId xmlns:a16="http://schemas.microsoft.com/office/drawing/2014/main" id="{329572F4-609E-4BED-A381-7EC6ECE089AC}"/>
              </a:ext>
            </a:extLst>
          </p:cNvPr>
          <p:cNvSpPr/>
          <p:nvPr/>
        </p:nvSpPr>
        <p:spPr>
          <a:xfrm rot="10800000" flipH="1" flipV="1">
            <a:off x="190459" y="2301898"/>
            <a:ext cx="4067175" cy="4067175"/>
          </a:xfrm>
          <a:prstGeom prst="ellipse">
            <a:avLst/>
          </a:prstGeom>
          <a:solidFill>
            <a:schemeClr val="bg1"/>
          </a:solidFill>
          <a:ln w="22225">
            <a:gradFill>
              <a:gsLst>
                <a:gs pos="28000">
                  <a:schemeClr val="bg1"/>
                </a:gs>
                <a:gs pos="56000">
                  <a:srgbClr val="ADD9E5"/>
                </a:gs>
                <a:gs pos="0">
                  <a:schemeClr val="bg1"/>
                </a:gs>
                <a:gs pos="100000">
                  <a:srgbClr val="1F497D"/>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vert270" wrap="square" lIns="0" tIns="0" rIns="0" bIns="0" numCol="1" spcCol="0" rtlCol="0" fromWordArt="0" anchor="ctr" anchorCtr="0" forceAA="0" compatLnSpc="1">
            <a:prstTxWarp prst="textNoShape">
              <a:avLst/>
            </a:prstTxWarp>
            <a:noAutofit/>
          </a:bodyPr>
          <a:lstStyle/>
          <a:p>
            <a:pPr algn="ctr">
              <a:lnSpc>
                <a:spcPct val="107000"/>
              </a:lnSpc>
              <a:spcAft>
                <a:spcPts val="800"/>
              </a:spcAft>
            </a:pPr>
            <a:r>
              <a:rPr lang="en-GB" sz="1100">
                <a:effectLst/>
                <a:ea typeface="Calibri" panose="020F0502020204030204" pitchFamily="34" charset="0"/>
                <a:cs typeface="Times New Roman" panose="02020603050405020304" pitchFamily="18" charset="0"/>
              </a:rPr>
              <a:t> </a:t>
            </a:r>
          </a:p>
        </p:txBody>
      </p:sp>
      <p:sp>
        <p:nvSpPr>
          <p:cNvPr id="5" name="Circle: Hollow 4">
            <a:extLst>
              <a:ext uri="{FF2B5EF4-FFF2-40B4-BE49-F238E27FC236}">
                <a16:creationId xmlns:a16="http://schemas.microsoft.com/office/drawing/2014/main" id="{1B58A6A2-B8E6-429B-893A-A3F35AEE0F46}"/>
              </a:ext>
            </a:extLst>
          </p:cNvPr>
          <p:cNvSpPr/>
          <p:nvPr/>
        </p:nvSpPr>
        <p:spPr>
          <a:xfrm>
            <a:off x="410472" y="2493669"/>
            <a:ext cx="3648075" cy="3648075"/>
          </a:xfrm>
          <a:prstGeom prst="donut">
            <a:avLst>
              <a:gd name="adj" fmla="val 5698"/>
            </a:avLst>
          </a:prstGeom>
          <a:gradFill flip="none" rotWithShape="1">
            <a:gsLst>
              <a:gs pos="0">
                <a:srgbClr val="D7D987"/>
              </a:gs>
              <a:gs pos="67000">
                <a:srgbClr val="D7D987"/>
              </a:gs>
              <a:gs pos="100000">
                <a:srgbClr val="4BACC6"/>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4000"/>
              </a:lnSpc>
            </a:pPr>
            <a:r>
              <a:rPr lang="en-GB" sz="5400" b="1" dirty="0">
                <a:solidFill>
                  <a:schemeClr val="accent2">
                    <a:lumMod val="75000"/>
                  </a:schemeClr>
                </a:solidFill>
                <a:latin typeface="Montserrat Medium" panose="00000600000000000000" pitchFamily="2" charset="0"/>
              </a:rPr>
              <a:t>59,000</a:t>
            </a:r>
          </a:p>
          <a:p>
            <a:pPr algn="ctr">
              <a:lnSpc>
                <a:spcPct val="114000"/>
              </a:lnSpc>
            </a:pPr>
            <a:r>
              <a:rPr lang="en-GB" sz="1400" dirty="0">
                <a:solidFill>
                  <a:schemeClr val="accent2">
                    <a:lumMod val="75000"/>
                  </a:schemeClr>
                </a:solidFill>
              </a:rPr>
              <a:t>PIP appeal cases that overturned an initial decision in 2019/20</a:t>
            </a:r>
          </a:p>
        </p:txBody>
      </p:sp>
      <p:sp>
        <p:nvSpPr>
          <p:cNvPr id="6" name="Partial Circle 5">
            <a:extLst>
              <a:ext uri="{FF2B5EF4-FFF2-40B4-BE49-F238E27FC236}">
                <a16:creationId xmlns:a16="http://schemas.microsoft.com/office/drawing/2014/main" id="{0A334B74-DACA-4945-A4B4-F8813D22A31C}"/>
              </a:ext>
            </a:extLst>
          </p:cNvPr>
          <p:cNvSpPr/>
          <p:nvPr/>
        </p:nvSpPr>
        <p:spPr>
          <a:xfrm rot="16200000">
            <a:off x="4486214" y="1190194"/>
            <a:ext cx="2962910" cy="2882900"/>
          </a:xfrm>
          <a:prstGeom prst="pie">
            <a:avLst>
              <a:gd name="adj1" fmla="val 1206746"/>
              <a:gd name="adj2" fmla="val 8059493"/>
            </a:avLst>
          </a:prstGeom>
          <a:gradFill>
            <a:gsLst>
              <a:gs pos="0">
                <a:srgbClr val="ADD9E5"/>
              </a:gs>
              <a:gs pos="54000">
                <a:srgbClr val="6BBBD0"/>
              </a:gs>
              <a:gs pos="100000">
                <a:srgbClr val="4BACC6"/>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nvGrpSpPr>
          <p:cNvPr id="7" name="Group 6">
            <a:extLst>
              <a:ext uri="{FF2B5EF4-FFF2-40B4-BE49-F238E27FC236}">
                <a16:creationId xmlns:a16="http://schemas.microsoft.com/office/drawing/2014/main" id="{A91A8F34-A4C2-46EA-AF23-3BC0B9647638}"/>
              </a:ext>
            </a:extLst>
          </p:cNvPr>
          <p:cNvGrpSpPr/>
          <p:nvPr/>
        </p:nvGrpSpPr>
        <p:grpSpPr>
          <a:xfrm>
            <a:off x="3280848" y="1051909"/>
            <a:ext cx="3919763" cy="3283577"/>
            <a:chOff x="7397750" y="3801745"/>
            <a:chExt cx="3536967" cy="2962910"/>
          </a:xfrm>
        </p:grpSpPr>
        <p:sp>
          <p:nvSpPr>
            <p:cNvPr id="8" name="Partial Circle 7">
              <a:extLst>
                <a:ext uri="{FF2B5EF4-FFF2-40B4-BE49-F238E27FC236}">
                  <a16:creationId xmlns:a16="http://schemas.microsoft.com/office/drawing/2014/main" id="{9CA9CE41-8565-4A45-BBB1-643EA711003E}"/>
                </a:ext>
              </a:extLst>
            </p:cNvPr>
            <p:cNvSpPr/>
            <p:nvPr/>
          </p:nvSpPr>
          <p:spPr>
            <a:xfrm rot="16200000">
              <a:off x="7357745" y="3841750"/>
              <a:ext cx="2962910" cy="2882900"/>
            </a:xfrm>
            <a:prstGeom prst="pie">
              <a:avLst>
                <a:gd name="adj1" fmla="val 1206746"/>
                <a:gd name="adj2" fmla="val 8059493"/>
              </a:avLst>
            </a:prstGeom>
            <a:gradFill>
              <a:gsLst>
                <a:gs pos="0">
                  <a:srgbClr val="ADD9E5"/>
                </a:gs>
                <a:gs pos="54000">
                  <a:srgbClr val="6BBBD0"/>
                </a:gs>
                <a:gs pos="100000">
                  <a:srgbClr val="4BACC6"/>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 name="Oval 8">
              <a:extLst>
                <a:ext uri="{FF2B5EF4-FFF2-40B4-BE49-F238E27FC236}">
                  <a16:creationId xmlns:a16="http://schemas.microsoft.com/office/drawing/2014/main" id="{FF55C8DF-3775-4FB4-9E8C-F68807EF6F06}"/>
                </a:ext>
              </a:extLst>
            </p:cNvPr>
            <p:cNvSpPr/>
            <p:nvPr/>
          </p:nvSpPr>
          <p:spPr>
            <a:xfrm>
              <a:off x="8229617" y="3896895"/>
              <a:ext cx="2705100" cy="2705100"/>
            </a:xfrm>
            <a:prstGeom prst="ellipse">
              <a:avLst/>
            </a:prstGeom>
            <a:gradFill>
              <a:gsLst>
                <a:gs pos="0">
                  <a:srgbClr val="1F497D"/>
                </a:gs>
                <a:gs pos="100000">
                  <a:srgbClr val="0E2138"/>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4000"/>
                </a:lnSpc>
              </a:pPr>
              <a:r>
                <a:rPr lang="en-GB" sz="1400" dirty="0"/>
                <a:t>Average cost to DWP of a case that reaches appeal</a:t>
              </a:r>
            </a:p>
            <a:p>
              <a:pPr algn="ctr">
                <a:lnSpc>
                  <a:spcPct val="114000"/>
                </a:lnSpc>
              </a:pPr>
              <a:r>
                <a:rPr lang="en-GB" sz="3200" b="1" dirty="0">
                  <a:latin typeface="Montserrat Medium" panose="00000600000000000000" pitchFamily="2" charset="0"/>
                </a:rPr>
                <a:t>£351-£491</a:t>
              </a:r>
              <a:endParaRPr lang="en-GB" sz="3200" dirty="0">
                <a:latin typeface="Montserrat Medium" panose="00000600000000000000" pitchFamily="2" charset="0"/>
              </a:endParaRPr>
            </a:p>
          </p:txBody>
        </p:sp>
      </p:grpSp>
      <p:grpSp>
        <p:nvGrpSpPr>
          <p:cNvPr id="10" name="Group 9">
            <a:extLst>
              <a:ext uri="{FF2B5EF4-FFF2-40B4-BE49-F238E27FC236}">
                <a16:creationId xmlns:a16="http://schemas.microsoft.com/office/drawing/2014/main" id="{A5280540-0911-4ACA-BDE7-51D958861D33}"/>
              </a:ext>
            </a:extLst>
          </p:cNvPr>
          <p:cNvGrpSpPr/>
          <p:nvPr/>
        </p:nvGrpSpPr>
        <p:grpSpPr>
          <a:xfrm>
            <a:off x="7463854" y="2693697"/>
            <a:ext cx="3877628" cy="3992150"/>
            <a:chOff x="4132119" y="3584904"/>
            <a:chExt cx="3053080" cy="3143250"/>
          </a:xfrm>
        </p:grpSpPr>
        <p:sp>
          <p:nvSpPr>
            <p:cNvPr id="11" name="Partial Circle 10">
              <a:extLst>
                <a:ext uri="{FF2B5EF4-FFF2-40B4-BE49-F238E27FC236}">
                  <a16:creationId xmlns:a16="http://schemas.microsoft.com/office/drawing/2014/main" id="{5B12F595-83F5-4FB3-A007-01D5C7F99E3D}"/>
                </a:ext>
              </a:extLst>
            </p:cNvPr>
            <p:cNvSpPr/>
            <p:nvPr/>
          </p:nvSpPr>
          <p:spPr>
            <a:xfrm rot="21105212">
              <a:off x="4182919" y="3809694"/>
              <a:ext cx="2999740" cy="2918460"/>
            </a:xfrm>
            <a:prstGeom prst="pie">
              <a:avLst>
                <a:gd name="adj1" fmla="val 1149881"/>
                <a:gd name="adj2" fmla="val 538960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 name="Partial Circle 11">
              <a:extLst>
                <a:ext uri="{FF2B5EF4-FFF2-40B4-BE49-F238E27FC236}">
                  <a16:creationId xmlns:a16="http://schemas.microsoft.com/office/drawing/2014/main" id="{A21077A6-2455-425C-B849-DE58E2DFF83B}"/>
                </a:ext>
              </a:extLst>
            </p:cNvPr>
            <p:cNvSpPr/>
            <p:nvPr/>
          </p:nvSpPr>
          <p:spPr>
            <a:xfrm rot="9161834">
              <a:off x="4132119" y="3584904"/>
              <a:ext cx="3053080" cy="2970530"/>
            </a:xfrm>
            <a:prstGeom prst="pie">
              <a:avLst>
                <a:gd name="adj1" fmla="val 1149881"/>
                <a:gd name="adj2" fmla="val 10341450"/>
              </a:avLst>
            </a:prstGeom>
            <a:gradFill flip="none" rotWithShape="1">
              <a:gsLst>
                <a:gs pos="0">
                  <a:srgbClr val="F6F6E2"/>
                </a:gs>
                <a:gs pos="28000">
                  <a:srgbClr val="D7D987"/>
                </a:gs>
                <a:gs pos="64000">
                  <a:srgbClr val="1F497D"/>
                </a:gs>
                <a:gs pos="100000">
                  <a:srgbClr val="1F497D"/>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 name="Oval 12">
              <a:extLst>
                <a:ext uri="{FF2B5EF4-FFF2-40B4-BE49-F238E27FC236}">
                  <a16:creationId xmlns:a16="http://schemas.microsoft.com/office/drawing/2014/main" id="{5FAD4A27-63D0-46C1-8BFA-8F52799CA33C}"/>
                </a:ext>
              </a:extLst>
            </p:cNvPr>
            <p:cNvSpPr/>
            <p:nvPr/>
          </p:nvSpPr>
          <p:spPr>
            <a:xfrm>
              <a:off x="4313729" y="3758259"/>
              <a:ext cx="2764155" cy="2764155"/>
            </a:xfrm>
            <a:prstGeom prst="ellipse">
              <a:avLst/>
            </a:prstGeom>
            <a:solidFill>
              <a:schemeClr val="bg1"/>
            </a:solidFill>
            <a:ln w="25400">
              <a:gradFill>
                <a:gsLst>
                  <a:gs pos="0">
                    <a:srgbClr val="F6F6E2"/>
                  </a:gs>
                  <a:gs pos="74000">
                    <a:srgbClr val="D7D987"/>
                  </a:gs>
                  <a:gs pos="83000">
                    <a:srgbClr val="B8BB3B"/>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4000"/>
                </a:lnSpc>
              </a:pPr>
              <a:r>
                <a:rPr lang="en-GB" sz="1400" dirty="0">
                  <a:solidFill>
                    <a:schemeClr val="accent1"/>
                  </a:solidFill>
                </a:rPr>
                <a:t>The total cost to DWP of administering appeal cases</a:t>
              </a:r>
              <a:br>
                <a:rPr lang="en-GB" sz="1400" dirty="0">
                  <a:solidFill>
                    <a:schemeClr val="accent1"/>
                  </a:solidFill>
                </a:rPr>
              </a:br>
              <a:endParaRPr lang="en-GB" sz="1400" dirty="0">
                <a:solidFill>
                  <a:schemeClr val="accent1"/>
                </a:solidFill>
              </a:endParaRPr>
            </a:p>
            <a:p>
              <a:pPr algn="ctr">
                <a:lnSpc>
                  <a:spcPct val="114000"/>
                </a:lnSpc>
              </a:pPr>
              <a:r>
                <a:rPr lang="en-GB" sz="3600" b="1" dirty="0">
                  <a:solidFill>
                    <a:schemeClr val="accent1"/>
                  </a:solidFill>
                  <a:latin typeface="Montserrat Medium" panose="00000600000000000000" pitchFamily="2" charset="0"/>
                </a:rPr>
                <a:t>£23-£29m </a:t>
              </a:r>
              <a:endParaRPr lang="en-GB" sz="1600" b="1" dirty="0">
                <a:solidFill>
                  <a:schemeClr val="accent1"/>
                </a:solidFill>
                <a:latin typeface="Montserrat Medium" panose="00000600000000000000" pitchFamily="2" charset="0"/>
              </a:endParaRPr>
            </a:p>
            <a:p>
              <a:pPr algn="ctr">
                <a:lnSpc>
                  <a:spcPct val="114000"/>
                </a:lnSpc>
              </a:pPr>
              <a:r>
                <a:rPr lang="en-GB" sz="1400" dirty="0">
                  <a:solidFill>
                    <a:schemeClr val="accent1"/>
                  </a:solidFill>
                </a:rPr>
                <a:t/>
              </a:r>
              <a:br>
                <a:rPr lang="en-GB" sz="1400" dirty="0">
                  <a:solidFill>
                    <a:schemeClr val="accent1"/>
                  </a:solidFill>
                </a:rPr>
              </a:br>
              <a:r>
                <a:rPr lang="en-GB" sz="1400" dirty="0">
                  <a:solidFill>
                    <a:schemeClr val="accent1"/>
                  </a:solidFill>
                </a:rPr>
                <a:t>in 2019/20</a:t>
              </a:r>
            </a:p>
          </p:txBody>
        </p:sp>
      </p:grpSp>
    </p:spTree>
    <p:extLst>
      <p:ext uri="{BB962C8B-B14F-4D97-AF65-F5344CB8AC3E}">
        <p14:creationId xmlns:p14="http://schemas.microsoft.com/office/powerpoint/2010/main" val="12188274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FFDD0-77E3-461D-B313-B345FB850DC9}"/>
              </a:ext>
            </a:extLst>
          </p:cNvPr>
          <p:cNvSpPr>
            <a:spLocks noGrp="1"/>
          </p:cNvSpPr>
          <p:nvPr>
            <p:ph type="title"/>
          </p:nvPr>
        </p:nvSpPr>
        <p:spPr/>
        <p:txBody>
          <a:bodyPr/>
          <a:lstStyle/>
          <a:p>
            <a:r>
              <a:rPr lang="en-GB" dirty="0"/>
              <a:t>The wider public sector costs</a:t>
            </a:r>
          </a:p>
        </p:txBody>
      </p:sp>
      <p:sp>
        <p:nvSpPr>
          <p:cNvPr id="3" name="Content Placeholder 2">
            <a:extLst>
              <a:ext uri="{FF2B5EF4-FFF2-40B4-BE49-F238E27FC236}">
                <a16:creationId xmlns:a16="http://schemas.microsoft.com/office/drawing/2014/main" id="{4B455E19-88A0-4AF3-AEF2-83FB1DABB40C}"/>
              </a:ext>
            </a:extLst>
          </p:cNvPr>
          <p:cNvSpPr>
            <a:spLocks noGrp="1"/>
          </p:cNvSpPr>
          <p:nvPr>
            <p:ph idx="1"/>
          </p:nvPr>
        </p:nvSpPr>
        <p:spPr>
          <a:xfrm>
            <a:off x="1602769" y="2034283"/>
            <a:ext cx="10145152" cy="1394717"/>
          </a:xfrm>
        </p:spPr>
        <p:txBody>
          <a:bodyPr>
            <a:normAutofit lnSpcReduction="10000"/>
          </a:bodyPr>
          <a:lstStyle/>
          <a:p>
            <a:r>
              <a:rPr lang="en-GB" sz="1800" dirty="0"/>
              <a:t>If 1 in 10 claimants who successfully had their decision changed in 2019/20 have to pay one additional visit to the GP, then it would cost the NHS an additional 2,300 GP hours, at a cost of around £600,000 per annum.</a:t>
            </a:r>
          </a:p>
          <a:p>
            <a:r>
              <a:rPr lang="en-GB" sz="1800" dirty="0"/>
              <a:t>If 1 in 20 of those who successfully had their decision changed in 2019/20 have to pay one more visit to A&amp;E, for example, then it would cost around £1.1 million per annum.</a:t>
            </a:r>
          </a:p>
        </p:txBody>
      </p:sp>
      <p:sp>
        <p:nvSpPr>
          <p:cNvPr id="4" name="TextBox 3">
            <a:extLst>
              <a:ext uri="{FF2B5EF4-FFF2-40B4-BE49-F238E27FC236}">
                <a16:creationId xmlns:a16="http://schemas.microsoft.com/office/drawing/2014/main" id="{C8A5185E-5513-4B59-9D32-6D6E32EADABF}"/>
              </a:ext>
            </a:extLst>
          </p:cNvPr>
          <p:cNvSpPr txBox="1"/>
          <p:nvPr/>
        </p:nvSpPr>
        <p:spPr>
          <a:xfrm>
            <a:off x="338137" y="1503389"/>
            <a:ext cx="3627688" cy="369332"/>
          </a:xfrm>
          <a:prstGeom prst="rect">
            <a:avLst/>
          </a:prstGeom>
          <a:noFill/>
        </p:spPr>
        <p:txBody>
          <a:bodyPr wrap="square" rtlCol="0">
            <a:spAutoFit/>
          </a:bodyPr>
          <a:lstStyle/>
          <a:p>
            <a:r>
              <a:rPr lang="en-GB" b="1" dirty="0">
                <a:solidFill>
                  <a:schemeClr val="accent1"/>
                </a:solidFill>
              </a:rPr>
              <a:t>Scenario analysis:</a:t>
            </a:r>
          </a:p>
        </p:txBody>
      </p:sp>
      <p:pic>
        <p:nvPicPr>
          <p:cNvPr id="2050" name="Picture 2" descr="Doctor Stethoscope Icon Images, Stock Photos &amp; Vectors | Shutterstock">
            <a:extLst>
              <a:ext uri="{FF2B5EF4-FFF2-40B4-BE49-F238E27FC236}">
                <a16:creationId xmlns:a16="http://schemas.microsoft.com/office/drawing/2014/main" id="{544097E2-D103-473D-B6D1-D58BD2746861}"/>
              </a:ext>
            </a:extLst>
          </p:cNvPr>
          <p:cNvPicPr>
            <a:picLocks noChangeAspect="1" noChangeArrowheads="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5365" t="6405" r="13818" b="16736"/>
          <a:stretch/>
        </p:blipFill>
        <p:spPr bwMode="auto">
          <a:xfrm>
            <a:off x="657545" y="2185167"/>
            <a:ext cx="842482" cy="98632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ome - Free web icons">
            <a:extLst>
              <a:ext uri="{FF2B5EF4-FFF2-40B4-BE49-F238E27FC236}">
                <a16:creationId xmlns:a16="http://schemas.microsoft.com/office/drawing/2014/main" id="{C8B00E98-C8BE-4CA0-9116-F3E4A5F6A547}"/>
              </a:ext>
            </a:extLst>
          </p:cNvPr>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47270" y="3629001"/>
            <a:ext cx="842482" cy="842482"/>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elp - Free people icons">
            <a:extLst>
              <a:ext uri="{FF2B5EF4-FFF2-40B4-BE49-F238E27FC236}">
                <a16:creationId xmlns:a16="http://schemas.microsoft.com/office/drawing/2014/main" id="{41598D15-D542-4BEC-B9F2-2860D3917256}"/>
              </a:ext>
            </a:extLst>
          </p:cNvPr>
          <p:cNvPicPr>
            <a:picLocks noChangeAspect="1" noChangeArrowheads="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57545" y="4723514"/>
            <a:ext cx="842482" cy="842482"/>
          </a:xfrm>
          <a:prstGeom prst="rect">
            <a:avLst/>
          </a:prstGeom>
          <a:noFill/>
          <a:extLst>
            <a:ext uri="{909E8E84-426E-40DD-AFC4-6F175D3DCCD1}">
              <a14:hiddenFill xmlns:a14="http://schemas.microsoft.com/office/drawing/2010/main">
                <a:solidFill>
                  <a:srgbClr val="FFFFFF"/>
                </a:solidFill>
              </a14:hiddenFill>
            </a:ext>
          </a:extLst>
        </p:spPr>
      </p:pic>
      <p:sp>
        <p:nvSpPr>
          <p:cNvPr id="10" name="Content Placeholder 2">
            <a:extLst>
              <a:ext uri="{FF2B5EF4-FFF2-40B4-BE49-F238E27FC236}">
                <a16:creationId xmlns:a16="http://schemas.microsoft.com/office/drawing/2014/main" id="{E2A6494C-3124-49C1-AB4D-1D1530DC5E1E}"/>
              </a:ext>
            </a:extLst>
          </p:cNvPr>
          <p:cNvSpPr txBox="1">
            <a:spLocks/>
          </p:cNvSpPr>
          <p:nvPr/>
        </p:nvSpPr>
        <p:spPr>
          <a:xfrm>
            <a:off x="1602769" y="3780620"/>
            <a:ext cx="10145152" cy="1064948"/>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t>If 1 in every 100 people who successfully had their decision changed in 2019/20 required statutory homelessness support whilst they await the outcome of their MR or appeal, it could cost an additional £4.4 million.</a:t>
            </a:r>
            <a:br>
              <a:rPr lang="en-GB" sz="1800" dirty="0"/>
            </a:br>
            <a:endParaRPr lang="en-GB" sz="1800" dirty="0"/>
          </a:p>
        </p:txBody>
      </p:sp>
      <p:sp>
        <p:nvSpPr>
          <p:cNvPr id="11" name="Content Placeholder 2">
            <a:extLst>
              <a:ext uri="{FF2B5EF4-FFF2-40B4-BE49-F238E27FC236}">
                <a16:creationId xmlns:a16="http://schemas.microsoft.com/office/drawing/2014/main" id="{6C22AD4B-692E-4CA5-B534-2C9B519A58EC}"/>
              </a:ext>
            </a:extLst>
          </p:cNvPr>
          <p:cNvSpPr txBox="1">
            <a:spLocks/>
          </p:cNvSpPr>
          <p:nvPr/>
        </p:nvSpPr>
        <p:spPr>
          <a:xfrm>
            <a:off x="1602769" y="4989402"/>
            <a:ext cx="10145152" cy="733304"/>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t>If 1 in 200 of those who successfully had their decision changed in 2019/20 require community social care in the interim, then it could cost an additional £9.9 million.</a:t>
            </a:r>
          </a:p>
        </p:txBody>
      </p:sp>
    </p:spTree>
    <p:extLst>
      <p:ext uri="{BB962C8B-B14F-4D97-AF65-F5344CB8AC3E}">
        <p14:creationId xmlns:p14="http://schemas.microsoft.com/office/powerpoint/2010/main" val="854977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050"/>
                                        </p:tgtEl>
                                        <p:attrNameLst>
                                          <p:attrName>style.visibility</p:attrName>
                                        </p:attrNameLst>
                                      </p:cBhvr>
                                      <p:to>
                                        <p:strVal val="visible"/>
                                      </p:to>
                                    </p:set>
                                    <p:animEffect transition="in" filter="fade">
                                      <p:cBhvr>
                                        <p:cTn id="13" dur="500"/>
                                        <p:tgtEl>
                                          <p:spTgt spid="205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par>
                                <p:cTn id="19" presetID="10" presetClass="entr" presetSubtype="0" fill="hold" nodeType="withEffect">
                                  <p:stCondLst>
                                    <p:cond delay="0"/>
                                  </p:stCondLst>
                                  <p:childTnLst>
                                    <p:set>
                                      <p:cBhvr>
                                        <p:cTn id="20" dur="1" fill="hold">
                                          <p:stCondLst>
                                            <p:cond delay="0"/>
                                          </p:stCondLst>
                                        </p:cTn>
                                        <p:tgtEl>
                                          <p:spTgt spid="2052"/>
                                        </p:tgtEl>
                                        <p:attrNameLst>
                                          <p:attrName>style.visibility</p:attrName>
                                        </p:attrNameLst>
                                      </p:cBhvr>
                                      <p:to>
                                        <p:strVal val="visible"/>
                                      </p:to>
                                    </p:set>
                                    <p:animEffect transition="in" filter="fade">
                                      <p:cBhvr>
                                        <p:cTn id="21" dur="500"/>
                                        <p:tgtEl>
                                          <p:spTgt spid="205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par>
                                <p:cTn id="27" presetID="10" presetClass="entr" presetSubtype="0" fill="hold" nodeType="withEffect">
                                  <p:stCondLst>
                                    <p:cond delay="0"/>
                                  </p:stCondLst>
                                  <p:childTnLst>
                                    <p:set>
                                      <p:cBhvr>
                                        <p:cTn id="28" dur="1" fill="hold">
                                          <p:stCondLst>
                                            <p:cond delay="0"/>
                                          </p:stCondLst>
                                        </p:cTn>
                                        <p:tgtEl>
                                          <p:spTgt spid="2056"/>
                                        </p:tgtEl>
                                        <p:attrNameLst>
                                          <p:attrName>style.visibility</p:attrName>
                                        </p:attrNameLst>
                                      </p:cBhvr>
                                      <p:to>
                                        <p:strVal val="visible"/>
                                      </p:to>
                                    </p:set>
                                    <p:animEffect transition="in" filter="fade">
                                      <p:cBhvr>
                                        <p:cTn id="29" dur="500"/>
                                        <p:tgtEl>
                                          <p:spTgt spid="20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0"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D3AF81-5262-45C3-A461-44AF41139528}"/>
              </a:ext>
            </a:extLst>
          </p:cNvPr>
          <p:cNvSpPr>
            <a:spLocks noGrp="1"/>
          </p:cNvSpPr>
          <p:nvPr>
            <p:ph type="title"/>
          </p:nvPr>
        </p:nvSpPr>
        <p:spPr/>
        <p:txBody>
          <a:bodyPr/>
          <a:lstStyle/>
          <a:p>
            <a:r>
              <a:rPr lang="en-GB" dirty="0"/>
              <a:t>The costs to the individual</a:t>
            </a:r>
          </a:p>
        </p:txBody>
      </p:sp>
      <p:sp>
        <p:nvSpPr>
          <p:cNvPr id="7" name="TextBox 6">
            <a:extLst>
              <a:ext uri="{FF2B5EF4-FFF2-40B4-BE49-F238E27FC236}">
                <a16:creationId xmlns:a16="http://schemas.microsoft.com/office/drawing/2014/main" id="{5C029DF2-65B9-4B39-AC9F-7FF74116EC57}"/>
              </a:ext>
            </a:extLst>
          </p:cNvPr>
          <p:cNvSpPr txBox="1"/>
          <p:nvPr/>
        </p:nvSpPr>
        <p:spPr>
          <a:xfrm>
            <a:off x="4320876" y="3289089"/>
            <a:ext cx="3308278" cy="1200329"/>
          </a:xfrm>
          <a:prstGeom prst="rect">
            <a:avLst/>
          </a:prstGeom>
          <a:noFill/>
        </p:spPr>
        <p:txBody>
          <a:bodyPr wrap="square">
            <a:spAutoFit/>
          </a:bodyPr>
          <a:lstStyle/>
          <a:p>
            <a:r>
              <a:rPr lang="en-GB" dirty="0"/>
              <a:t>“ D is completely overwhelmed by the situation and struggles to manage her health needs ”</a:t>
            </a:r>
          </a:p>
        </p:txBody>
      </p:sp>
      <p:sp>
        <p:nvSpPr>
          <p:cNvPr id="9" name="TextBox 8">
            <a:extLst>
              <a:ext uri="{FF2B5EF4-FFF2-40B4-BE49-F238E27FC236}">
                <a16:creationId xmlns:a16="http://schemas.microsoft.com/office/drawing/2014/main" id="{DBDC4656-CCEB-4E61-A421-16D8EF5A8A64}"/>
              </a:ext>
            </a:extLst>
          </p:cNvPr>
          <p:cNvSpPr txBox="1"/>
          <p:nvPr/>
        </p:nvSpPr>
        <p:spPr>
          <a:xfrm>
            <a:off x="8035847" y="3240287"/>
            <a:ext cx="3157122" cy="1754326"/>
          </a:xfrm>
          <a:prstGeom prst="rect">
            <a:avLst/>
          </a:prstGeom>
          <a:noFill/>
        </p:spPr>
        <p:txBody>
          <a:bodyPr wrap="square">
            <a:spAutoFit/>
          </a:bodyPr>
          <a:lstStyle/>
          <a:p>
            <a:r>
              <a:rPr lang="en-GB" dirty="0"/>
              <a:t>“ among the group that transitioned from DLA to neither DLA or PIP there was a significant deterioration in mental wellbeing ”</a:t>
            </a:r>
          </a:p>
        </p:txBody>
      </p:sp>
      <p:pic>
        <p:nvPicPr>
          <p:cNvPr id="1026" name="Picture 2" descr="Navy blue chat 4 icon - Free navy blue chat icons">
            <a:extLst>
              <a:ext uri="{FF2B5EF4-FFF2-40B4-BE49-F238E27FC236}">
                <a16:creationId xmlns:a16="http://schemas.microsoft.com/office/drawing/2014/main" id="{A81F2DD6-B2C5-4F48-8835-6A3C427F78EE}"/>
              </a:ext>
            </a:extLst>
          </p:cNvPr>
          <p:cNvPicPr>
            <a:picLocks noChangeAspect="1" noChangeArrowheads="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259231" y="1837809"/>
            <a:ext cx="1015663" cy="1015663"/>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65F2DC32-5EF6-456B-86E5-458966185F28}"/>
              </a:ext>
            </a:extLst>
          </p:cNvPr>
          <p:cNvSpPr txBox="1"/>
          <p:nvPr/>
        </p:nvSpPr>
        <p:spPr>
          <a:xfrm>
            <a:off x="5340347" y="2119839"/>
            <a:ext cx="1801485" cy="369869"/>
          </a:xfrm>
          <a:prstGeom prst="rect">
            <a:avLst/>
          </a:prstGeom>
          <a:noFill/>
        </p:spPr>
        <p:txBody>
          <a:bodyPr wrap="square" rtlCol="0">
            <a:spAutoFit/>
          </a:bodyPr>
          <a:lstStyle/>
          <a:p>
            <a:r>
              <a:rPr lang="en-GB" b="1" dirty="0">
                <a:solidFill>
                  <a:schemeClr val="accent1"/>
                </a:solidFill>
              </a:rPr>
              <a:t>Case studies</a:t>
            </a:r>
          </a:p>
        </p:txBody>
      </p:sp>
      <p:sp>
        <p:nvSpPr>
          <p:cNvPr id="12" name="TextBox 11">
            <a:extLst>
              <a:ext uri="{FF2B5EF4-FFF2-40B4-BE49-F238E27FC236}">
                <a16:creationId xmlns:a16="http://schemas.microsoft.com/office/drawing/2014/main" id="{C025CCCE-B49F-4F38-9AB5-9F26CE354CD8}"/>
              </a:ext>
            </a:extLst>
          </p:cNvPr>
          <p:cNvSpPr txBox="1"/>
          <p:nvPr/>
        </p:nvSpPr>
        <p:spPr>
          <a:xfrm>
            <a:off x="8936021" y="2175228"/>
            <a:ext cx="3157122" cy="369332"/>
          </a:xfrm>
          <a:prstGeom prst="rect">
            <a:avLst/>
          </a:prstGeom>
          <a:noFill/>
        </p:spPr>
        <p:txBody>
          <a:bodyPr wrap="square" rtlCol="0">
            <a:spAutoFit/>
          </a:bodyPr>
          <a:lstStyle/>
          <a:p>
            <a:r>
              <a:rPr lang="en-GB" b="1" dirty="0">
                <a:solidFill>
                  <a:schemeClr val="accent1"/>
                </a:solidFill>
              </a:rPr>
              <a:t>Analysis of survey data</a:t>
            </a:r>
          </a:p>
        </p:txBody>
      </p:sp>
      <p:pic>
        <p:nvPicPr>
          <p:cNvPr id="1028" name="Picture 4" descr="Home - Insight Platforms">
            <a:extLst>
              <a:ext uri="{FF2B5EF4-FFF2-40B4-BE49-F238E27FC236}">
                <a16:creationId xmlns:a16="http://schemas.microsoft.com/office/drawing/2014/main" id="{C4569900-7B62-44D6-9522-E64DAE35588F}"/>
              </a:ext>
            </a:extLst>
          </p:cNvPr>
          <p:cNvPicPr>
            <a:picLocks noChangeAspect="1" noChangeArrowheads="1"/>
          </p:cNvPicPr>
          <p:nvPr/>
        </p:nvPicPr>
        <p:blipFill>
          <a:blip r:embed="rId3">
            <a:duotone>
              <a:schemeClr val="accent1">
                <a:shade val="45000"/>
                <a:satMod val="135000"/>
              </a:schemeClr>
              <a:prstClr val="white"/>
            </a:duotone>
            <a:extLst>
              <a:ext uri="{BEBA8EAE-BF5A-486C-A8C5-ECC9F3942E4B}">
                <a14:imgProps xmlns:a14="http://schemas.microsoft.com/office/drawing/2010/main">
                  <a14:imgLayer r:embed="rId4">
                    <a14:imgEffect>
                      <a14:colorTemperature colorTemp="6563"/>
                    </a14:imgEffect>
                  </a14:imgLayer>
                </a14:imgProps>
              </a:ext>
              <a:ext uri="{28A0092B-C50C-407E-A947-70E740481C1C}">
                <a14:useLocalDpi xmlns:a14="http://schemas.microsoft.com/office/drawing/2010/main" val="0"/>
              </a:ext>
            </a:extLst>
          </a:blip>
          <a:srcRect/>
          <a:stretch>
            <a:fillRect/>
          </a:stretch>
        </p:blipFill>
        <p:spPr bwMode="auto">
          <a:xfrm>
            <a:off x="7920359" y="1852063"/>
            <a:ext cx="1015662" cy="101566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Navy blue books icon - Free navy blue book icons">
            <a:extLst>
              <a:ext uri="{FF2B5EF4-FFF2-40B4-BE49-F238E27FC236}">
                <a16:creationId xmlns:a16="http://schemas.microsoft.com/office/drawing/2014/main" id="{E294C1BA-4BF4-4945-9998-731C5E2CF6E7}"/>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98103" y="1807123"/>
            <a:ext cx="1015663" cy="1015663"/>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0CE23626-631B-4899-B606-603D72FFE6F0}"/>
              </a:ext>
            </a:extLst>
          </p:cNvPr>
          <p:cNvSpPr txBox="1"/>
          <p:nvPr/>
        </p:nvSpPr>
        <p:spPr>
          <a:xfrm>
            <a:off x="1679219" y="2119839"/>
            <a:ext cx="2029355" cy="369869"/>
          </a:xfrm>
          <a:prstGeom prst="rect">
            <a:avLst/>
          </a:prstGeom>
          <a:noFill/>
        </p:spPr>
        <p:txBody>
          <a:bodyPr wrap="square" rtlCol="0">
            <a:spAutoFit/>
          </a:bodyPr>
          <a:lstStyle/>
          <a:p>
            <a:r>
              <a:rPr lang="en-GB" b="1" dirty="0">
                <a:solidFill>
                  <a:schemeClr val="accent1"/>
                </a:solidFill>
              </a:rPr>
              <a:t>Evidence review</a:t>
            </a:r>
          </a:p>
        </p:txBody>
      </p:sp>
      <p:sp>
        <p:nvSpPr>
          <p:cNvPr id="17" name="TextBox 16">
            <a:extLst>
              <a:ext uri="{FF2B5EF4-FFF2-40B4-BE49-F238E27FC236}">
                <a16:creationId xmlns:a16="http://schemas.microsoft.com/office/drawing/2014/main" id="{8BA7B96E-1B36-4589-B869-EF1D3E6B1D29}"/>
              </a:ext>
            </a:extLst>
          </p:cNvPr>
          <p:cNvSpPr txBox="1"/>
          <p:nvPr/>
        </p:nvSpPr>
        <p:spPr>
          <a:xfrm>
            <a:off x="757061" y="3240287"/>
            <a:ext cx="3020404" cy="1477328"/>
          </a:xfrm>
          <a:prstGeom prst="rect">
            <a:avLst/>
          </a:prstGeom>
          <a:noFill/>
        </p:spPr>
        <p:txBody>
          <a:bodyPr wrap="square">
            <a:spAutoFit/>
          </a:bodyPr>
          <a:lstStyle/>
          <a:p>
            <a:r>
              <a:rPr lang="en-GB" dirty="0"/>
              <a:t>“ The vast majority of people who went through the PIP assessment process had a negative experience ”</a:t>
            </a:r>
          </a:p>
        </p:txBody>
      </p:sp>
    </p:spTree>
    <p:extLst>
      <p:ext uri="{BB962C8B-B14F-4D97-AF65-F5344CB8AC3E}">
        <p14:creationId xmlns:p14="http://schemas.microsoft.com/office/powerpoint/2010/main" val="41044324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7770392-5451-48C5-A22F-0DC2A9E4B07F}"/>
              </a:ext>
            </a:extLst>
          </p:cNvPr>
          <p:cNvSpPr/>
          <p:nvPr/>
        </p:nvSpPr>
        <p:spPr>
          <a:xfrm>
            <a:off x="4125756" y="4523116"/>
            <a:ext cx="2803132" cy="92333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FD8A56A-82FC-4C0B-BB01-9EFE4035CE5F}"/>
              </a:ext>
            </a:extLst>
          </p:cNvPr>
          <p:cNvSpPr/>
          <p:nvPr/>
        </p:nvSpPr>
        <p:spPr>
          <a:xfrm>
            <a:off x="589594" y="4523116"/>
            <a:ext cx="2803132" cy="92333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0856A184-AD86-4A59-AAF8-A71295844B73}"/>
              </a:ext>
            </a:extLst>
          </p:cNvPr>
          <p:cNvSpPr/>
          <p:nvPr/>
        </p:nvSpPr>
        <p:spPr>
          <a:xfrm>
            <a:off x="4125756" y="2023066"/>
            <a:ext cx="2803132" cy="923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E138EA82-92D0-4A0C-9950-002962675ECA}"/>
              </a:ext>
            </a:extLst>
          </p:cNvPr>
          <p:cNvSpPr/>
          <p:nvPr/>
        </p:nvSpPr>
        <p:spPr>
          <a:xfrm>
            <a:off x="589594" y="2026301"/>
            <a:ext cx="2803132" cy="923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C9DA8D13-1FC3-4D3E-A6E5-27AFB76172F5}"/>
              </a:ext>
            </a:extLst>
          </p:cNvPr>
          <p:cNvSpPr>
            <a:spLocks noGrp="1"/>
          </p:cNvSpPr>
          <p:nvPr>
            <p:ph type="title"/>
          </p:nvPr>
        </p:nvSpPr>
        <p:spPr/>
        <p:txBody>
          <a:bodyPr/>
          <a:lstStyle/>
          <a:p>
            <a:r>
              <a:rPr lang="en-GB" dirty="0"/>
              <a:t>The recipe for economic analysis…</a:t>
            </a:r>
          </a:p>
        </p:txBody>
      </p:sp>
      <p:sp>
        <p:nvSpPr>
          <p:cNvPr id="4" name="TextBox 3">
            <a:extLst>
              <a:ext uri="{FF2B5EF4-FFF2-40B4-BE49-F238E27FC236}">
                <a16:creationId xmlns:a16="http://schemas.microsoft.com/office/drawing/2014/main" id="{F77B7711-548C-4220-B20F-10ADDE5C05F1}"/>
              </a:ext>
            </a:extLst>
          </p:cNvPr>
          <p:cNvSpPr txBox="1"/>
          <p:nvPr/>
        </p:nvSpPr>
        <p:spPr>
          <a:xfrm>
            <a:off x="4083803" y="2023066"/>
            <a:ext cx="2887038" cy="923330"/>
          </a:xfrm>
          <a:prstGeom prst="rect">
            <a:avLst/>
          </a:prstGeom>
          <a:noFill/>
        </p:spPr>
        <p:txBody>
          <a:bodyPr wrap="square" rtlCol="0">
            <a:spAutoFit/>
          </a:bodyPr>
          <a:lstStyle/>
          <a:p>
            <a:pPr algn="ctr"/>
            <a:r>
              <a:rPr lang="en-GB" dirty="0">
                <a:solidFill>
                  <a:schemeClr val="bg1"/>
                </a:solidFill>
              </a:rPr>
              <a:t>Follow-up outcome for beneficiary supported by the charity</a:t>
            </a:r>
          </a:p>
        </p:txBody>
      </p:sp>
      <p:sp>
        <p:nvSpPr>
          <p:cNvPr id="5" name="TextBox 4">
            <a:extLst>
              <a:ext uri="{FF2B5EF4-FFF2-40B4-BE49-F238E27FC236}">
                <a16:creationId xmlns:a16="http://schemas.microsoft.com/office/drawing/2014/main" id="{5C8DA358-75E9-4765-910B-B22CAD0A0568}"/>
              </a:ext>
            </a:extLst>
          </p:cNvPr>
          <p:cNvSpPr txBox="1"/>
          <p:nvPr/>
        </p:nvSpPr>
        <p:spPr>
          <a:xfrm>
            <a:off x="9905247" y="3226883"/>
            <a:ext cx="1876431" cy="923330"/>
          </a:xfrm>
          <a:prstGeom prst="rect">
            <a:avLst/>
          </a:prstGeom>
          <a:solidFill>
            <a:schemeClr val="accent5"/>
          </a:solidFill>
        </p:spPr>
        <p:txBody>
          <a:bodyPr wrap="square" rtlCol="0">
            <a:spAutoFit/>
          </a:bodyPr>
          <a:lstStyle/>
          <a:p>
            <a:pPr algn="ctr"/>
            <a:r>
              <a:rPr lang="en-GB" dirty="0">
                <a:solidFill>
                  <a:schemeClr val="bg1"/>
                </a:solidFill>
              </a:rPr>
              <a:t>Difference in outcomes we can value</a:t>
            </a:r>
          </a:p>
        </p:txBody>
      </p:sp>
      <p:sp>
        <p:nvSpPr>
          <p:cNvPr id="6" name="TextBox 5">
            <a:extLst>
              <a:ext uri="{FF2B5EF4-FFF2-40B4-BE49-F238E27FC236}">
                <a16:creationId xmlns:a16="http://schemas.microsoft.com/office/drawing/2014/main" id="{C3AC0B14-C230-44DB-8D61-CD0EF81DFD7B}"/>
              </a:ext>
            </a:extLst>
          </p:cNvPr>
          <p:cNvSpPr txBox="1"/>
          <p:nvPr/>
        </p:nvSpPr>
        <p:spPr>
          <a:xfrm>
            <a:off x="689712" y="4661616"/>
            <a:ext cx="2332233" cy="646331"/>
          </a:xfrm>
          <a:prstGeom prst="rect">
            <a:avLst/>
          </a:prstGeom>
          <a:noFill/>
        </p:spPr>
        <p:txBody>
          <a:bodyPr wrap="square" rtlCol="0">
            <a:spAutoFit/>
          </a:bodyPr>
          <a:lstStyle/>
          <a:p>
            <a:pPr algn="ctr"/>
            <a:r>
              <a:rPr lang="en-GB" dirty="0"/>
              <a:t>Baseline for a control group</a:t>
            </a:r>
          </a:p>
        </p:txBody>
      </p:sp>
      <p:sp>
        <p:nvSpPr>
          <p:cNvPr id="7" name="TextBox 6">
            <a:extLst>
              <a:ext uri="{FF2B5EF4-FFF2-40B4-BE49-F238E27FC236}">
                <a16:creationId xmlns:a16="http://schemas.microsoft.com/office/drawing/2014/main" id="{3758D543-3737-4D1F-8DAC-C65CA3C61CA3}"/>
              </a:ext>
            </a:extLst>
          </p:cNvPr>
          <p:cNvSpPr txBox="1"/>
          <p:nvPr/>
        </p:nvSpPr>
        <p:spPr>
          <a:xfrm>
            <a:off x="589594" y="2026301"/>
            <a:ext cx="2719227" cy="923330"/>
          </a:xfrm>
          <a:prstGeom prst="rect">
            <a:avLst/>
          </a:prstGeom>
          <a:noFill/>
        </p:spPr>
        <p:txBody>
          <a:bodyPr wrap="square" rtlCol="0">
            <a:spAutoFit/>
          </a:bodyPr>
          <a:lstStyle/>
          <a:p>
            <a:pPr algn="ctr"/>
            <a:r>
              <a:rPr lang="en-GB" dirty="0">
                <a:solidFill>
                  <a:schemeClr val="bg1"/>
                </a:solidFill>
              </a:rPr>
              <a:t>Baseline for beneficiary supported by the charity</a:t>
            </a:r>
          </a:p>
        </p:txBody>
      </p:sp>
      <p:sp>
        <p:nvSpPr>
          <p:cNvPr id="8" name="TextBox 7">
            <a:extLst>
              <a:ext uri="{FF2B5EF4-FFF2-40B4-BE49-F238E27FC236}">
                <a16:creationId xmlns:a16="http://schemas.microsoft.com/office/drawing/2014/main" id="{0857BCD0-6E24-4B0D-A1EF-504189AC2BEB}"/>
              </a:ext>
            </a:extLst>
          </p:cNvPr>
          <p:cNvSpPr txBox="1"/>
          <p:nvPr/>
        </p:nvSpPr>
        <p:spPr>
          <a:xfrm>
            <a:off x="4361205" y="4523116"/>
            <a:ext cx="2332233" cy="923330"/>
          </a:xfrm>
          <a:prstGeom prst="rect">
            <a:avLst/>
          </a:prstGeom>
          <a:noFill/>
        </p:spPr>
        <p:txBody>
          <a:bodyPr wrap="square" rtlCol="0">
            <a:spAutoFit/>
          </a:bodyPr>
          <a:lstStyle/>
          <a:p>
            <a:pPr algn="ctr"/>
            <a:r>
              <a:rPr lang="en-GB" dirty="0"/>
              <a:t>Follow-up outcome for a control group</a:t>
            </a:r>
          </a:p>
        </p:txBody>
      </p:sp>
      <p:sp>
        <p:nvSpPr>
          <p:cNvPr id="14" name="Arrow: Right 13">
            <a:extLst>
              <a:ext uri="{FF2B5EF4-FFF2-40B4-BE49-F238E27FC236}">
                <a16:creationId xmlns:a16="http://schemas.microsoft.com/office/drawing/2014/main" id="{D1B02DD6-E130-4C42-8302-E268D7C982A8}"/>
              </a:ext>
            </a:extLst>
          </p:cNvPr>
          <p:cNvSpPr/>
          <p:nvPr/>
        </p:nvSpPr>
        <p:spPr>
          <a:xfrm>
            <a:off x="3559393" y="2289522"/>
            <a:ext cx="503434"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Arrow: Right 14">
            <a:extLst>
              <a:ext uri="{FF2B5EF4-FFF2-40B4-BE49-F238E27FC236}">
                <a16:creationId xmlns:a16="http://schemas.microsoft.com/office/drawing/2014/main" id="{BC31B7CB-FD80-404E-B272-193DFC821972}"/>
              </a:ext>
            </a:extLst>
          </p:cNvPr>
          <p:cNvSpPr/>
          <p:nvPr/>
        </p:nvSpPr>
        <p:spPr>
          <a:xfrm rot="2090237">
            <a:off x="6936296" y="2727560"/>
            <a:ext cx="1161731"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Arrow: Right 16">
            <a:extLst>
              <a:ext uri="{FF2B5EF4-FFF2-40B4-BE49-F238E27FC236}">
                <a16:creationId xmlns:a16="http://schemas.microsoft.com/office/drawing/2014/main" id="{4B483C64-435F-40DC-98BE-8F9AC1C9C8F2}"/>
              </a:ext>
            </a:extLst>
          </p:cNvPr>
          <p:cNvSpPr/>
          <p:nvPr/>
        </p:nvSpPr>
        <p:spPr>
          <a:xfrm rot="19203297">
            <a:off x="6950850" y="4304485"/>
            <a:ext cx="1245620"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C5E8B242-5198-4AA7-B7E1-FDC4268C6878}"/>
              </a:ext>
            </a:extLst>
          </p:cNvPr>
          <p:cNvSpPr txBox="1"/>
          <p:nvPr/>
        </p:nvSpPr>
        <p:spPr>
          <a:xfrm>
            <a:off x="7759419" y="3426938"/>
            <a:ext cx="1222274" cy="523220"/>
          </a:xfrm>
          <a:prstGeom prst="rect">
            <a:avLst/>
          </a:prstGeom>
          <a:noFill/>
        </p:spPr>
        <p:txBody>
          <a:bodyPr wrap="square" rtlCol="0">
            <a:spAutoFit/>
          </a:bodyPr>
          <a:lstStyle/>
          <a:p>
            <a:pPr algn="ctr"/>
            <a:r>
              <a:rPr lang="en-GB" sz="1400" dirty="0"/>
              <a:t>Evidence pathway</a:t>
            </a:r>
          </a:p>
        </p:txBody>
      </p:sp>
      <p:sp>
        <p:nvSpPr>
          <p:cNvPr id="19" name="Arrow: Right 18">
            <a:extLst>
              <a:ext uri="{FF2B5EF4-FFF2-40B4-BE49-F238E27FC236}">
                <a16:creationId xmlns:a16="http://schemas.microsoft.com/office/drawing/2014/main" id="{C27D231C-252A-45F5-A91E-3CDCBACE4680}"/>
              </a:ext>
            </a:extLst>
          </p:cNvPr>
          <p:cNvSpPr/>
          <p:nvPr/>
        </p:nvSpPr>
        <p:spPr>
          <a:xfrm>
            <a:off x="8942352" y="3493339"/>
            <a:ext cx="863162"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extLst>
              <a:ext uri="{FF2B5EF4-FFF2-40B4-BE49-F238E27FC236}">
                <a16:creationId xmlns:a16="http://schemas.microsoft.com/office/drawing/2014/main" id="{57C8E95F-716A-40E7-BB6F-72C2F84AB2CF}"/>
              </a:ext>
            </a:extLst>
          </p:cNvPr>
          <p:cNvSpPr/>
          <p:nvPr/>
        </p:nvSpPr>
        <p:spPr>
          <a:xfrm>
            <a:off x="3543616" y="4789572"/>
            <a:ext cx="503434"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61298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500"/>
                                        <p:tgtEl>
                                          <p:spTgt spid="15"/>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fade">
                                      <p:cBhvr>
                                        <p:cTn id="30" dur="500"/>
                                        <p:tgtEl>
                                          <p:spTgt spid="19"/>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500"/>
                                        <p:tgtEl>
                                          <p:spTgt spid="5"/>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500"/>
                                        <p:tgtEl>
                                          <p:spTgt spid="12"/>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500"/>
                                        <p:tgtEl>
                                          <p:spTgt spid="11"/>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fade">
                                      <p:cBhvr>
                                        <p:cTn id="44" dur="500"/>
                                        <p:tgtEl>
                                          <p:spTgt spid="6"/>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fade">
                                      <p:cBhvr>
                                        <p:cTn id="47" dur="500"/>
                                        <p:tgtEl>
                                          <p:spTgt spid="8"/>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fade">
                                      <p:cBhvr>
                                        <p:cTn id="50" dur="500"/>
                                        <p:tgtEl>
                                          <p:spTgt spid="17"/>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0"/>
                                        </p:tgtEl>
                                        <p:attrNameLst>
                                          <p:attrName>style.visibility</p:attrName>
                                        </p:attrNameLst>
                                      </p:cBhvr>
                                      <p:to>
                                        <p:strVal val="visible"/>
                                      </p:to>
                                    </p:set>
                                    <p:animEffect transition="in" filter="fade">
                                      <p:cBhvr>
                                        <p:cTn id="5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1" grpId="0" animBg="1"/>
      <p:bldP spid="10" grpId="0" animBg="1"/>
      <p:bldP spid="9" grpId="0" animBg="1"/>
      <p:bldP spid="4" grpId="0"/>
      <p:bldP spid="5" grpId="0" animBg="1"/>
      <p:bldP spid="6" grpId="0"/>
      <p:bldP spid="7" grpId="0"/>
      <p:bldP spid="8" grpId="0"/>
      <p:bldP spid="14" grpId="0" animBg="1"/>
      <p:bldP spid="15" grpId="0" animBg="1"/>
      <p:bldP spid="17" grpId="0" animBg="1"/>
      <p:bldP spid="18" grpId="0"/>
      <p:bldP spid="19" grpId="0" animBg="1"/>
      <p:bldP spid="2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7770392-5451-48C5-A22F-0DC2A9E4B07F}"/>
              </a:ext>
            </a:extLst>
          </p:cNvPr>
          <p:cNvSpPr/>
          <p:nvPr/>
        </p:nvSpPr>
        <p:spPr>
          <a:xfrm>
            <a:off x="4125756" y="4523116"/>
            <a:ext cx="2803132" cy="92333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FD8A56A-82FC-4C0B-BB01-9EFE4035CE5F}"/>
              </a:ext>
            </a:extLst>
          </p:cNvPr>
          <p:cNvSpPr/>
          <p:nvPr/>
        </p:nvSpPr>
        <p:spPr>
          <a:xfrm>
            <a:off x="589594" y="4523116"/>
            <a:ext cx="2803132" cy="92333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0856A184-AD86-4A59-AAF8-A71295844B73}"/>
              </a:ext>
            </a:extLst>
          </p:cNvPr>
          <p:cNvSpPr/>
          <p:nvPr/>
        </p:nvSpPr>
        <p:spPr>
          <a:xfrm>
            <a:off x="4125756" y="2023066"/>
            <a:ext cx="2803132" cy="923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E138EA82-92D0-4A0C-9950-002962675ECA}"/>
              </a:ext>
            </a:extLst>
          </p:cNvPr>
          <p:cNvSpPr/>
          <p:nvPr/>
        </p:nvSpPr>
        <p:spPr>
          <a:xfrm>
            <a:off x="589594" y="2026301"/>
            <a:ext cx="2803132" cy="923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C9DA8D13-1FC3-4D3E-A6E5-27AFB76172F5}"/>
              </a:ext>
            </a:extLst>
          </p:cNvPr>
          <p:cNvSpPr>
            <a:spLocks noGrp="1"/>
          </p:cNvSpPr>
          <p:nvPr>
            <p:ph type="title"/>
          </p:nvPr>
        </p:nvSpPr>
        <p:spPr/>
        <p:txBody>
          <a:bodyPr/>
          <a:lstStyle/>
          <a:p>
            <a:r>
              <a:rPr lang="en-GB" dirty="0"/>
              <a:t>The challenges for economic analysis…</a:t>
            </a:r>
          </a:p>
        </p:txBody>
      </p:sp>
      <p:sp>
        <p:nvSpPr>
          <p:cNvPr id="4" name="TextBox 3">
            <a:extLst>
              <a:ext uri="{FF2B5EF4-FFF2-40B4-BE49-F238E27FC236}">
                <a16:creationId xmlns:a16="http://schemas.microsoft.com/office/drawing/2014/main" id="{F77B7711-548C-4220-B20F-10ADDE5C05F1}"/>
              </a:ext>
            </a:extLst>
          </p:cNvPr>
          <p:cNvSpPr txBox="1"/>
          <p:nvPr/>
        </p:nvSpPr>
        <p:spPr>
          <a:xfrm>
            <a:off x="4083803" y="2023066"/>
            <a:ext cx="2887038" cy="923330"/>
          </a:xfrm>
          <a:prstGeom prst="rect">
            <a:avLst/>
          </a:prstGeom>
          <a:noFill/>
        </p:spPr>
        <p:txBody>
          <a:bodyPr wrap="square" rtlCol="0">
            <a:spAutoFit/>
          </a:bodyPr>
          <a:lstStyle/>
          <a:p>
            <a:pPr algn="ctr"/>
            <a:r>
              <a:rPr lang="en-GB" dirty="0">
                <a:solidFill>
                  <a:schemeClr val="bg1"/>
                </a:solidFill>
              </a:rPr>
              <a:t>Follow-up outcome for beneficiary supported by the charity</a:t>
            </a:r>
          </a:p>
        </p:txBody>
      </p:sp>
      <p:sp>
        <p:nvSpPr>
          <p:cNvPr id="5" name="TextBox 4">
            <a:extLst>
              <a:ext uri="{FF2B5EF4-FFF2-40B4-BE49-F238E27FC236}">
                <a16:creationId xmlns:a16="http://schemas.microsoft.com/office/drawing/2014/main" id="{5C8DA358-75E9-4765-910B-B22CAD0A0568}"/>
              </a:ext>
            </a:extLst>
          </p:cNvPr>
          <p:cNvSpPr txBox="1"/>
          <p:nvPr/>
        </p:nvSpPr>
        <p:spPr>
          <a:xfrm>
            <a:off x="9905247" y="3226883"/>
            <a:ext cx="1876431" cy="923330"/>
          </a:xfrm>
          <a:prstGeom prst="rect">
            <a:avLst/>
          </a:prstGeom>
          <a:solidFill>
            <a:schemeClr val="accent5"/>
          </a:solidFill>
        </p:spPr>
        <p:txBody>
          <a:bodyPr wrap="square" rtlCol="0">
            <a:spAutoFit/>
          </a:bodyPr>
          <a:lstStyle/>
          <a:p>
            <a:pPr algn="ctr"/>
            <a:r>
              <a:rPr lang="en-GB" dirty="0">
                <a:solidFill>
                  <a:schemeClr val="bg1"/>
                </a:solidFill>
              </a:rPr>
              <a:t>Difference in outcomes we can value</a:t>
            </a:r>
          </a:p>
        </p:txBody>
      </p:sp>
      <p:sp>
        <p:nvSpPr>
          <p:cNvPr id="6" name="TextBox 5">
            <a:extLst>
              <a:ext uri="{FF2B5EF4-FFF2-40B4-BE49-F238E27FC236}">
                <a16:creationId xmlns:a16="http://schemas.microsoft.com/office/drawing/2014/main" id="{C3AC0B14-C230-44DB-8D61-CD0EF81DFD7B}"/>
              </a:ext>
            </a:extLst>
          </p:cNvPr>
          <p:cNvSpPr txBox="1"/>
          <p:nvPr/>
        </p:nvSpPr>
        <p:spPr>
          <a:xfrm>
            <a:off x="689712" y="4661616"/>
            <a:ext cx="2332233" cy="646331"/>
          </a:xfrm>
          <a:prstGeom prst="rect">
            <a:avLst/>
          </a:prstGeom>
          <a:noFill/>
        </p:spPr>
        <p:txBody>
          <a:bodyPr wrap="square" rtlCol="0">
            <a:spAutoFit/>
          </a:bodyPr>
          <a:lstStyle/>
          <a:p>
            <a:pPr algn="ctr"/>
            <a:r>
              <a:rPr lang="en-GB" dirty="0"/>
              <a:t>Baseline for a control group</a:t>
            </a:r>
          </a:p>
        </p:txBody>
      </p:sp>
      <p:sp>
        <p:nvSpPr>
          <p:cNvPr id="7" name="TextBox 6">
            <a:extLst>
              <a:ext uri="{FF2B5EF4-FFF2-40B4-BE49-F238E27FC236}">
                <a16:creationId xmlns:a16="http://schemas.microsoft.com/office/drawing/2014/main" id="{3758D543-3737-4D1F-8DAC-C65CA3C61CA3}"/>
              </a:ext>
            </a:extLst>
          </p:cNvPr>
          <p:cNvSpPr txBox="1"/>
          <p:nvPr/>
        </p:nvSpPr>
        <p:spPr>
          <a:xfrm>
            <a:off x="589594" y="2026301"/>
            <a:ext cx="2719227" cy="923330"/>
          </a:xfrm>
          <a:prstGeom prst="rect">
            <a:avLst/>
          </a:prstGeom>
          <a:noFill/>
        </p:spPr>
        <p:txBody>
          <a:bodyPr wrap="square" rtlCol="0">
            <a:spAutoFit/>
          </a:bodyPr>
          <a:lstStyle/>
          <a:p>
            <a:pPr algn="ctr"/>
            <a:r>
              <a:rPr lang="en-GB" dirty="0">
                <a:solidFill>
                  <a:schemeClr val="bg1"/>
                </a:solidFill>
              </a:rPr>
              <a:t>Baseline for beneficiary supported by the charity</a:t>
            </a:r>
          </a:p>
        </p:txBody>
      </p:sp>
      <p:sp>
        <p:nvSpPr>
          <p:cNvPr id="8" name="TextBox 7">
            <a:extLst>
              <a:ext uri="{FF2B5EF4-FFF2-40B4-BE49-F238E27FC236}">
                <a16:creationId xmlns:a16="http://schemas.microsoft.com/office/drawing/2014/main" id="{0857BCD0-6E24-4B0D-A1EF-504189AC2BEB}"/>
              </a:ext>
            </a:extLst>
          </p:cNvPr>
          <p:cNvSpPr txBox="1"/>
          <p:nvPr/>
        </p:nvSpPr>
        <p:spPr>
          <a:xfrm>
            <a:off x="4361205" y="4523116"/>
            <a:ext cx="2332233" cy="923330"/>
          </a:xfrm>
          <a:prstGeom prst="rect">
            <a:avLst/>
          </a:prstGeom>
          <a:noFill/>
        </p:spPr>
        <p:txBody>
          <a:bodyPr wrap="square" rtlCol="0">
            <a:spAutoFit/>
          </a:bodyPr>
          <a:lstStyle/>
          <a:p>
            <a:pPr algn="ctr"/>
            <a:r>
              <a:rPr lang="en-GB" dirty="0"/>
              <a:t>Follow-up outcome for a control group</a:t>
            </a:r>
          </a:p>
        </p:txBody>
      </p:sp>
      <p:sp>
        <p:nvSpPr>
          <p:cNvPr id="14" name="Arrow: Right 13">
            <a:extLst>
              <a:ext uri="{FF2B5EF4-FFF2-40B4-BE49-F238E27FC236}">
                <a16:creationId xmlns:a16="http://schemas.microsoft.com/office/drawing/2014/main" id="{D1B02DD6-E130-4C42-8302-E268D7C982A8}"/>
              </a:ext>
            </a:extLst>
          </p:cNvPr>
          <p:cNvSpPr/>
          <p:nvPr/>
        </p:nvSpPr>
        <p:spPr>
          <a:xfrm>
            <a:off x="3559393" y="2289522"/>
            <a:ext cx="503434"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Arrow: Right 14">
            <a:extLst>
              <a:ext uri="{FF2B5EF4-FFF2-40B4-BE49-F238E27FC236}">
                <a16:creationId xmlns:a16="http://schemas.microsoft.com/office/drawing/2014/main" id="{BC31B7CB-FD80-404E-B272-193DFC821972}"/>
              </a:ext>
            </a:extLst>
          </p:cNvPr>
          <p:cNvSpPr/>
          <p:nvPr/>
        </p:nvSpPr>
        <p:spPr>
          <a:xfrm rot="2090237">
            <a:off x="6936296" y="2727560"/>
            <a:ext cx="1161731"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Arrow: Right 16">
            <a:extLst>
              <a:ext uri="{FF2B5EF4-FFF2-40B4-BE49-F238E27FC236}">
                <a16:creationId xmlns:a16="http://schemas.microsoft.com/office/drawing/2014/main" id="{4B483C64-435F-40DC-98BE-8F9AC1C9C8F2}"/>
              </a:ext>
            </a:extLst>
          </p:cNvPr>
          <p:cNvSpPr/>
          <p:nvPr/>
        </p:nvSpPr>
        <p:spPr>
          <a:xfrm rot="19203297">
            <a:off x="6950850" y="4304485"/>
            <a:ext cx="1245620"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C5E8B242-5198-4AA7-B7E1-FDC4268C6878}"/>
              </a:ext>
            </a:extLst>
          </p:cNvPr>
          <p:cNvSpPr txBox="1"/>
          <p:nvPr/>
        </p:nvSpPr>
        <p:spPr>
          <a:xfrm>
            <a:off x="7759419" y="3426938"/>
            <a:ext cx="1222274" cy="523220"/>
          </a:xfrm>
          <a:prstGeom prst="rect">
            <a:avLst/>
          </a:prstGeom>
          <a:noFill/>
        </p:spPr>
        <p:txBody>
          <a:bodyPr wrap="square" rtlCol="0">
            <a:spAutoFit/>
          </a:bodyPr>
          <a:lstStyle/>
          <a:p>
            <a:pPr algn="ctr"/>
            <a:r>
              <a:rPr lang="en-GB" sz="1400" dirty="0"/>
              <a:t>Evidence pathway</a:t>
            </a:r>
          </a:p>
        </p:txBody>
      </p:sp>
      <p:sp>
        <p:nvSpPr>
          <p:cNvPr id="19" name="Arrow: Right 18">
            <a:extLst>
              <a:ext uri="{FF2B5EF4-FFF2-40B4-BE49-F238E27FC236}">
                <a16:creationId xmlns:a16="http://schemas.microsoft.com/office/drawing/2014/main" id="{C27D231C-252A-45F5-A91E-3CDCBACE4680}"/>
              </a:ext>
            </a:extLst>
          </p:cNvPr>
          <p:cNvSpPr/>
          <p:nvPr/>
        </p:nvSpPr>
        <p:spPr>
          <a:xfrm>
            <a:off x="8942352" y="3493339"/>
            <a:ext cx="863162"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extLst>
              <a:ext uri="{FF2B5EF4-FFF2-40B4-BE49-F238E27FC236}">
                <a16:creationId xmlns:a16="http://schemas.microsoft.com/office/drawing/2014/main" id="{57C8E95F-716A-40E7-BB6F-72C2F84AB2CF}"/>
              </a:ext>
            </a:extLst>
          </p:cNvPr>
          <p:cNvSpPr/>
          <p:nvPr/>
        </p:nvSpPr>
        <p:spPr>
          <a:xfrm>
            <a:off x="3543616" y="4789572"/>
            <a:ext cx="503434"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3" name="Straight Connector 12">
            <a:extLst>
              <a:ext uri="{FF2B5EF4-FFF2-40B4-BE49-F238E27FC236}">
                <a16:creationId xmlns:a16="http://schemas.microsoft.com/office/drawing/2014/main" id="{BE5B46E8-C01B-4016-9264-AD361670E5A4}"/>
              </a:ext>
            </a:extLst>
          </p:cNvPr>
          <p:cNvCxnSpPr>
            <a:cxnSpLocks/>
          </p:cNvCxnSpPr>
          <p:nvPr/>
        </p:nvCxnSpPr>
        <p:spPr>
          <a:xfrm>
            <a:off x="399350" y="1828924"/>
            <a:ext cx="6629271" cy="1281874"/>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1D59A432-6DE4-4DD2-A9D8-D4FD7528CA91}"/>
              </a:ext>
            </a:extLst>
          </p:cNvPr>
          <p:cNvSpPr txBox="1"/>
          <p:nvPr/>
        </p:nvSpPr>
        <p:spPr>
          <a:xfrm>
            <a:off x="562125" y="1375314"/>
            <a:ext cx="8622971" cy="369332"/>
          </a:xfrm>
          <a:prstGeom prst="rect">
            <a:avLst/>
          </a:prstGeom>
          <a:noFill/>
        </p:spPr>
        <p:txBody>
          <a:bodyPr wrap="square" rtlCol="0">
            <a:spAutoFit/>
          </a:bodyPr>
          <a:lstStyle/>
          <a:p>
            <a:r>
              <a:rPr lang="en-GB" dirty="0"/>
              <a:t>1) Difficult to reliably capture outcomes for beneficiaries</a:t>
            </a:r>
          </a:p>
        </p:txBody>
      </p:sp>
    </p:spTree>
    <p:extLst>
      <p:ext uri="{BB962C8B-B14F-4D97-AF65-F5344CB8AC3E}">
        <p14:creationId xmlns:p14="http://schemas.microsoft.com/office/powerpoint/2010/main" val="41483410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7770392-5451-48C5-A22F-0DC2A9E4B07F}"/>
              </a:ext>
            </a:extLst>
          </p:cNvPr>
          <p:cNvSpPr/>
          <p:nvPr/>
        </p:nvSpPr>
        <p:spPr>
          <a:xfrm>
            <a:off x="4125756" y="4523116"/>
            <a:ext cx="2803132" cy="92333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FD8A56A-82FC-4C0B-BB01-9EFE4035CE5F}"/>
              </a:ext>
            </a:extLst>
          </p:cNvPr>
          <p:cNvSpPr/>
          <p:nvPr/>
        </p:nvSpPr>
        <p:spPr>
          <a:xfrm>
            <a:off x="589594" y="4523116"/>
            <a:ext cx="2803132" cy="92333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0856A184-AD86-4A59-AAF8-A71295844B73}"/>
              </a:ext>
            </a:extLst>
          </p:cNvPr>
          <p:cNvSpPr/>
          <p:nvPr/>
        </p:nvSpPr>
        <p:spPr>
          <a:xfrm>
            <a:off x="4125756" y="2023066"/>
            <a:ext cx="2803132" cy="923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E138EA82-92D0-4A0C-9950-002962675ECA}"/>
              </a:ext>
            </a:extLst>
          </p:cNvPr>
          <p:cNvSpPr/>
          <p:nvPr/>
        </p:nvSpPr>
        <p:spPr>
          <a:xfrm>
            <a:off x="589594" y="2026301"/>
            <a:ext cx="2803132" cy="923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C9DA8D13-1FC3-4D3E-A6E5-27AFB76172F5}"/>
              </a:ext>
            </a:extLst>
          </p:cNvPr>
          <p:cNvSpPr>
            <a:spLocks noGrp="1"/>
          </p:cNvSpPr>
          <p:nvPr>
            <p:ph type="title"/>
          </p:nvPr>
        </p:nvSpPr>
        <p:spPr/>
        <p:txBody>
          <a:bodyPr/>
          <a:lstStyle/>
          <a:p>
            <a:r>
              <a:rPr lang="en-GB" dirty="0"/>
              <a:t>The challenges for economic analysis…</a:t>
            </a:r>
          </a:p>
        </p:txBody>
      </p:sp>
      <p:sp>
        <p:nvSpPr>
          <p:cNvPr id="4" name="TextBox 3">
            <a:extLst>
              <a:ext uri="{FF2B5EF4-FFF2-40B4-BE49-F238E27FC236}">
                <a16:creationId xmlns:a16="http://schemas.microsoft.com/office/drawing/2014/main" id="{F77B7711-548C-4220-B20F-10ADDE5C05F1}"/>
              </a:ext>
            </a:extLst>
          </p:cNvPr>
          <p:cNvSpPr txBox="1"/>
          <p:nvPr/>
        </p:nvSpPr>
        <p:spPr>
          <a:xfrm>
            <a:off x="4083803" y="2023066"/>
            <a:ext cx="2887038" cy="923330"/>
          </a:xfrm>
          <a:prstGeom prst="rect">
            <a:avLst/>
          </a:prstGeom>
          <a:noFill/>
        </p:spPr>
        <p:txBody>
          <a:bodyPr wrap="square" rtlCol="0">
            <a:spAutoFit/>
          </a:bodyPr>
          <a:lstStyle/>
          <a:p>
            <a:pPr algn="ctr"/>
            <a:r>
              <a:rPr lang="en-GB" dirty="0">
                <a:solidFill>
                  <a:schemeClr val="bg1"/>
                </a:solidFill>
              </a:rPr>
              <a:t>Follow-up outcome for beneficiary supported by the charity</a:t>
            </a:r>
          </a:p>
        </p:txBody>
      </p:sp>
      <p:sp>
        <p:nvSpPr>
          <p:cNvPr id="5" name="TextBox 4">
            <a:extLst>
              <a:ext uri="{FF2B5EF4-FFF2-40B4-BE49-F238E27FC236}">
                <a16:creationId xmlns:a16="http://schemas.microsoft.com/office/drawing/2014/main" id="{5C8DA358-75E9-4765-910B-B22CAD0A0568}"/>
              </a:ext>
            </a:extLst>
          </p:cNvPr>
          <p:cNvSpPr txBox="1"/>
          <p:nvPr/>
        </p:nvSpPr>
        <p:spPr>
          <a:xfrm>
            <a:off x="9905247" y="3226883"/>
            <a:ext cx="1876431" cy="923330"/>
          </a:xfrm>
          <a:prstGeom prst="rect">
            <a:avLst/>
          </a:prstGeom>
          <a:solidFill>
            <a:schemeClr val="accent5"/>
          </a:solidFill>
        </p:spPr>
        <p:txBody>
          <a:bodyPr wrap="square" rtlCol="0">
            <a:spAutoFit/>
          </a:bodyPr>
          <a:lstStyle/>
          <a:p>
            <a:pPr algn="ctr"/>
            <a:r>
              <a:rPr lang="en-GB" dirty="0">
                <a:solidFill>
                  <a:schemeClr val="bg1"/>
                </a:solidFill>
              </a:rPr>
              <a:t>Difference in outcomes we can value</a:t>
            </a:r>
          </a:p>
        </p:txBody>
      </p:sp>
      <p:sp>
        <p:nvSpPr>
          <p:cNvPr id="6" name="TextBox 5">
            <a:extLst>
              <a:ext uri="{FF2B5EF4-FFF2-40B4-BE49-F238E27FC236}">
                <a16:creationId xmlns:a16="http://schemas.microsoft.com/office/drawing/2014/main" id="{C3AC0B14-C230-44DB-8D61-CD0EF81DFD7B}"/>
              </a:ext>
            </a:extLst>
          </p:cNvPr>
          <p:cNvSpPr txBox="1"/>
          <p:nvPr/>
        </p:nvSpPr>
        <p:spPr>
          <a:xfrm>
            <a:off x="689712" y="4661616"/>
            <a:ext cx="2332233" cy="646331"/>
          </a:xfrm>
          <a:prstGeom prst="rect">
            <a:avLst/>
          </a:prstGeom>
          <a:noFill/>
        </p:spPr>
        <p:txBody>
          <a:bodyPr wrap="square" rtlCol="0">
            <a:spAutoFit/>
          </a:bodyPr>
          <a:lstStyle/>
          <a:p>
            <a:pPr algn="ctr"/>
            <a:r>
              <a:rPr lang="en-GB" dirty="0"/>
              <a:t>Baseline for a control group</a:t>
            </a:r>
          </a:p>
        </p:txBody>
      </p:sp>
      <p:sp>
        <p:nvSpPr>
          <p:cNvPr id="7" name="TextBox 6">
            <a:extLst>
              <a:ext uri="{FF2B5EF4-FFF2-40B4-BE49-F238E27FC236}">
                <a16:creationId xmlns:a16="http://schemas.microsoft.com/office/drawing/2014/main" id="{3758D543-3737-4D1F-8DAC-C65CA3C61CA3}"/>
              </a:ext>
            </a:extLst>
          </p:cNvPr>
          <p:cNvSpPr txBox="1"/>
          <p:nvPr/>
        </p:nvSpPr>
        <p:spPr>
          <a:xfrm>
            <a:off x="589594" y="2026301"/>
            <a:ext cx="2719227" cy="923330"/>
          </a:xfrm>
          <a:prstGeom prst="rect">
            <a:avLst/>
          </a:prstGeom>
          <a:noFill/>
        </p:spPr>
        <p:txBody>
          <a:bodyPr wrap="square" rtlCol="0">
            <a:spAutoFit/>
          </a:bodyPr>
          <a:lstStyle/>
          <a:p>
            <a:pPr algn="ctr"/>
            <a:r>
              <a:rPr lang="en-GB" dirty="0">
                <a:solidFill>
                  <a:schemeClr val="bg1"/>
                </a:solidFill>
              </a:rPr>
              <a:t>Baseline for beneficiary supported by the charity</a:t>
            </a:r>
          </a:p>
        </p:txBody>
      </p:sp>
      <p:sp>
        <p:nvSpPr>
          <p:cNvPr id="8" name="TextBox 7">
            <a:extLst>
              <a:ext uri="{FF2B5EF4-FFF2-40B4-BE49-F238E27FC236}">
                <a16:creationId xmlns:a16="http://schemas.microsoft.com/office/drawing/2014/main" id="{0857BCD0-6E24-4B0D-A1EF-504189AC2BEB}"/>
              </a:ext>
            </a:extLst>
          </p:cNvPr>
          <p:cNvSpPr txBox="1"/>
          <p:nvPr/>
        </p:nvSpPr>
        <p:spPr>
          <a:xfrm>
            <a:off x="4361205" y="4523116"/>
            <a:ext cx="2332233" cy="923330"/>
          </a:xfrm>
          <a:prstGeom prst="rect">
            <a:avLst/>
          </a:prstGeom>
          <a:noFill/>
        </p:spPr>
        <p:txBody>
          <a:bodyPr wrap="square" rtlCol="0">
            <a:spAutoFit/>
          </a:bodyPr>
          <a:lstStyle/>
          <a:p>
            <a:pPr algn="ctr"/>
            <a:r>
              <a:rPr lang="en-GB" dirty="0"/>
              <a:t>Follow-up outcome for a control group</a:t>
            </a:r>
          </a:p>
        </p:txBody>
      </p:sp>
      <p:sp>
        <p:nvSpPr>
          <p:cNvPr id="14" name="Arrow: Right 13">
            <a:extLst>
              <a:ext uri="{FF2B5EF4-FFF2-40B4-BE49-F238E27FC236}">
                <a16:creationId xmlns:a16="http://schemas.microsoft.com/office/drawing/2014/main" id="{D1B02DD6-E130-4C42-8302-E268D7C982A8}"/>
              </a:ext>
            </a:extLst>
          </p:cNvPr>
          <p:cNvSpPr/>
          <p:nvPr/>
        </p:nvSpPr>
        <p:spPr>
          <a:xfrm>
            <a:off x="3559393" y="2289522"/>
            <a:ext cx="503434"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Arrow: Right 14">
            <a:extLst>
              <a:ext uri="{FF2B5EF4-FFF2-40B4-BE49-F238E27FC236}">
                <a16:creationId xmlns:a16="http://schemas.microsoft.com/office/drawing/2014/main" id="{BC31B7CB-FD80-404E-B272-193DFC821972}"/>
              </a:ext>
            </a:extLst>
          </p:cNvPr>
          <p:cNvSpPr/>
          <p:nvPr/>
        </p:nvSpPr>
        <p:spPr>
          <a:xfrm rot="2090237">
            <a:off x="6936296" y="2727560"/>
            <a:ext cx="1161731"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Arrow: Right 16">
            <a:extLst>
              <a:ext uri="{FF2B5EF4-FFF2-40B4-BE49-F238E27FC236}">
                <a16:creationId xmlns:a16="http://schemas.microsoft.com/office/drawing/2014/main" id="{4B483C64-435F-40DC-98BE-8F9AC1C9C8F2}"/>
              </a:ext>
            </a:extLst>
          </p:cNvPr>
          <p:cNvSpPr/>
          <p:nvPr/>
        </p:nvSpPr>
        <p:spPr>
          <a:xfrm rot="19203297">
            <a:off x="6950850" y="4304485"/>
            <a:ext cx="1245620"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C5E8B242-5198-4AA7-B7E1-FDC4268C6878}"/>
              </a:ext>
            </a:extLst>
          </p:cNvPr>
          <p:cNvSpPr txBox="1"/>
          <p:nvPr/>
        </p:nvSpPr>
        <p:spPr>
          <a:xfrm>
            <a:off x="7759419" y="3426938"/>
            <a:ext cx="1222274" cy="523220"/>
          </a:xfrm>
          <a:prstGeom prst="rect">
            <a:avLst/>
          </a:prstGeom>
          <a:noFill/>
        </p:spPr>
        <p:txBody>
          <a:bodyPr wrap="square" rtlCol="0">
            <a:spAutoFit/>
          </a:bodyPr>
          <a:lstStyle/>
          <a:p>
            <a:pPr algn="ctr"/>
            <a:r>
              <a:rPr lang="en-GB" sz="1400" dirty="0"/>
              <a:t>Evidence pathway</a:t>
            </a:r>
          </a:p>
        </p:txBody>
      </p:sp>
      <p:sp>
        <p:nvSpPr>
          <p:cNvPr id="19" name="Arrow: Right 18">
            <a:extLst>
              <a:ext uri="{FF2B5EF4-FFF2-40B4-BE49-F238E27FC236}">
                <a16:creationId xmlns:a16="http://schemas.microsoft.com/office/drawing/2014/main" id="{C27D231C-252A-45F5-A91E-3CDCBACE4680}"/>
              </a:ext>
            </a:extLst>
          </p:cNvPr>
          <p:cNvSpPr/>
          <p:nvPr/>
        </p:nvSpPr>
        <p:spPr>
          <a:xfrm>
            <a:off x="8942352" y="3493339"/>
            <a:ext cx="863162"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extLst>
              <a:ext uri="{FF2B5EF4-FFF2-40B4-BE49-F238E27FC236}">
                <a16:creationId xmlns:a16="http://schemas.microsoft.com/office/drawing/2014/main" id="{57C8E95F-716A-40E7-BB6F-72C2F84AB2CF}"/>
              </a:ext>
            </a:extLst>
          </p:cNvPr>
          <p:cNvSpPr/>
          <p:nvPr/>
        </p:nvSpPr>
        <p:spPr>
          <a:xfrm>
            <a:off x="3543616" y="4789572"/>
            <a:ext cx="503434"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31B0CADA-B363-4D2F-B6D7-FC57882EF1C9}"/>
              </a:ext>
            </a:extLst>
          </p:cNvPr>
          <p:cNvSpPr/>
          <p:nvPr/>
        </p:nvSpPr>
        <p:spPr>
          <a:xfrm>
            <a:off x="4278156" y="4675516"/>
            <a:ext cx="2803132" cy="92333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06E0499-CA1A-4315-9305-82E2A255CC05}"/>
              </a:ext>
            </a:extLst>
          </p:cNvPr>
          <p:cNvSpPr/>
          <p:nvPr/>
        </p:nvSpPr>
        <p:spPr>
          <a:xfrm>
            <a:off x="741994" y="4675516"/>
            <a:ext cx="2803132" cy="92333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5F978A0F-B285-40C2-8017-A5EAD11AD8A4}"/>
              </a:ext>
            </a:extLst>
          </p:cNvPr>
          <p:cNvSpPr/>
          <p:nvPr/>
        </p:nvSpPr>
        <p:spPr>
          <a:xfrm>
            <a:off x="4278156" y="2175466"/>
            <a:ext cx="2803132" cy="923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E9D02C7F-044A-4CD7-A096-56F5E0FFCD3C}"/>
              </a:ext>
            </a:extLst>
          </p:cNvPr>
          <p:cNvSpPr/>
          <p:nvPr/>
        </p:nvSpPr>
        <p:spPr>
          <a:xfrm>
            <a:off x="741994" y="2178701"/>
            <a:ext cx="2803132" cy="923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5BF5B635-AC87-42DE-956A-AA7F217A30C1}"/>
              </a:ext>
            </a:extLst>
          </p:cNvPr>
          <p:cNvSpPr txBox="1"/>
          <p:nvPr/>
        </p:nvSpPr>
        <p:spPr>
          <a:xfrm>
            <a:off x="4236203" y="2175466"/>
            <a:ext cx="2887038" cy="923330"/>
          </a:xfrm>
          <a:prstGeom prst="rect">
            <a:avLst/>
          </a:prstGeom>
          <a:noFill/>
        </p:spPr>
        <p:txBody>
          <a:bodyPr wrap="square" rtlCol="0">
            <a:spAutoFit/>
          </a:bodyPr>
          <a:lstStyle/>
          <a:p>
            <a:pPr algn="ctr"/>
            <a:r>
              <a:rPr lang="en-GB" dirty="0">
                <a:solidFill>
                  <a:schemeClr val="bg1"/>
                </a:solidFill>
              </a:rPr>
              <a:t>Follow-up outcome for beneficiary supported by the charity</a:t>
            </a:r>
          </a:p>
        </p:txBody>
      </p:sp>
      <p:sp>
        <p:nvSpPr>
          <p:cNvPr id="26" name="TextBox 25">
            <a:extLst>
              <a:ext uri="{FF2B5EF4-FFF2-40B4-BE49-F238E27FC236}">
                <a16:creationId xmlns:a16="http://schemas.microsoft.com/office/drawing/2014/main" id="{DF7BA54C-CA30-433D-9A57-EC4C1A81364D}"/>
              </a:ext>
            </a:extLst>
          </p:cNvPr>
          <p:cNvSpPr txBox="1"/>
          <p:nvPr/>
        </p:nvSpPr>
        <p:spPr>
          <a:xfrm>
            <a:off x="10057647" y="3379283"/>
            <a:ext cx="1876431" cy="923330"/>
          </a:xfrm>
          <a:prstGeom prst="rect">
            <a:avLst/>
          </a:prstGeom>
          <a:solidFill>
            <a:schemeClr val="accent5"/>
          </a:solidFill>
        </p:spPr>
        <p:txBody>
          <a:bodyPr wrap="square" rtlCol="0">
            <a:spAutoFit/>
          </a:bodyPr>
          <a:lstStyle/>
          <a:p>
            <a:pPr algn="ctr"/>
            <a:r>
              <a:rPr lang="en-GB" dirty="0">
                <a:solidFill>
                  <a:schemeClr val="bg1"/>
                </a:solidFill>
              </a:rPr>
              <a:t>Difference in outcomes we can value</a:t>
            </a:r>
          </a:p>
        </p:txBody>
      </p:sp>
      <p:sp>
        <p:nvSpPr>
          <p:cNvPr id="27" name="TextBox 26">
            <a:extLst>
              <a:ext uri="{FF2B5EF4-FFF2-40B4-BE49-F238E27FC236}">
                <a16:creationId xmlns:a16="http://schemas.microsoft.com/office/drawing/2014/main" id="{3FAFF158-4859-4FB0-86BB-1092117A027F}"/>
              </a:ext>
            </a:extLst>
          </p:cNvPr>
          <p:cNvSpPr txBox="1"/>
          <p:nvPr/>
        </p:nvSpPr>
        <p:spPr>
          <a:xfrm>
            <a:off x="842112" y="4814016"/>
            <a:ext cx="2332233" cy="646331"/>
          </a:xfrm>
          <a:prstGeom prst="rect">
            <a:avLst/>
          </a:prstGeom>
          <a:noFill/>
        </p:spPr>
        <p:txBody>
          <a:bodyPr wrap="square" rtlCol="0">
            <a:spAutoFit/>
          </a:bodyPr>
          <a:lstStyle/>
          <a:p>
            <a:pPr algn="ctr"/>
            <a:r>
              <a:rPr lang="en-GB" dirty="0"/>
              <a:t>Baseline for a control group</a:t>
            </a:r>
          </a:p>
        </p:txBody>
      </p:sp>
      <p:sp>
        <p:nvSpPr>
          <p:cNvPr id="28" name="TextBox 27">
            <a:extLst>
              <a:ext uri="{FF2B5EF4-FFF2-40B4-BE49-F238E27FC236}">
                <a16:creationId xmlns:a16="http://schemas.microsoft.com/office/drawing/2014/main" id="{17E98C76-9D15-48EC-B36C-D8F075A055DF}"/>
              </a:ext>
            </a:extLst>
          </p:cNvPr>
          <p:cNvSpPr txBox="1"/>
          <p:nvPr/>
        </p:nvSpPr>
        <p:spPr>
          <a:xfrm>
            <a:off x="741994" y="2178701"/>
            <a:ext cx="2719227" cy="923330"/>
          </a:xfrm>
          <a:prstGeom prst="rect">
            <a:avLst/>
          </a:prstGeom>
          <a:noFill/>
        </p:spPr>
        <p:txBody>
          <a:bodyPr wrap="square" rtlCol="0">
            <a:spAutoFit/>
          </a:bodyPr>
          <a:lstStyle/>
          <a:p>
            <a:pPr algn="ctr"/>
            <a:r>
              <a:rPr lang="en-GB" dirty="0">
                <a:solidFill>
                  <a:schemeClr val="bg1"/>
                </a:solidFill>
              </a:rPr>
              <a:t>Baseline for beneficiary supported by the charity</a:t>
            </a:r>
          </a:p>
        </p:txBody>
      </p:sp>
      <p:sp>
        <p:nvSpPr>
          <p:cNvPr id="29" name="TextBox 28">
            <a:extLst>
              <a:ext uri="{FF2B5EF4-FFF2-40B4-BE49-F238E27FC236}">
                <a16:creationId xmlns:a16="http://schemas.microsoft.com/office/drawing/2014/main" id="{91D0769B-446B-460D-BC3D-5714D7B7005C}"/>
              </a:ext>
            </a:extLst>
          </p:cNvPr>
          <p:cNvSpPr txBox="1"/>
          <p:nvPr/>
        </p:nvSpPr>
        <p:spPr>
          <a:xfrm>
            <a:off x="4513605" y="4675516"/>
            <a:ext cx="2332233" cy="923330"/>
          </a:xfrm>
          <a:prstGeom prst="rect">
            <a:avLst/>
          </a:prstGeom>
          <a:noFill/>
        </p:spPr>
        <p:txBody>
          <a:bodyPr wrap="square" rtlCol="0">
            <a:spAutoFit/>
          </a:bodyPr>
          <a:lstStyle/>
          <a:p>
            <a:pPr algn="ctr"/>
            <a:r>
              <a:rPr lang="en-GB" dirty="0"/>
              <a:t>Follow-up outcome for a control group</a:t>
            </a:r>
          </a:p>
        </p:txBody>
      </p:sp>
      <p:sp>
        <p:nvSpPr>
          <p:cNvPr id="30" name="Arrow: Right 29">
            <a:extLst>
              <a:ext uri="{FF2B5EF4-FFF2-40B4-BE49-F238E27FC236}">
                <a16:creationId xmlns:a16="http://schemas.microsoft.com/office/drawing/2014/main" id="{1253D45E-2942-4116-8D67-90229C7E8E35}"/>
              </a:ext>
            </a:extLst>
          </p:cNvPr>
          <p:cNvSpPr/>
          <p:nvPr/>
        </p:nvSpPr>
        <p:spPr>
          <a:xfrm>
            <a:off x="3711793" y="2441922"/>
            <a:ext cx="503434"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Arrow: Right 30">
            <a:extLst>
              <a:ext uri="{FF2B5EF4-FFF2-40B4-BE49-F238E27FC236}">
                <a16:creationId xmlns:a16="http://schemas.microsoft.com/office/drawing/2014/main" id="{A04F9819-59DA-4824-B5D1-F2ED8268B4FD}"/>
              </a:ext>
            </a:extLst>
          </p:cNvPr>
          <p:cNvSpPr/>
          <p:nvPr/>
        </p:nvSpPr>
        <p:spPr>
          <a:xfrm rot="2090237">
            <a:off x="7088696" y="2879960"/>
            <a:ext cx="1161731"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Arrow: Right 31">
            <a:extLst>
              <a:ext uri="{FF2B5EF4-FFF2-40B4-BE49-F238E27FC236}">
                <a16:creationId xmlns:a16="http://schemas.microsoft.com/office/drawing/2014/main" id="{203D3844-62D3-447E-AB7F-E732438395DD}"/>
              </a:ext>
            </a:extLst>
          </p:cNvPr>
          <p:cNvSpPr/>
          <p:nvPr/>
        </p:nvSpPr>
        <p:spPr>
          <a:xfrm rot="19203297">
            <a:off x="7103250" y="4456885"/>
            <a:ext cx="1245620"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C5CB2225-C8B2-4D4C-8F3C-F97628F48A35}"/>
              </a:ext>
            </a:extLst>
          </p:cNvPr>
          <p:cNvSpPr txBox="1"/>
          <p:nvPr/>
        </p:nvSpPr>
        <p:spPr>
          <a:xfrm>
            <a:off x="7911819" y="3579338"/>
            <a:ext cx="1222274" cy="523220"/>
          </a:xfrm>
          <a:prstGeom prst="rect">
            <a:avLst/>
          </a:prstGeom>
          <a:noFill/>
        </p:spPr>
        <p:txBody>
          <a:bodyPr wrap="square" rtlCol="0">
            <a:spAutoFit/>
          </a:bodyPr>
          <a:lstStyle/>
          <a:p>
            <a:pPr algn="ctr"/>
            <a:r>
              <a:rPr lang="en-GB" sz="1400" dirty="0"/>
              <a:t>Evidence pathway</a:t>
            </a:r>
          </a:p>
        </p:txBody>
      </p:sp>
      <p:sp>
        <p:nvSpPr>
          <p:cNvPr id="34" name="Arrow: Right 33">
            <a:extLst>
              <a:ext uri="{FF2B5EF4-FFF2-40B4-BE49-F238E27FC236}">
                <a16:creationId xmlns:a16="http://schemas.microsoft.com/office/drawing/2014/main" id="{32E16CD3-4053-4CC3-BAA3-A63F9FB3FECB}"/>
              </a:ext>
            </a:extLst>
          </p:cNvPr>
          <p:cNvSpPr/>
          <p:nvPr/>
        </p:nvSpPr>
        <p:spPr>
          <a:xfrm>
            <a:off x="9094752" y="3645739"/>
            <a:ext cx="863162"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Arrow: Right 34">
            <a:extLst>
              <a:ext uri="{FF2B5EF4-FFF2-40B4-BE49-F238E27FC236}">
                <a16:creationId xmlns:a16="http://schemas.microsoft.com/office/drawing/2014/main" id="{F4E3C92A-185E-412A-9F70-4D54A22FFE96}"/>
              </a:ext>
            </a:extLst>
          </p:cNvPr>
          <p:cNvSpPr/>
          <p:nvPr/>
        </p:nvSpPr>
        <p:spPr>
          <a:xfrm>
            <a:off x="3696016" y="4941972"/>
            <a:ext cx="503434"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36C3ADFF-C471-47F4-89A9-C6D3EF6EB3CA}"/>
              </a:ext>
            </a:extLst>
          </p:cNvPr>
          <p:cNvSpPr/>
          <p:nvPr/>
        </p:nvSpPr>
        <p:spPr>
          <a:xfrm>
            <a:off x="4430556" y="4827916"/>
            <a:ext cx="2803132" cy="92333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79840AC8-4DEB-4613-BD2D-5E86A4CAF2B2}"/>
              </a:ext>
            </a:extLst>
          </p:cNvPr>
          <p:cNvSpPr/>
          <p:nvPr/>
        </p:nvSpPr>
        <p:spPr>
          <a:xfrm>
            <a:off x="894394" y="4827916"/>
            <a:ext cx="2803132" cy="92333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6D19E48C-E7F7-412F-822D-F12BBF24FFEB}"/>
              </a:ext>
            </a:extLst>
          </p:cNvPr>
          <p:cNvSpPr/>
          <p:nvPr/>
        </p:nvSpPr>
        <p:spPr>
          <a:xfrm>
            <a:off x="4430556" y="2327866"/>
            <a:ext cx="2803132" cy="923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6D0E56D4-ABE0-42E7-8BBB-2E503AD61FA7}"/>
              </a:ext>
            </a:extLst>
          </p:cNvPr>
          <p:cNvSpPr/>
          <p:nvPr/>
        </p:nvSpPr>
        <p:spPr>
          <a:xfrm>
            <a:off x="894394" y="2331101"/>
            <a:ext cx="2803132" cy="923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Box 39">
            <a:extLst>
              <a:ext uri="{FF2B5EF4-FFF2-40B4-BE49-F238E27FC236}">
                <a16:creationId xmlns:a16="http://schemas.microsoft.com/office/drawing/2014/main" id="{6C6A4466-5FE2-42F1-839D-BAB2437CE414}"/>
              </a:ext>
            </a:extLst>
          </p:cNvPr>
          <p:cNvSpPr txBox="1"/>
          <p:nvPr/>
        </p:nvSpPr>
        <p:spPr>
          <a:xfrm>
            <a:off x="4388603" y="2327866"/>
            <a:ext cx="2887038" cy="923330"/>
          </a:xfrm>
          <a:prstGeom prst="rect">
            <a:avLst/>
          </a:prstGeom>
          <a:noFill/>
        </p:spPr>
        <p:txBody>
          <a:bodyPr wrap="square" rtlCol="0">
            <a:spAutoFit/>
          </a:bodyPr>
          <a:lstStyle/>
          <a:p>
            <a:pPr algn="ctr"/>
            <a:r>
              <a:rPr lang="en-GB" dirty="0">
                <a:solidFill>
                  <a:schemeClr val="bg1"/>
                </a:solidFill>
              </a:rPr>
              <a:t>Follow-up outcome for beneficiary supported by the charity</a:t>
            </a:r>
          </a:p>
        </p:txBody>
      </p:sp>
      <p:sp>
        <p:nvSpPr>
          <p:cNvPr id="41" name="TextBox 40">
            <a:extLst>
              <a:ext uri="{FF2B5EF4-FFF2-40B4-BE49-F238E27FC236}">
                <a16:creationId xmlns:a16="http://schemas.microsoft.com/office/drawing/2014/main" id="{50243546-5812-42B0-9A0D-770DC52329E8}"/>
              </a:ext>
            </a:extLst>
          </p:cNvPr>
          <p:cNvSpPr txBox="1"/>
          <p:nvPr/>
        </p:nvSpPr>
        <p:spPr>
          <a:xfrm>
            <a:off x="10210047" y="3531683"/>
            <a:ext cx="1876431" cy="923330"/>
          </a:xfrm>
          <a:prstGeom prst="rect">
            <a:avLst/>
          </a:prstGeom>
          <a:solidFill>
            <a:schemeClr val="accent5"/>
          </a:solidFill>
        </p:spPr>
        <p:txBody>
          <a:bodyPr wrap="square" rtlCol="0">
            <a:spAutoFit/>
          </a:bodyPr>
          <a:lstStyle/>
          <a:p>
            <a:pPr algn="ctr"/>
            <a:r>
              <a:rPr lang="en-GB" dirty="0">
                <a:solidFill>
                  <a:schemeClr val="bg1"/>
                </a:solidFill>
              </a:rPr>
              <a:t>Difference in outcomes we can value</a:t>
            </a:r>
          </a:p>
        </p:txBody>
      </p:sp>
      <p:sp>
        <p:nvSpPr>
          <p:cNvPr id="42" name="TextBox 41">
            <a:extLst>
              <a:ext uri="{FF2B5EF4-FFF2-40B4-BE49-F238E27FC236}">
                <a16:creationId xmlns:a16="http://schemas.microsoft.com/office/drawing/2014/main" id="{0456C02A-EB35-4B84-B57F-026F81C52C58}"/>
              </a:ext>
            </a:extLst>
          </p:cNvPr>
          <p:cNvSpPr txBox="1"/>
          <p:nvPr/>
        </p:nvSpPr>
        <p:spPr>
          <a:xfrm>
            <a:off x="994512" y="4966416"/>
            <a:ext cx="2332233" cy="646331"/>
          </a:xfrm>
          <a:prstGeom prst="rect">
            <a:avLst/>
          </a:prstGeom>
          <a:noFill/>
        </p:spPr>
        <p:txBody>
          <a:bodyPr wrap="square" rtlCol="0">
            <a:spAutoFit/>
          </a:bodyPr>
          <a:lstStyle/>
          <a:p>
            <a:pPr algn="ctr"/>
            <a:r>
              <a:rPr lang="en-GB" dirty="0"/>
              <a:t>Baseline for a control group</a:t>
            </a:r>
          </a:p>
        </p:txBody>
      </p:sp>
      <p:sp>
        <p:nvSpPr>
          <p:cNvPr id="43" name="TextBox 42">
            <a:extLst>
              <a:ext uri="{FF2B5EF4-FFF2-40B4-BE49-F238E27FC236}">
                <a16:creationId xmlns:a16="http://schemas.microsoft.com/office/drawing/2014/main" id="{D842C104-AD71-4C16-9ED3-233EF6BC9D68}"/>
              </a:ext>
            </a:extLst>
          </p:cNvPr>
          <p:cNvSpPr txBox="1"/>
          <p:nvPr/>
        </p:nvSpPr>
        <p:spPr>
          <a:xfrm>
            <a:off x="894394" y="2331101"/>
            <a:ext cx="2719227" cy="923330"/>
          </a:xfrm>
          <a:prstGeom prst="rect">
            <a:avLst/>
          </a:prstGeom>
          <a:noFill/>
        </p:spPr>
        <p:txBody>
          <a:bodyPr wrap="square" rtlCol="0">
            <a:spAutoFit/>
          </a:bodyPr>
          <a:lstStyle/>
          <a:p>
            <a:pPr algn="ctr"/>
            <a:r>
              <a:rPr lang="en-GB" dirty="0">
                <a:solidFill>
                  <a:schemeClr val="bg1"/>
                </a:solidFill>
              </a:rPr>
              <a:t>Baseline for beneficiary supported by the charity</a:t>
            </a:r>
          </a:p>
        </p:txBody>
      </p:sp>
      <p:sp>
        <p:nvSpPr>
          <p:cNvPr id="44" name="TextBox 43">
            <a:extLst>
              <a:ext uri="{FF2B5EF4-FFF2-40B4-BE49-F238E27FC236}">
                <a16:creationId xmlns:a16="http://schemas.microsoft.com/office/drawing/2014/main" id="{A25224FF-3541-4184-8664-7ACB28CFEA76}"/>
              </a:ext>
            </a:extLst>
          </p:cNvPr>
          <p:cNvSpPr txBox="1"/>
          <p:nvPr/>
        </p:nvSpPr>
        <p:spPr>
          <a:xfrm>
            <a:off x="4666005" y="4827916"/>
            <a:ext cx="2332233" cy="923330"/>
          </a:xfrm>
          <a:prstGeom prst="rect">
            <a:avLst/>
          </a:prstGeom>
          <a:noFill/>
        </p:spPr>
        <p:txBody>
          <a:bodyPr wrap="square" rtlCol="0">
            <a:spAutoFit/>
          </a:bodyPr>
          <a:lstStyle/>
          <a:p>
            <a:pPr algn="ctr"/>
            <a:r>
              <a:rPr lang="en-GB" dirty="0"/>
              <a:t>Follow-up outcome for a control group</a:t>
            </a:r>
          </a:p>
        </p:txBody>
      </p:sp>
      <p:sp>
        <p:nvSpPr>
          <p:cNvPr id="45" name="Arrow: Right 44">
            <a:extLst>
              <a:ext uri="{FF2B5EF4-FFF2-40B4-BE49-F238E27FC236}">
                <a16:creationId xmlns:a16="http://schemas.microsoft.com/office/drawing/2014/main" id="{07511DB9-79C7-4E8A-A365-E589F85C2DD7}"/>
              </a:ext>
            </a:extLst>
          </p:cNvPr>
          <p:cNvSpPr/>
          <p:nvPr/>
        </p:nvSpPr>
        <p:spPr>
          <a:xfrm>
            <a:off x="3864193" y="2594322"/>
            <a:ext cx="503434"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Arrow: Right 45">
            <a:extLst>
              <a:ext uri="{FF2B5EF4-FFF2-40B4-BE49-F238E27FC236}">
                <a16:creationId xmlns:a16="http://schemas.microsoft.com/office/drawing/2014/main" id="{C4B8BAB8-2A82-4F39-A9D1-8FD10A30DC52}"/>
              </a:ext>
            </a:extLst>
          </p:cNvPr>
          <p:cNvSpPr/>
          <p:nvPr/>
        </p:nvSpPr>
        <p:spPr>
          <a:xfrm rot="2090237">
            <a:off x="7241096" y="3032360"/>
            <a:ext cx="1161731"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Arrow: Right 46">
            <a:extLst>
              <a:ext uri="{FF2B5EF4-FFF2-40B4-BE49-F238E27FC236}">
                <a16:creationId xmlns:a16="http://schemas.microsoft.com/office/drawing/2014/main" id="{98F5B8FC-C854-4509-80AA-093184AF8118}"/>
              </a:ext>
            </a:extLst>
          </p:cNvPr>
          <p:cNvSpPr/>
          <p:nvPr/>
        </p:nvSpPr>
        <p:spPr>
          <a:xfrm rot="19203297">
            <a:off x="7255650" y="4609285"/>
            <a:ext cx="1245620"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TextBox 47">
            <a:extLst>
              <a:ext uri="{FF2B5EF4-FFF2-40B4-BE49-F238E27FC236}">
                <a16:creationId xmlns:a16="http://schemas.microsoft.com/office/drawing/2014/main" id="{AE653CF4-A664-4D07-A4F5-CB4CECBC251A}"/>
              </a:ext>
            </a:extLst>
          </p:cNvPr>
          <p:cNvSpPr txBox="1"/>
          <p:nvPr/>
        </p:nvSpPr>
        <p:spPr>
          <a:xfrm>
            <a:off x="8064219" y="3731738"/>
            <a:ext cx="1222274" cy="523220"/>
          </a:xfrm>
          <a:prstGeom prst="rect">
            <a:avLst/>
          </a:prstGeom>
          <a:noFill/>
        </p:spPr>
        <p:txBody>
          <a:bodyPr wrap="square" rtlCol="0">
            <a:spAutoFit/>
          </a:bodyPr>
          <a:lstStyle/>
          <a:p>
            <a:pPr algn="ctr"/>
            <a:r>
              <a:rPr lang="en-GB" sz="1400" dirty="0"/>
              <a:t>Evidence pathway</a:t>
            </a:r>
          </a:p>
        </p:txBody>
      </p:sp>
      <p:sp>
        <p:nvSpPr>
          <p:cNvPr id="49" name="Arrow: Right 48">
            <a:extLst>
              <a:ext uri="{FF2B5EF4-FFF2-40B4-BE49-F238E27FC236}">
                <a16:creationId xmlns:a16="http://schemas.microsoft.com/office/drawing/2014/main" id="{97664F00-31B6-4631-925B-3AC3ED53E580}"/>
              </a:ext>
            </a:extLst>
          </p:cNvPr>
          <p:cNvSpPr/>
          <p:nvPr/>
        </p:nvSpPr>
        <p:spPr>
          <a:xfrm>
            <a:off x="9247152" y="3798139"/>
            <a:ext cx="863162"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Arrow: Right 49">
            <a:extLst>
              <a:ext uri="{FF2B5EF4-FFF2-40B4-BE49-F238E27FC236}">
                <a16:creationId xmlns:a16="http://schemas.microsoft.com/office/drawing/2014/main" id="{60522DBC-5EB8-4FBD-B9FB-7571EAEC3306}"/>
              </a:ext>
            </a:extLst>
          </p:cNvPr>
          <p:cNvSpPr/>
          <p:nvPr/>
        </p:nvSpPr>
        <p:spPr>
          <a:xfrm>
            <a:off x="3848416" y="5094372"/>
            <a:ext cx="503434"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a:extLst>
              <a:ext uri="{FF2B5EF4-FFF2-40B4-BE49-F238E27FC236}">
                <a16:creationId xmlns:a16="http://schemas.microsoft.com/office/drawing/2014/main" id="{B1CC3FE4-0FE3-4CBE-A654-0890A786D860}"/>
              </a:ext>
            </a:extLst>
          </p:cNvPr>
          <p:cNvSpPr/>
          <p:nvPr/>
        </p:nvSpPr>
        <p:spPr>
          <a:xfrm>
            <a:off x="4582956" y="4980316"/>
            <a:ext cx="2803132" cy="92333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extLst>
              <a:ext uri="{FF2B5EF4-FFF2-40B4-BE49-F238E27FC236}">
                <a16:creationId xmlns:a16="http://schemas.microsoft.com/office/drawing/2014/main" id="{C9EF1469-6D82-4BF7-94A6-28E7740234AC}"/>
              </a:ext>
            </a:extLst>
          </p:cNvPr>
          <p:cNvSpPr/>
          <p:nvPr/>
        </p:nvSpPr>
        <p:spPr>
          <a:xfrm>
            <a:off x="1046794" y="4980316"/>
            <a:ext cx="2803132" cy="92333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C27D482C-E8AF-4538-AE48-BE72D4E5E55A}"/>
              </a:ext>
            </a:extLst>
          </p:cNvPr>
          <p:cNvSpPr/>
          <p:nvPr/>
        </p:nvSpPr>
        <p:spPr>
          <a:xfrm>
            <a:off x="4582956" y="2480266"/>
            <a:ext cx="2803132" cy="923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596AE21E-14F1-4193-88E1-0EE72D63AD1F}"/>
              </a:ext>
            </a:extLst>
          </p:cNvPr>
          <p:cNvSpPr/>
          <p:nvPr/>
        </p:nvSpPr>
        <p:spPr>
          <a:xfrm>
            <a:off x="1046794" y="2483501"/>
            <a:ext cx="2803132" cy="923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TextBox 54">
            <a:extLst>
              <a:ext uri="{FF2B5EF4-FFF2-40B4-BE49-F238E27FC236}">
                <a16:creationId xmlns:a16="http://schemas.microsoft.com/office/drawing/2014/main" id="{DA4E6C10-1C8F-4391-BBB5-3FBB34D5E612}"/>
              </a:ext>
            </a:extLst>
          </p:cNvPr>
          <p:cNvSpPr txBox="1"/>
          <p:nvPr/>
        </p:nvSpPr>
        <p:spPr>
          <a:xfrm>
            <a:off x="4541003" y="2480266"/>
            <a:ext cx="2887038" cy="923330"/>
          </a:xfrm>
          <a:prstGeom prst="rect">
            <a:avLst/>
          </a:prstGeom>
          <a:noFill/>
        </p:spPr>
        <p:txBody>
          <a:bodyPr wrap="square" rtlCol="0">
            <a:spAutoFit/>
          </a:bodyPr>
          <a:lstStyle/>
          <a:p>
            <a:pPr algn="ctr"/>
            <a:r>
              <a:rPr lang="en-GB" dirty="0">
                <a:solidFill>
                  <a:schemeClr val="bg1"/>
                </a:solidFill>
              </a:rPr>
              <a:t>Follow-up outcome for beneficiary supported by the charity</a:t>
            </a:r>
          </a:p>
        </p:txBody>
      </p:sp>
      <p:sp>
        <p:nvSpPr>
          <p:cNvPr id="56" name="TextBox 55">
            <a:extLst>
              <a:ext uri="{FF2B5EF4-FFF2-40B4-BE49-F238E27FC236}">
                <a16:creationId xmlns:a16="http://schemas.microsoft.com/office/drawing/2014/main" id="{80F6716C-A4BA-41DC-B513-BB74D230B7E0}"/>
              </a:ext>
            </a:extLst>
          </p:cNvPr>
          <p:cNvSpPr txBox="1"/>
          <p:nvPr/>
        </p:nvSpPr>
        <p:spPr>
          <a:xfrm>
            <a:off x="10362447" y="3684083"/>
            <a:ext cx="1876431" cy="923330"/>
          </a:xfrm>
          <a:prstGeom prst="rect">
            <a:avLst/>
          </a:prstGeom>
          <a:solidFill>
            <a:schemeClr val="accent5"/>
          </a:solidFill>
        </p:spPr>
        <p:txBody>
          <a:bodyPr wrap="square" rtlCol="0">
            <a:spAutoFit/>
          </a:bodyPr>
          <a:lstStyle/>
          <a:p>
            <a:pPr algn="ctr"/>
            <a:r>
              <a:rPr lang="en-GB" dirty="0">
                <a:solidFill>
                  <a:schemeClr val="bg1"/>
                </a:solidFill>
              </a:rPr>
              <a:t>Difference in outcomes we can value</a:t>
            </a:r>
          </a:p>
        </p:txBody>
      </p:sp>
      <p:sp>
        <p:nvSpPr>
          <p:cNvPr id="57" name="TextBox 56">
            <a:extLst>
              <a:ext uri="{FF2B5EF4-FFF2-40B4-BE49-F238E27FC236}">
                <a16:creationId xmlns:a16="http://schemas.microsoft.com/office/drawing/2014/main" id="{67371453-F1AC-4B16-8E13-34133B5A52B3}"/>
              </a:ext>
            </a:extLst>
          </p:cNvPr>
          <p:cNvSpPr txBox="1"/>
          <p:nvPr/>
        </p:nvSpPr>
        <p:spPr>
          <a:xfrm>
            <a:off x="1146912" y="5118816"/>
            <a:ext cx="2332233" cy="646331"/>
          </a:xfrm>
          <a:prstGeom prst="rect">
            <a:avLst/>
          </a:prstGeom>
          <a:noFill/>
        </p:spPr>
        <p:txBody>
          <a:bodyPr wrap="square" rtlCol="0">
            <a:spAutoFit/>
          </a:bodyPr>
          <a:lstStyle/>
          <a:p>
            <a:pPr algn="ctr"/>
            <a:r>
              <a:rPr lang="en-GB" dirty="0"/>
              <a:t>Baseline for a control group</a:t>
            </a:r>
          </a:p>
        </p:txBody>
      </p:sp>
      <p:sp>
        <p:nvSpPr>
          <p:cNvPr id="58" name="TextBox 57">
            <a:extLst>
              <a:ext uri="{FF2B5EF4-FFF2-40B4-BE49-F238E27FC236}">
                <a16:creationId xmlns:a16="http://schemas.microsoft.com/office/drawing/2014/main" id="{8FC82D7D-BB6E-440F-8E23-07CAD35F629A}"/>
              </a:ext>
            </a:extLst>
          </p:cNvPr>
          <p:cNvSpPr txBox="1"/>
          <p:nvPr/>
        </p:nvSpPr>
        <p:spPr>
          <a:xfrm>
            <a:off x="1046794" y="2483501"/>
            <a:ext cx="2719227" cy="923330"/>
          </a:xfrm>
          <a:prstGeom prst="rect">
            <a:avLst/>
          </a:prstGeom>
          <a:noFill/>
        </p:spPr>
        <p:txBody>
          <a:bodyPr wrap="square" rtlCol="0">
            <a:spAutoFit/>
          </a:bodyPr>
          <a:lstStyle/>
          <a:p>
            <a:pPr algn="ctr"/>
            <a:r>
              <a:rPr lang="en-GB" dirty="0">
                <a:solidFill>
                  <a:schemeClr val="bg1"/>
                </a:solidFill>
              </a:rPr>
              <a:t>Baseline for beneficiary supported by the charity</a:t>
            </a:r>
          </a:p>
        </p:txBody>
      </p:sp>
      <p:sp>
        <p:nvSpPr>
          <p:cNvPr id="59" name="TextBox 58">
            <a:extLst>
              <a:ext uri="{FF2B5EF4-FFF2-40B4-BE49-F238E27FC236}">
                <a16:creationId xmlns:a16="http://schemas.microsoft.com/office/drawing/2014/main" id="{220634AA-1FD9-40D2-9052-E2D88D8B8FD3}"/>
              </a:ext>
            </a:extLst>
          </p:cNvPr>
          <p:cNvSpPr txBox="1"/>
          <p:nvPr/>
        </p:nvSpPr>
        <p:spPr>
          <a:xfrm>
            <a:off x="4818405" y="4980316"/>
            <a:ext cx="2332233" cy="923330"/>
          </a:xfrm>
          <a:prstGeom prst="rect">
            <a:avLst/>
          </a:prstGeom>
          <a:noFill/>
        </p:spPr>
        <p:txBody>
          <a:bodyPr wrap="square" rtlCol="0">
            <a:spAutoFit/>
          </a:bodyPr>
          <a:lstStyle/>
          <a:p>
            <a:pPr algn="ctr"/>
            <a:r>
              <a:rPr lang="en-GB" dirty="0"/>
              <a:t>Follow-up outcome for a control group</a:t>
            </a:r>
          </a:p>
        </p:txBody>
      </p:sp>
      <p:sp>
        <p:nvSpPr>
          <p:cNvPr id="60" name="Arrow: Right 59">
            <a:extLst>
              <a:ext uri="{FF2B5EF4-FFF2-40B4-BE49-F238E27FC236}">
                <a16:creationId xmlns:a16="http://schemas.microsoft.com/office/drawing/2014/main" id="{82680EC2-5A02-477E-8AEC-08FA54B59EA1}"/>
              </a:ext>
            </a:extLst>
          </p:cNvPr>
          <p:cNvSpPr/>
          <p:nvPr/>
        </p:nvSpPr>
        <p:spPr>
          <a:xfrm>
            <a:off x="4016593" y="2746722"/>
            <a:ext cx="503434"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Arrow: Right 60">
            <a:extLst>
              <a:ext uri="{FF2B5EF4-FFF2-40B4-BE49-F238E27FC236}">
                <a16:creationId xmlns:a16="http://schemas.microsoft.com/office/drawing/2014/main" id="{F7FA2819-23D4-42FB-A69C-32394058AB6F}"/>
              </a:ext>
            </a:extLst>
          </p:cNvPr>
          <p:cNvSpPr/>
          <p:nvPr/>
        </p:nvSpPr>
        <p:spPr>
          <a:xfrm rot="2090237">
            <a:off x="7393496" y="3184760"/>
            <a:ext cx="1161731"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Arrow: Right 61">
            <a:extLst>
              <a:ext uri="{FF2B5EF4-FFF2-40B4-BE49-F238E27FC236}">
                <a16:creationId xmlns:a16="http://schemas.microsoft.com/office/drawing/2014/main" id="{E9568AFD-035C-4FFB-9836-F4F39576BADF}"/>
              </a:ext>
            </a:extLst>
          </p:cNvPr>
          <p:cNvSpPr/>
          <p:nvPr/>
        </p:nvSpPr>
        <p:spPr>
          <a:xfrm rot="19203297">
            <a:off x="7408050" y="4761685"/>
            <a:ext cx="1245620"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TextBox 62">
            <a:extLst>
              <a:ext uri="{FF2B5EF4-FFF2-40B4-BE49-F238E27FC236}">
                <a16:creationId xmlns:a16="http://schemas.microsoft.com/office/drawing/2014/main" id="{32533578-7EAD-4888-A0C5-3AA19589D643}"/>
              </a:ext>
            </a:extLst>
          </p:cNvPr>
          <p:cNvSpPr txBox="1"/>
          <p:nvPr/>
        </p:nvSpPr>
        <p:spPr>
          <a:xfrm>
            <a:off x="8216619" y="3884138"/>
            <a:ext cx="1222274" cy="523220"/>
          </a:xfrm>
          <a:prstGeom prst="rect">
            <a:avLst/>
          </a:prstGeom>
          <a:noFill/>
        </p:spPr>
        <p:txBody>
          <a:bodyPr wrap="square" rtlCol="0">
            <a:spAutoFit/>
          </a:bodyPr>
          <a:lstStyle/>
          <a:p>
            <a:pPr algn="ctr"/>
            <a:r>
              <a:rPr lang="en-GB" sz="1400" dirty="0"/>
              <a:t>Evidence pathway</a:t>
            </a:r>
          </a:p>
        </p:txBody>
      </p:sp>
      <p:sp>
        <p:nvSpPr>
          <p:cNvPr id="64" name="Arrow: Right 63">
            <a:extLst>
              <a:ext uri="{FF2B5EF4-FFF2-40B4-BE49-F238E27FC236}">
                <a16:creationId xmlns:a16="http://schemas.microsoft.com/office/drawing/2014/main" id="{4C0600AD-EC87-4C13-B02C-32B92EB1D894}"/>
              </a:ext>
            </a:extLst>
          </p:cNvPr>
          <p:cNvSpPr/>
          <p:nvPr/>
        </p:nvSpPr>
        <p:spPr>
          <a:xfrm>
            <a:off x="9399552" y="3950539"/>
            <a:ext cx="863162"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Arrow: Right 64">
            <a:extLst>
              <a:ext uri="{FF2B5EF4-FFF2-40B4-BE49-F238E27FC236}">
                <a16:creationId xmlns:a16="http://schemas.microsoft.com/office/drawing/2014/main" id="{8EC5C821-E167-4102-9436-B2994B5A6C32}"/>
              </a:ext>
            </a:extLst>
          </p:cNvPr>
          <p:cNvSpPr/>
          <p:nvPr/>
        </p:nvSpPr>
        <p:spPr>
          <a:xfrm>
            <a:off x="4000816" y="5246772"/>
            <a:ext cx="503434"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Rectangle 65">
            <a:extLst>
              <a:ext uri="{FF2B5EF4-FFF2-40B4-BE49-F238E27FC236}">
                <a16:creationId xmlns:a16="http://schemas.microsoft.com/office/drawing/2014/main" id="{98193A37-EFC8-4BD8-823E-220A28A9F56F}"/>
              </a:ext>
            </a:extLst>
          </p:cNvPr>
          <p:cNvSpPr/>
          <p:nvPr/>
        </p:nvSpPr>
        <p:spPr>
          <a:xfrm>
            <a:off x="4735356" y="5132716"/>
            <a:ext cx="2803132" cy="92333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Rectangle 66">
            <a:extLst>
              <a:ext uri="{FF2B5EF4-FFF2-40B4-BE49-F238E27FC236}">
                <a16:creationId xmlns:a16="http://schemas.microsoft.com/office/drawing/2014/main" id="{C0CA089C-761F-42A7-B289-EC041762EBFC}"/>
              </a:ext>
            </a:extLst>
          </p:cNvPr>
          <p:cNvSpPr/>
          <p:nvPr/>
        </p:nvSpPr>
        <p:spPr>
          <a:xfrm>
            <a:off x="1199194" y="5132716"/>
            <a:ext cx="2803132" cy="92333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Rectangle 67">
            <a:extLst>
              <a:ext uri="{FF2B5EF4-FFF2-40B4-BE49-F238E27FC236}">
                <a16:creationId xmlns:a16="http://schemas.microsoft.com/office/drawing/2014/main" id="{F4F0F00B-3BD5-4421-B6A4-65D4C32FA849}"/>
              </a:ext>
            </a:extLst>
          </p:cNvPr>
          <p:cNvSpPr/>
          <p:nvPr/>
        </p:nvSpPr>
        <p:spPr>
          <a:xfrm>
            <a:off x="4735356" y="2632666"/>
            <a:ext cx="2803132" cy="923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B9FB50C7-A60D-470F-9357-1D29F99EF642}"/>
              </a:ext>
            </a:extLst>
          </p:cNvPr>
          <p:cNvSpPr/>
          <p:nvPr/>
        </p:nvSpPr>
        <p:spPr>
          <a:xfrm>
            <a:off x="1199194" y="2635901"/>
            <a:ext cx="2803132" cy="923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TextBox 69">
            <a:extLst>
              <a:ext uri="{FF2B5EF4-FFF2-40B4-BE49-F238E27FC236}">
                <a16:creationId xmlns:a16="http://schemas.microsoft.com/office/drawing/2014/main" id="{907A068D-CC34-4ACC-AE07-4E6C157B4660}"/>
              </a:ext>
            </a:extLst>
          </p:cNvPr>
          <p:cNvSpPr txBox="1"/>
          <p:nvPr/>
        </p:nvSpPr>
        <p:spPr>
          <a:xfrm>
            <a:off x="4693403" y="2632666"/>
            <a:ext cx="2887038" cy="923330"/>
          </a:xfrm>
          <a:prstGeom prst="rect">
            <a:avLst/>
          </a:prstGeom>
          <a:noFill/>
        </p:spPr>
        <p:txBody>
          <a:bodyPr wrap="square" rtlCol="0">
            <a:spAutoFit/>
          </a:bodyPr>
          <a:lstStyle/>
          <a:p>
            <a:pPr algn="ctr"/>
            <a:r>
              <a:rPr lang="en-GB" dirty="0">
                <a:solidFill>
                  <a:schemeClr val="bg1"/>
                </a:solidFill>
              </a:rPr>
              <a:t>Follow-up outcome for beneficiary supported by the charity</a:t>
            </a:r>
          </a:p>
        </p:txBody>
      </p:sp>
      <p:sp>
        <p:nvSpPr>
          <p:cNvPr id="71" name="TextBox 70">
            <a:extLst>
              <a:ext uri="{FF2B5EF4-FFF2-40B4-BE49-F238E27FC236}">
                <a16:creationId xmlns:a16="http://schemas.microsoft.com/office/drawing/2014/main" id="{07BB036F-ACA1-44BE-B13D-8C94AFCE7EDC}"/>
              </a:ext>
            </a:extLst>
          </p:cNvPr>
          <p:cNvSpPr txBox="1"/>
          <p:nvPr/>
        </p:nvSpPr>
        <p:spPr>
          <a:xfrm>
            <a:off x="10514847" y="3836483"/>
            <a:ext cx="1876431" cy="923330"/>
          </a:xfrm>
          <a:prstGeom prst="rect">
            <a:avLst/>
          </a:prstGeom>
          <a:solidFill>
            <a:schemeClr val="accent5"/>
          </a:solidFill>
        </p:spPr>
        <p:txBody>
          <a:bodyPr wrap="square" rtlCol="0">
            <a:spAutoFit/>
          </a:bodyPr>
          <a:lstStyle/>
          <a:p>
            <a:pPr algn="ctr"/>
            <a:r>
              <a:rPr lang="en-GB" dirty="0">
                <a:solidFill>
                  <a:schemeClr val="bg1"/>
                </a:solidFill>
              </a:rPr>
              <a:t>Difference in outcomes we can value</a:t>
            </a:r>
          </a:p>
        </p:txBody>
      </p:sp>
      <p:sp>
        <p:nvSpPr>
          <p:cNvPr id="72" name="TextBox 71">
            <a:extLst>
              <a:ext uri="{FF2B5EF4-FFF2-40B4-BE49-F238E27FC236}">
                <a16:creationId xmlns:a16="http://schemas.microsoft.com/office/drawing/2014/main" id="{6585C354-ACDC-40CF-91AA-64C42943CFB0}"/>
              </a:ext>
            </a:extLst>
          </p:cNvPr>
          <p:cNvSpPr txBox="1"/>
          <p:nvPr/>
        </p:nvSpPr>
        <p:spPr>
          <a:xfrm>
            <a:off x="1299312" y="5271216"/>
            <a:ext cx="2332233" cy="646331"/>
          </a:xfrm>
          <a:prstGeom prst="rect">
            <a:avLst/>
          </a:prstGeom>
          <a:noFill/>
        </p:spPr>
        <p:txBody>
          <a:bodyPr wrap="square" rtlCol="0">
            <a:spAutoFit/>
          </a:bodyPr>
          <a:lstStyle/>
          <a:p>
            <a:pPr algn="ctr"/>
            <a:r>
              <a:rPr lang="en-GB" dirty="0"/>
              <a:t>Baseline for a control group</a:t>
            </a:r>
          </a:p>
        </p:txBody>
      </p:sp>
      <p:sp>
        <p:nvSpPr>
          <p:cNvPr id="73" name="TextBox 72">
            <a:extLst>
              <a:ext uri="{FF2B5EF4-FFF2-40B4-BE49-F238E27FC236}">
                <a16:creationId xmlns:a16="http://schemas.microsoft.com/office/drawing/2014/main" id="{577F657A-D51D-4B45-8854-1437522DE083}"/>
              </a:ext>
            </a:extLst>
          </p:cNvPr>
          <p:cNvSpPr txBox="1"/>
          <p:nvPr/>
        </p:nvSpPr>
        <p:spPr>
          <a:xfrm>
            <a:off x="1199194" y="2635901"/>
            <a:ext cx="2719227" cy="923330"/>
          </a:xfrm>
          <a:prstGeom prst="rect">
            <a:avLst/>
          </a:prstGeom>
          <a:noFill/>
        </p:spPr>
        <p:txBody>
          <a:bodyPr wrap="square" rtlCol="0">
            <a:spAutoFit/>
          </a:bodyPr>
          <a:lstStyle/>
          <a:p>
            <a:pPr algn="ctr"/>
            <a:r>
              <a:rPr lang="en-GB" dirty="0">
                <a:solidFill>
                  <a:schemeClr val="bg1"/>
                </a:solidFill>
              </a:rPr>
              <a:t>Baseline for beneficiary supported by the charity</a:t>
            </a:r>
          </a:p>
        </p:txBody>
      </p:sp>
      <p:sp>
        <p:nvSpPr>
          <p:cNvPr id="74" name="TextBox 73">
            <a:extLst>
              <a:ext uri="{FF2B5EF4-FFF2-40B4-BE49-F238E27FC236}">
                <a16:creationId xmlns:a16="http://schemas.microsoft.com/office/drawing/2014/main" id="{A7C44670-54C9-48B2-A8E4-79FCDB249207}"/>
              </a:ext>
            </a:extLst>
          </p:cNvPr>
          <p:cNvSpPr txBox="1"/>
          <p:nvPr/>
        </p:nvSpPr>
        <p:spPr>
          <a:xfrm>
            <a:off x="4970805" y="5132716"/>
            <a:ext cx="2332233" cy="923330"/>
          </a:xfrm>
          <a:prstGeom prst="rect">
            <a:avLst/>
          </a:prstGeom>
          <a:noFill/>
        </p:spPr>
        <p:txBody>
          <a:bodyPr wrap="square" rtlCol="0">
            <a:spAutoFit/>
          </a:bodyPr>
          <a:lstStyle/>
          <a:p>
            <a:pPr algn="ctr"/>
            <a:r>
              <a:rPr lang="en-GB" dirty="0"/>
              <a:t>Follow-up outcome for a control group</a:t>
            </a:r>
          </a:p>
        </p:txBody>
      </p:sp>
      <p:sp>
        <p:nvSpPr>
          <p:cNvPr id="75" name="Arrow: Right 74">
            <a:extLst>
              <a:ext uri="{FF2B5EF4-FFF2-40B4-BE49-F238E27FC236}">
                <a16:creationId xmlns:a16="http://schemas.microsoft.com/office/drawing/2014/main" id="{A2B8EA7D-5F16-439E-B984-C9476EC20D22}"/>
              </a:ext>
            </a:extLst>
          </p:cNvPr>
          <p:cNvSpPr/>
          <p:nvPr/>
        </p:nvSpPr>
        <p:spPr>
          <a:xfrm>
            <a:off x="4168993" y="2899122"/>
            <a:ext cx="503434"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Arrow: Right 75">
            <a:extLst>
              <a:ext uri="{FF2B5EF4-FFF2-40B4-BE49-F238E27FC236}">
                <a16:creationId xmlns:a16="http://schemas.microsoft.com/office/drawing/2014/main" id="{FC296122-AC9A-4A1A-B189-0DDC4175BE7A}"/>
              </a:ext>
            </a:extLst>
          </p:cNvPr>
          <p:cNvSpPr/>
          <p:nvPr/>
        </p:nvSpPr>
        <p:spPr>
          <a:xfrm rot="2090237">
            <a:off x="7545896" y="3337160"/>
            <a:ext cx="1161731"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Arrow: Right 76">
            <a:extLst>
              <a:ext uri="{FF2B5EF4-FFF2-40B4-BE49-F238E27FC236}">
                <a16:creationId xmlns:a16="http://schemas.microsoft.com/office/drawing/2014/main" id="{25BE0D71-B607-4617-93CF-8319DE7A7116}"/>
              </a:ext>
            </a:extLst>
          </p:cNvPr>
          <p:cNvSpPr/>
          <p:nvPr/>
        </p:nvSpPr>
        <p:spPr>
          <a:xfrm rot="19203297">
            <a:off x="7560450" y="4914085"/>
            <a:ext cx="1245620"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TextBox 77">
            <a:extLst>
              <a:ext uri="{FF2B5EF4-FFF2-40B4-BE49-F238E27FC236}">
                <a16:creationId xmlns:a16="http://schemas.microsoft.com/office/drawing/2014/main" id="{87DB8546-95BC-462F-B389-DB10D3EC6F82}"/>
              </a:ext>
            </a:extLst>
          </p:cNvPr>
          <p:cNvSpPr txBox="1"/>
          <p:nvPr/>
        </p:nvSpPr>
        <p:spPr>
          <a:xfrm>
            <a:off x="8369019" y="4036538"/>
            <a:ext cx="1222274" cy="523220"/>
          </a:xfrm>
          <a:prstGeom prst="rect">
            <a:avLst/>
          </a:prstGeom>
          <a:noFill/>
        </p:spPr>
        <p:txBody>
          <a:bodyPr wrap="square" rtlCol="0">
            <a:spAutoFit/>
          </a:bodyPr>
          <a:lstStyle/>
          <a:p>
            <a:pPr algn="ctr"/>
            <a:r>
              <a:rPr lang="en-GB" sz="1400" dirty="0"/>
              <a:t>Evidence pathway</a:t>
            </a:r>
          </a:p>
        </p:txBody>
      </p:sp>
      <p:sp>
        <p:nvSpPr>
          <p:cNvPr id="79" name="Arrow: Right 78">
            <a:extLst>
              <a:ext uri="{FF2B5EF4-FFF2-40B4-BE49-F238E27FC236}">
                <a16:creationId xmlns:a16="http://schemas.microsoft.com/office/drawing/2014/main" id="{929A24B2-6285-4837-81EC-46E75A5FB6A0}"/>
              </a:ext>
            </a:extLst>
          </p:cNvPr>
          <p:cNvSpPr/>
          <p:nvPr/>
        </p:nvSpPr>
        <p:spPr>
          <a:xfrm>
            <a:off x="9551952" y="4102939"/>
            <a:ext cx="863162"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Arrow: Right 79">
            <a:extLst>
              <a:ext uri="{FF2B5EF4-FFF2-40B4-BE49-F238E27FC236}">
                <a16:creationId xmlns:a16="http://schemas.microsoft.com/office/drawing/2014/main" id="{EFDFDE29-4481-4C48-9716-0CE784628972}"/>
              </a:ext>
            </a:extLst>
          </p:cNvPr>
          <p:cNvSpPr/>
          <p:nvPr/>
        </p:nvSpPr>
        <p:spPr>
          <a:xfrm>
            <a:off x="4153216" y="5399172"/>
            <a:ext cx="503434"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Rectangle 80">
            <a:extLst>
              <a:ext uri="{FF2B5EF4-FFF2-40B4-BE49-F238E27FC236}">
                <a16:creationId xmlns:a16="http://schemas.microsoft.com/office/drawing/2014/main" id="{E34BF232-179B-460F-B7F0-6DF03C6C3546}"/>
              </a:ext>
            </a:extLst>
          </p:cNvPr>
          <p:cNvSpPr/>
          <p:nvPr/>
        </p:nvSpPr>
        <p:spPr>
          <a:xfrm>
            <a:off x="4887756" y="5285116"/>
            <a:ext cx="2803132" cy="92333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Rectangle 81">
            <a:extLst>
              <a:ext uri="{FF2B5EF4-FFF2-40B4-BE49-F238E27FC236}">
                <a16:creationId xmlns:a16="http://schemas.microsoft.com/office/drawing/2014/main" id="{FE8B7F1B-AC6C-4031-BA8A-396C1B644C80}"/>
              </a:ext>
            </a:extLst>
          </p:cNvPr>
          <p:cNvSpPr/>
          <p:nvPr/>
        </p:nvSpPr>
        <p:spPr>
          <a:xfrm>
            <a:off x="1351594" y="5285116"/>
            <a:ext cx="2803132" cy="92333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Rectangle 82">
            <a:extLst>
              <a:ext uri="{FF2B5EF4-FFF2-40B4-BE49-F238E27FC236}">
                <a16:creationId xmlns:a16="http://schemas.microsoft.com/office/drawing/2014/main" id="{A9CE2578-6DAA-4B5E-8B16-7DD2B40CC228}"/>
              </a:ext>
            </a:extLst>
          </p:cNvPr>
          <p:cNvSpPr/>
          <p:nvPr/>
        </p:nvSpPr>
        <p:spPr>
          <a:xfrm>
            <a:off x="4887756" y="2785066"/>
            <a:ext cx="2803132" cy="923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Rectangle 83">
            <a:extLst>
              <a:ext uri="{FF2B5EF4-FFF2-40B4-BE49-F238E27FC236}">
                <a16:creationId xmlns:a16="http://schemas.microsoft.com/office/drawing/2014/main" id="{F3688058-2C04-4A95-A613-404B9DA4A011}"/>
              </a:ext>
            </a:extLst>
          </p:cNvPr>
          <p:cNvSpPr/>
          <p:nvPr/>
        </p:nvSpPr>
        <p:spPr>
          <a:xfrm>
            <a:off x="1351594" y="2788301"/>
            <a:ext cx="2803132" cy="923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TextBox 84">
            <a:extLst>
              <a:ext uri="{FF2B5EF4-FFF2-40B4-BE49-F238E27FC236}">
                <a16:creationId xmlns:a16="http://schemas.microsoft.com/office/drawing/2014/main" id="{24D2A2FF-4E68-4AB4-B8AE-64487885B074}"/>
              </a:ext>
            </a:extLst>
          </p:cNvPr>
          <p:cNvSpPr txBox="1"/>
          <p:nvPr/>
        </p:nvSpPr>
        <p:spPr>
          <a:xfrm>
            <a:off x="4845803" y="2785066"/>
            <a:ext cx="2887038" cy="923330"/>
          </a:xfrm>
          <a:prstGeom prst="rect">
            <a:avLst/>
          </a:prstGeom>
          <a:noFill/>
        </p:spPr>
        <p:txBody>
          <a:bodyPr wrap="square" rtlCol="0">
            <a:spAutoFit/>
          </a:bodyPr>
          <a:lstStyle/>
          <a:p>
            <a:pPr algn="ctr"/>
            <a:r>
              <a:rPr lang="en-GB" dirty="0">
                <a:solidFill>
                  <a:schemeClr val="bg1"/>
                </a:solidFill>
              </a:rPr>
              <a:t>Follow-up outcome for beneficiary supported by the charity</a:t>
            </a:r>
          </a:p>
        </p:txBody>
      </p:sp>
      <p:sp>
        <p:nvSpPr>
          <p:cNvPr id="86" name="TextBox 85">
            <a:extLst>
              <a:ext uri="{FF2B5EF4-FFF2-40B4-BE49-F238E27FC236}">
                <a16:creationId xmlns:a16="http://schemas.microsoft.com/office/drawing/2014/main" id="{D3BC3C12-412B-492E-917A-0119B6CBC548}"/>
              </a:ext>
            </a:extLst>
          </p:cNvPr>
          <p:cNvSpPr txBox="1"/>
          <p:nvPr/>
        </p:nvSpPr>
        <p:spPr>
          <a:xfrm>
            <a:off x="10667247" y="3988883"/>
            <a:ext cx="1876431" cy="923330"/>
          </a:xfrm>
          <a:prstGeom prst="rect">
            <a:avLst/>
          </a:prstGeom>
          <a:solidFill>
            <a:schemeClr val="accent5"/>
          </a:solidFill>
        </p:spPr>
        <p:txBody>
          <a:bodyPr wrap="square" rtlCol="0">
            <a:spAutoFit/>
          </a:bodyPr>
          <a:lstStyle/>
          <a:p>
            <a:pPr algn="ctr"/>
            <a:r>
              <a:rPr lang="en-GB" dirty="0">
                <a:solidFill>
                  <a:schemeClr val="bg1"/>
                </a:solidFill>
              </a:rPr>
              <a:t>Difference in outcomes we can value</a:t>
            </a:r>
          </a:p>
        </p:txBody>
      </p:sp>
      <p:sp>
        <p:nvSpPr>
          <p:cNvPr id="87" name="TextBox 86">
            <a:extLst>
              <a:ext uri="{FF2B5EF4-FFF2-40B4-BE49-F238E27FC236}">
                <a16:creationId xmlns:a16="http://schemas.microsoft.com/office/drawing/2014/main" id="{05E5584C-A0E9-4347-8E37-9101CC42C22B}"/>
              </a:ext>
            </a:extLst>
          </p:cNvPr>
          <p:cNvSpPr txBox="1"/>
          <p:nvPr/>
        </p:nvSpPr>
        <p:spPr>
          <a:xfrm>
            <a:off x="1451712" y="5423616"/>
            <a:ext cx="2332233" cy="646331"/>
          </a:xfrm>
          <a:prstGeom prst="rect">
            <a:avLst/>
          </a:prstGeom>
          <a:noFill/>
        </p:spPr>
        <p:txBody>
          <a:bodyPr wrap="square" rtlCol="0">
            <a:spAutoFit/>
          </a:bodyPr>
          <a:lstStyle/>
          <a:p>
            <a:pPr algn="ctr"/>
            <a:r>
              <a:rPr lang="en-GB" dirty="0"/>
              <a:t>Baseline for a control group</a:t>
            </a:r>
          </a:p>
        </p:txBody>
      </p:sp>
      <p:sp>
        <p:nvSpPr>
          <p:cNvPr id="88" name="TextBox 87">
            <a:extLst>
              <a:ext uri="{FF2B5EF4-FFF2-40B4-BE49-F238E27FC236}">
                <a16:creationId xmlns:a16="http://schemas.microsoft.com/office/drawing/2014/main" id="{A4496341-B7B3-4279-BE90-F6C0B64DCE65}"/>
              </a:ext>
            </a:extLst>
          </p:cNvPr>
          <p:cNvSpPr txBox="1"/>
          <p:nvPr/>
        </p:nvSpPr>
        <p:spPr>
          <a:xfrm>
            <a:off x="1351594" y="2788301"/>
            <a:ext cx="2719227" cy="923330"/>
          </a:xfrm>
          <a:prstGeom prst="rect">
            <a:avLst/>
          </a:prstGeom>
          <a:noFill/>
        </p:spPr>
        <p:txBody>
          <a:bodyPr wrap="square" rtlCol="0">
            <a:spAutoFit/>
          </a:bodyPr>
          <a:lstStyle/>
          <a:p>
            <a:pPr algn="ctr"/>
            <a:r>
              <a:rPr lang="en-GB" dirty="0">
                <a:solidFill>
                  <a:schemeClr val="bg1"/>
                </a:solidFill>
              </a:rPr>
              <a:t>Baseline for beneficiary supported by the charity</a:t>
            </a:r>
          </a:p>
        </p:txBody>
      </p:sp>
      <p:sp>
        <p:nvSpPr>
          <p:cNvPr id="89" name="TextBox 88">
            <a:extLst>
              <a:ext uri="{FF2B5EF4-FFF2-40B4-BE49-F238E27FC236}">
                <a16:creationId xmlns:a16="http://schemas.microsoft.com/office/drawing/2014/main" id="{38AB44B2-C0C2-416D-B9F7-4FA44FFD7284}"/>
              </a:ext>
            </a:extLst>
          </p:cNvPr>
          <p:cNvSpPr txBox="1"/>
          <p:nvPr/>
        </p:nvSpPr>
        <p:spPr>
          <a:xfrm>
            <a:off x="5123205" y="5285116"/>
            <a:ext cx="2332233" cy="923330"/>
          </a:xfrm>
          <a:prstGeom prst="rect">
            <a:avLst/>
          </a:prstGeom>
          <a:noFill/>
        </p:spPr>
        <p:txBody>
          <a:bodyPr wrap="square" rtlCol="0">
            <a:spAutoFit/>
          </a:bodyPr>
          <a:lstStyle/>
          <a:p>
            <a:pPr algn="ctr"/>
            <a:r>
              <a:rPr lang="en-GB" dirty="0"/>
              <a:t>Follow-up outcome for a control group</a:t>
            </a:r>
          </a:p>
        </p:txBody>
      </p:sp>
      <p:sp>
        <p:nvSpPr>
          <p:cNvPr id="90" name="Arrow: Right 89">
            <a:extLst>
              <a:ext uri="{FF2B5EF4-FFF2-40B4-BE49-F238E27FC236}">
                <a16:creationId xmlns:a16="http://schemas.microsoft.com/office/drawing/2014/main" id="{EF80E9D3-577D-41F6-95DA-3C18386DE3C6}"/>
              </a:ext>
            </a:extLst>
          </p:cNvPr>
          <p:cNvSpPr/>
          <p:nvPr/>
        </p:nvSpPr>
        <p:spPr>
          <a:xfrm>
            <a:off x="4321393" y="3051522"/>
            <a:ext cx="503434"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Arrow: Right 90">
            <a:extLst>
              <a:ext uri="{FF2B5EF4-FFF2-40B4-BE49-F238E27FC236}">
                <a16:creationId xmlns:a16="http://schemas.microsoft.com/office/drawing/2014/main" id="{A0C6F613-CA40-4281-A43A-47A4FCBF7969}"/>
              </a:ext>
            </a:extLst>
          </p:cNvPr>
          <p:cNvSpPr/>
          <p:nvPr/>
        </p:nvSpPr>
        <p:spPr>
          <a:xfrm rot="2090237">
            <a:off x="7698296" y="3489560"/>
            <a:ext cx="1161731"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Arrow: Right 91">
            <a:extLst>
              <a:ext uri="{FF2B5EF4-FFF2-40B4-BE49-F238E27FC236}">
                <a16:creationId xmlns:a16="http://schemas.microsoft.com/office/drawing/2014/main" id="{002580FF-FD2F-4733-AC91-7F01B456278C}"/>
              </a:ext>
            </a:extLst>
          </p:cNvPr>
          <p:cNvSpPr/>
          <p:nvPr/>
        </p:nvSpPr>
        <p:spPr>
          <a:xfrm rot="19203297">
            <a:off x="7712850" y="5066485"/>
            <a:ext cx="1245620"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TextBox 92">
            <a:extLst>
              <a:ext uri="{FF2B5EF4-FFF2-40B4-BE49-F238E27FC236}">
                <a16:creationId xmlns:a16="http://schemas.microsoft.com/office/drawing/2014/main" id="{08B8CF9A-6250-4804-8D27-2086955912C9}"/>
              </a:ext>
            </a:extLst>
          </p:cNvPr>
          <p:cNvSpPr txBox="1"/>
          <p:nvPr/>
        </p:nvSpPr>
        <p:spPr>
          <a:xfrm>
            <a:off x="8521419" y="4188938"/>
            <a:ext cx="1222274" cy="523220"/>
          </a:xfrm>
          <a:prstGeom prst="rect">
            <a:avLst/>
          </a:prstGeom>
          <a:noFill/>
        </p:spPr>
        <p:txBody>
          <a:bodyPr wrap="square" rtlCol="0">
            <a:spAutoFit/>
          </a:bodyPr>
          <a:lstStyle/>
          <a:p>
            <a:pPr algn="ctr"/>
            <a:r>
              <a:rPr lang="en-GB" sz="1400" dirty="0"/>
              <a:t>Evidence pathway</a:t>
            </a:r>
          </a:p>
        </p:txBody>
      </p:sp>
      <p:sp>
        <p:nvSpPr>
          <p:cNvPr id="94" name="Arrow: Right 93">
            <a:extLst>
              <a:ext uri="{FF2B5EF4-FFF2-40B4-BE49-F238E27FC236}">
                <a16:creationId xmlns:a16="http://schemas.microsoft.com/office/drawing/2014/main" id="{12B541D0-8F81-44BB-A7D0-B6ABBFD135EF}"/>
              </a:ext>
            </a:extLst>
          </p:cNvPr>
          <p:cNvSpPr/>
          <p:nvPr/>
        </p:nvSpPr>
        <p:spPr>
          <a:xfrm>
            <a:off x="9704352" y="4255339"/>
            <a:ext cx="863162"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Arrow: Right 94">
            <a:extLst>
              <a:ext uri="{FF2B5EF4-FFF2-40B4-BE49-F238E27FC236}">
                <a16:creationId xmlns:a16="http://schemas.microsoft.com/office/drawing/2014/main" id="{D8AB3AA0-59CC-4140-B881-A8693D62FA78}"/>
              </a:ext>
            </a:extLst>
          </p:cNvPr>
          <p:cNvSpPr/>
          <p:nvPr/>
        </p:nvSpPr>
        <p:spPr>
          <a:xfrm>
            <a:off x="4305616" y="5551572"/>
            <a:ext cx="503434" cy="390418"/>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462D0C2A-49BD-4DE2-96B2-4D4D501114D4}"/>
              </a:ext>
            </a:extLst>
          </p:cNvPr>
          <p:cNvSpPr txBox="1"/>
          <p:nvPr/>
        </p:nvSpPr>
        <p:spPr>
          <a:xfrm>
            <a:off x="562126" y="1375314"/>
            <a:ext cx="4298162" cy="369332"/>
          </a:xfrm>
          <a:prstGeom prst="rect">
            <a:avLst/>
          </a:prstGeom>
          <a:noFill/>
        </p:spPr>
        <p:txBody>
          <a:bodyPr wrap="square" rtlCol="0">
            <a:spAutoFit/>
          </a:bodyPr>
          <a:lstStyle/>
          <a:p>
            <a:r>
              <a:rPr lang="en-GB" dirty="0"/>
              <a:t>2) “Fragmented” outcomes</a:t>
            </a:r>
          </a:p>
        </p:txBody>
      </p:sp>
    </p:spTree>
    <p:extLst>
      <p:ext uri="{BB962C8B-B14F-4D97-AF65-F5344CB8AC3E}">
        <p14:creationId xmlns:p14="http://schemas.microsoft.com/office/powerpoint/2010/main" val="2537036903"/>
      </p:ext>
    </p:extLst>
  </p:cSld>
  <p:clrMapOvr>
    <a:masterClrMapping/>
  </p:clrMapOvr>
</p:sld>
</file>

<file path=ppt/theme/theme1.xml><?xml version="1.0" encoding="utf-8"?>
<a:theme xmlns:a="http://schemas.openxmlformats.org/drawingml/2006/main" name="Office Theme">
  <a:themeElements>
    <a:clrScheme name="PBE Colours">
      <a:dk1>
        <a:srgbClr val="000000"/>
      </a:dk1>
      <a:lt1>
        <a:sysClr val="window" lastClr="FFFFFF"/>
      </a:lt1>
      <a:dk2>
        <a:srgbClr val="595959"/>
      </a:dk2>
      <a:lt2>
        <a:srgbClr val="E7E6E6"/>
      </a:lt2>
      <a:accent1>
        <a:srgbClr val="1F497D"/>
      </a:accent1>
      <a:accent2>
        <a:srgbClr val="D7D987"/>
      </a:accent2>
      <a:accent3>
        <a:srgbClr val="4BACC6"/>
      </a:accent3>
      <a:accent4>
        <a:srgbClr val="EF05CE"/>
      </a:accent4>
      <a:accent5>
        <a:srgbClr val="846EB0"/>
      </a:accent5>
      <a:accent6>
        <a:srgbClr val="F79646"/>
      </a:accent6>
      <a:hlink>
        <a:srgbClr val="4BACC6"/>
      </a:hlink>
      <a:folHlink>
        <a:srgbClr val="205867"/>
      </a:folHlink>
    </a:clrScheme>
    <a:fontScheme name="Custom 1">
      <a:majorFont>
        <a:latin typeface="Montserrat Light"/>
        <a:ea typeface=""/>
        <a:cs typeface=""/>
      </a:majorFont>
      <a:minorFont>
        <a:latin typeface="Montserrat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Powerpoint paper" id="{98C03630-241E-494C-A752-8C50ADFBD5D6}" vid="{DDD171CD-58AD-4C95-A369-0EE459BD58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D35BFF7DE814F42AA5B802B881C36DB" ma:contentTypeVersion="4" ma:contentTypeDescription="Create a new document." ma:contentTypeScope="" ma:versionID="bdcc2eda4e6dbc63167f87d21f74194d">
  <xsd:schema xmlns:xsd="http://www.w3.org/2001/XMLSchema" xmlns:xs="http://www.w3.org/2001/XMLSchema" xmlns:p="http://schemas.microsoft.com/office/2006/metadata/properties" xmlns:ns2="e177c667-1503-4e2a-b0c8-85a69319abc9" targetNamespace="http://schemas.microsoft.com/office/2006/metadata/properties" ma:root="true" ma:fieldsID="2f6d2ee8f539dc769dc12c119c591de6" ns2:_="">
    <xsd:import namespace="e177c667-1503-4e2a-b0c8-85a69319abc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177c667-1503-4e2a-b0c8-85a69319abc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A437E65-7F26-4FAE-BD20-9B45FDD233CB}">
  <ds:schemaRefs>
    <ds:schemaRef ds:uri="http://schemas.microsoft.com/sharepoint/v3/contenttype/forms"/>
  </ds:schemaRefs>
</ds:datastoreItem>
</file>

<file path=customXml/itemProps2.xml><?xml version="1.0" encoding="utf-8"?>
<ds:datastoreItem xmlns:ds="http://schemas.openxmlformats.org/officeDocument/2006/customXml" ds:itemID="{F33486C6-8186-4BA3-AAE2-2EC673AA497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177c667-1503-4e2a-b0c8-85a69319ab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670B84A-821B-449D-BA12-3A9FF3D2B0E2}">
  <ds:schemaRefs>
    <ds:schemaRef ds:uri="http://purl.org/dc/elements/1.1/"/>
    <ds:schemaRef ds:uri="http://schemas.microsoft.com/office/2006/documentManagement/types"/>
    <ds:schemaRef ds:uri="e177c667-1503-4e2a-b0c8-85a69319abc9"/>
    <ds:schemaRef ds:uri="http://purl.org/dc/terms/"/>
    <ds:schemaRef ds:uri="http://schemas.openxmlformats.org/package/2006/metadata/core-properties"/>
    <ds:schemaRef ds:uri="http://purl.org/dc/dcmitype/"/>
    <ds:schemaRef ds:uri="http://schemas.microsoft.com/office/infopath/2007/PartnerControls"/>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Template Powerpoint paper</Template>
  <TotalTime>2154</TotalTime>
  <Words>1001</Words>
  <Application>Microsoft Office PowerPoint</Application>
  <PresentationFormat>Widescreen</PresentationFormat>
  <Paragraphs>129</Paragraphs>
  <Slides>13</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Montserrat Light</vt:lpstr>
      <vt:lpstr>Montserrat Medium</vt:lpstr>
      <vt:lpstr>Times New Roman</vt:lpstr>
      <vt:lpstr>Office Theme</vt:lpstr>
      <vt:lpstr>Reflecting on “The cost of not getting Personal Independence Payment decisions right first time”  </vt:lpstr>
      <vt:lpstr>A system not fit for purpose</vt:lpstr>
      <vt:lpstr>What are the costs of this problem?</vt:lpstr>
      <vt:lpstr>The direct public sector costs</vt:lpstr>
      <vt:lpstr>The wider public sector costs</vt:lpstr>
      <vt:lpstr>The costs to the individual</vt:lpstr>
      <vt:lpstr>The recipe for economic analysis…</vt:lpstr>
      <vt:lpstr>The challenges for economic analysis…</vt:lpstr>
      <vt:lpstr>The challenges for economic analysis…</vt:lpstr>
      <vt:lpstr>The challenges for economic analysis…</vt:lpstr>
      <vt:lpstr>The challenges for economic analysis…</vt:lpstr>
      <vt:lpstr>Do wellbeing measures offer a solution?</vt:lpstr>
      <vt:lpstr>Do wellbeing measures offer a solution?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impact of waiting lists for children’s mental health services on the costs of wider public services Analysis for stem4 in association with Toby Kenward</dc:title>
  <dc:creator>Jon Franklin</dc:creator>
  <cp:lastModifiedBy>Dawn Draper</cp:lastModifiedBy>
  <cp:revision>24</cp:revision>
  <dcterms:created xsi:type="dcterms:W3CDTF">2021-11-15T09:56:04Z</dcterms:created>
  <dcterms:modified xsi:type="dcterms:W3CDTF">2021-11-29T09:32:45Z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0x0101008D35BFF7DE814F42AA5B802B881C36DB</vt:lpwstr>
  </property>
</Properties>
</file>