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7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24"/>
  </p:normalViewPr>
  <p:slideViewPr>
    <p:cSldViewPr snapToGrid="0" snapToObjects="1">
      <p:cViewPr>
        <p:scale>
          <a:sx n="100" d="100"/>
          <a:sy n="100" d="100"/>
        </p:scale>
        <p:origin x="-444" y="-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D2C12-F996-EE4C-B61A-3C9922CAF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67E0F3-4026-534C-99DD-1972F4B4B9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343C7-1A08-E649-ACAC-A77E7F5B1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E1D9-106C-BD47-A208-DAB1B1244240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85C66-7851-F443-BD88-EA28FAB51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3288A-9E40-4A46-8A62-EE50CD9AA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3642-C823-DC4F-BC34-DFCD74D8C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713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6C6A7-F750-3748-91C1-5335EF009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EAA232-9AAF-A343-B585-C41AEC252C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E629C5-2A47-A841-B704-B7DD1720E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E1D9-106C-BD47-A208-DAB1B1244240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CD3E8-C700-074C-A455-4B80E9E7A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1BEAB-7CC5-C544-9D4D-458E980C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3642-C823-DC4F-BC34-DFCD74D8C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9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2139DC-B256-1F4D-A72E-35C777AF4B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880F92-AA8C-EE42-9D24-A080066B9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E6F14-BD9A-6448-9621-249466CDD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E1D9-106C-BD47-A208-DAB1B1244240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E6510-CB99-1249-A38B-3D8F5CFCA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5D7CB0-B854-E147-9700-F298E5A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3642-C823-DC4F-BC34-DFCD74D8C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474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904A6-A89B-ED41-A9C4-51DCB5D29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BD21D-7914-A84A-BD89-23AE15D23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6FAD8-570E-294D-9871-B8C7A4DAA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E1D9-106C-BD47-A208-DAB1B1244240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455A8-0920-994E-A40C-E67147B06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CAA37-A000-E94A-B40A-ACFA51FC9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3642-C823-DC4F-BC34-DFCD74D8C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11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ECE50-228D-7146-AB30-2D2C48AEB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DDD0CB-9C7C-3E47-900C-4213D4D753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8E10C-E406-6840-AF99-A3DB6CDFD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E1D9-106C-BD47-A208-DAB1B1244240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D9FFA-8152-5147-A11D-76779429E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C5A15-4E5A-0247-84A2-CA84D80E2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3642-C823-DC4F-BC34-DFCD74D8C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539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C6EF-66B4-9C47-81BA-1F791EAA7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D470F-69E6-1C49-8522-C6668BC6E6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2E2BFE-BF79-FE40-983A-C072565EB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0ED422-707A-2249-996C-18A57662D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E1D9-106C-BD47-A208-DAB1B1244240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6282E-99DD-9340-9421-41B329F95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B428A-B88B-C749-B1CF-28D9804A5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3642-C823-DC4F-BC34-DFCD74D8C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54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7DB9C-EFD0-814E-A92F-FB245B414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2E6EB8-B992-0549-94FF-5D0B8B685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9A1CD1-2791-9D43-88F6-DE39C4927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962D98-9794-A64E-8DB1-6522414E1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1B0C5B-CAA8-E64D-AADD-376762F74F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14CBD3-4A5F-BF44-ACE3-A358DA8A2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E1D9-106C-BD47-A208-DAB1B1244240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C67B9C-FA86-8144-9458-2390832E8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1D5E37-BEB8-D644-9E1F-3AD70254F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3642-C823-DC4F-BC34-DFCD74D8C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85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B3F80-583A-0545-81E1-ACC4824FA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3C991D-3AD6-6448-912C-C4B62973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E1D9-106C-BD47-A208-DAB1B1244240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6DA7A9-DE28-CD47-ACB4-82A38CD66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FC4A57-416D-6E43-8EBF-E2B2E649E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3642-C823-DC4F-BC34-DFCD74D8C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036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B42C83-173C-054F-9F63-08E4BC616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E1D9-106C-BD47-A208-DAB1B1244240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EB4839-5952-BF4A-A911-A9C30183E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ECA183-809F-5847-849F-CC6B0DF23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3642-C823-DC4F-BC34-DFCD74D8C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18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DA345-65D0-134E-B120-C44A64A46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193CB-783D-D34F-9429-81F0023CD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DC7AC-4D4F-E14A-B044-35687A4C0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8DD07E-461E-7642-9A59-D6EBBD395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E1D9-106C-BD47-A208-DAB1B1244240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287617-C232-8E4C-B3A5-F9ED828A2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09E945-DCE6-B945-8443-EB15FF5BC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3642-C823-DC4F-BC34-DFCD74D8C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93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80504-9641-9F4A-905C-415D00CE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83BAFF-7F2A-DD46-9859-A7909A9445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00774A-9C69-A84D-BED5-63291DF3F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354986-01C9-4243-B1FC-B5DDE3568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E1D9-106C-BD47-A208-DAB1B1244240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0B20D2-5265-0748-BB07-84018ADC4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DD9182-1E1C-184B-9AEC-84A35D531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3642-C823-DC4F-BC34-DFCD74D8C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87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B60C64-2E42-DC4D-87BD-6150B28A4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121625-504F-864F-B94E-DABB0D1C8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A04DE-6983-074D-8115-D5026DD398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7E1D9-106C-BD47-A208-DAB1B1244240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B1000-8E2D-1746-942F-A5E983347F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A53DD-CA06-C749-983D-3B27CDB71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F3642-C823-DC4F-BC34-DFCD74D8C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4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01743D-AFF2-FF41-A81B-1FB5F8962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4697" y="-298130"/>
            <a:ext cx="5583562" cy="74542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07EC1E-8D87-1647-9829-7928219B4814}"/>
              </a:ext>
            </a:extLst>
          </p:cNvPr>
          <p:cNvSpPr txBox="1"/>
          <p:nvPr/>
        </p:nvSpPr>
        <p:spPr>
          <a:xfrm>
            <a:off x="506626" y="1659285"/>
            <a:ext cx="379352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70C0"/>
                </a:solidFill>
              </a:rPr>
              <a:t>Immigration and asylum legal aid provider offices</a:t>
            </a:r>
          </a:p>
          <a:p>
            <a:endParaRPr lang="en-GB" sz="3200" dirty="0">
              <a:solidFill>
                <a:srgbClr val="0070C0"/>
              </a:solidFill>
            </a:endParaRPr>
          </a:p>
          <a:p>
            <a:r>
              <a:rPr lang="en-GB" sz="3200" dirty="0">
                <a:solidFill>
                  <a:srgbClr val="0070C0"/>
                </a:solidFill>
              </a:rPr>
              <a:t>England and Wales</a:t>
            </a:r>
          </a:p>
          <a:p>
            <a:endParaRPr lang="en-GB" sz="3200" dirty="0">
              <a:solidFill>
                <a:srgbClr val="0070C0"/>
              </a:solidFill>
            </a:endParaRPr>
          </a:p>
          <a:p>
            <a:r>
              <a:rPr lang="en-GB" sz="3200" dirty="0">
                <a:solidFill>
                  <a:srgbClr val="0070C0"/>
                </a:solidFill>
              </a:rPr>
              <a:t>February 2021</a:t>
            </a:r>
          </a:p>
        </p:txBody>
      </p:sp>
    </p:spTree>
    <p:extLst>
      <p:ext uri="{BB962C8B-B14F-4D97-AF65-F5344CB8AC3E}">
        <p14:creationId xmlns:p14="http://schemas.microsoft.com/office/powerpoint/2010/main" val="479850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973D590-1931-FB43-A5FA-3FCD7E6A00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29291"/>
              </p:ext>
            </p:extLst>
          </p:nvPr>
        </p:nvGraphicFramePr>
        <p:xfrm>
          <a:off x="485775" y="1184910"/>
          <a:ext cx="11129963" cy="512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2197">
                  <a:extLst>
                    <a:ext uri="{9D8B030D-6E8A-4147-A177-3AD203B41FA5}">
                      <a16:colId xmlns:a16="http://schemas.microsoft.com/office/drawing/2014/main" val="1285303033"/>
                    </a:ext>
                  </a:extLst>
                </a:gridCol>
                <a:gridCol w="1566320">
                  <a:extLst>
                    <a:ext uri="{9D8B030D-6E8A-4147-A177-3AD203B41FA5}">
                      <a16:colId xmlns:a16="http://schemas.microsoft.com/office/drawing/2014/main" val="1227571797"/>
                    </a:ext>
                  </a:extLst>
                </a:gridCol>
                <a:gridCol w="1562639">
                  <a:extLst>
                    <a:ext uri="{9D8B030D-6E8A-4147-A177-3AD203B41FA5}">
                      <a16:colId xmlns:a16="http://schemas.microsoft.com/office/drawing/2014/main" val="732288760"/>
                    </a:ext>
                  </a:extLst>
                </a:gridCol>
                <a:gridCol w="1730809">
                  <a:extLst>
                    <a:ext uri="{9D8B030D-6E8A-4147-A177-3AD203B41FA5}">
                      <a16:colId xmlns:a16="http://schemas.microsoft.com/office/drawing/2014/main" val="371113076"/>
                    </a:ext>
                  </a:extLst>
                </a:gridCol>
                <a:gridCol w="1730809">
                  <a:extLst>
                    <a:ext uri="{9D8B030D-6E8A-4147-A177-3AD203B41FA5}">
                      <a16:colId xmlns:a16="http://schemas.microsoft.com/office/drawing/2014/main" val="1590568931"/>
                    </a:ext>
                  </a:extLst>
                </a:gridCol>
                <a:gridCol w="1587189">
                  <a:extLst>
                    <a:ext uri="{9D8B030D-6E8A-4147-A177-3AD203B41FA5}">
                      <a16:colId xmlns:a16="http://schemas.microsoft.com/office/drawing/2014/main" val="2590117815"/>
                    </a:ext>
                  </a:extLst>
                </a:gridCol>
              </a:tblGrid>
              <a:tr h="1142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Access point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No of offices 2020-21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(2018-19)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Matter starts allocated (2019-20)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C00000"/>
                          </a:solidFill>
                          <a:effectLst/>
                        </a:rPr>
                        <a:t>Matter starts opened (2018-19)</a:t>
                      </a:r>
                      <a:endParaRPr lang="en-GB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solidFill>
                            <a:srgbClr val="C00000"/>
                          </a:solidFill>
                          <a:effectLst/>
                        </a:rPr>
                        <a:t>Matter starts opened (2019-20)</a:t>
                      </a:r>
                      <a:endParaRPr lang="en-GB" sz="24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solidFill>
                            <a:srgbClr val="C00000"/>
                          </a:solidFill>
                          <a:effectLst/>
                        </a:rPr>
                        <a:t>Matter starts opened (2020-21)</a:t>
                      </a:r>
                      <a:endParaRPr lang="en-GB" sz="24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971201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South Staffordshire, Sandwell and Birmingham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28 (36)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7,116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solidFill>
                            <a:srgbClr val="C00000"/>
                          </a:solidFill>
                          <a:effectLst/>
                        </a:rPr>
                        <a:t>4,156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solidFill>
                            <a:srgbClr val="C00000"/>
                          </a:solidFill>
                          <a:effectLst/>
                        </a:rPr>
                        <a:t>(7/36 inactive)</a:t>
                      </a:r>
                      <a:endParaRPr lang="en-GB" sz="24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solidFill>
                            <a:srgbClr val="C00000"/>
                          </a:solidFill>
                          <a:effectLst/>
                        </a:rPr>
                        <a:t>3,396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solidFill>
                            <a:srgbClr val="C00000"/>
                          </a:solidFill>
                          <a:effectLst/>
                        </a:rPr>
                        <a:t>(6 / 35 inactive)</a:t>
                      </a:r>
                      <a:endParaRPr lang="en-GB" sz="24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solidFill>
                            <a:srgbClr val="C00000"/>
                          </a:solidFill>
                          <a:effectLst/>
                        </a:rPr>
                        <a:t>3,691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solidFill>
                            <a:srgbClr val="C00000"/>
                          </a:solidFill>
                          <a:effectLst/>
                        </a:rPr>
                        <a:t>(4/30 inactive)</a:t>
                      </a:r>
                      <a:endParaRPr lang="en-GB" sz="24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506826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Coventry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600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C00000"/>
                          </a:solidFill>
                          <a:effectLst/>
                        </a:rPr>
                        <a:t>178</a:t>
                      </a:r>
                      <a:endParaRPr lang="en-GB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solidFill>
                            <a:srgbClr val="C00000"/>
                          </a:solidFill>
                          <a:effectLst/>
                        </a:rPr>
                        <a:t>197</a:t>
                      </a:r>
                      <a:endParaRPr lang="en-GB" sz="24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C00000"/>
                          </a:solidFill>
                          <a:effectLst/>
                        </a:rPr>
                        <a:t>240</a:t>
                      </a:r>
                      <a:endParaRPr lang="en-GB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17854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City of Stoke on Trent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150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C00000"/>
                          </a:solidFill>
                          <a:effectLst/>
                        </a:rPr>
                        <a:t>13</a:t>
                      </a:r>
                      <a:endParaRPr lang="en-GB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C00000"/>
                          </a:solidFill>
                          <a:effectLst/>
                        </a:rPr>
                        <a:t>7</a:t>
                      </a:r>
                      <a:endParaRPr lang="en-GB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en-GB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91628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solidFill>
                            <a:schemeClr val="tx1"/>
                          </a:solidFill>
                          <a:effectLst/>
                        </a:rPr>
                        <a:t>44 (52)</a:t>
                      </a:r>
                      <a:endParaRPr lang="en-GB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10,566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solidFill>
                            <a:srgbClr val="C00000"/>
                          </a:solidFill>
                          <a:effectLst/>
                        </a:rPr>
                        <a:t>5,529</a:t>
                      </a:r>
                      <a:endParaRPr lang="en-GB" sz="24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C00000"/>
                          </a:solidFill>
                          <a:effectLst/>
                        </a:rPr>
                        <a:t>4,554</a:t>
                      </a:r>
                      <a:endParaRPr lang="en-GB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C00000"/>
                          </a:solidFill>
                          <a:effectLst/>
                        </a:rPr>
                        <a:t>4,748</a:t>
                      </a:r>
                      <a:endParaRPr lang="en-GB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09536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FE10AD3-02E7-5946-AC4A-F3D912327F9A}"/>
              </a:ext>
            </a:extLst>
          </p:cNvPr>
          <p:cNvSpPr txBox="1"/>
          <p:nvPr/>
        </p:nvSpPr>
        <p:spPr>
          <a:xfrm>
            <a:off x="485775" y="200025"/>
            <a:ext cx="1112996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prstClr val="white"/>
                </a:solidFill>
              </a:rPr>
              <a:t>Matter starts allocated and opened: Midlands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895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C86E4E-7907-E740-A19F-4ACEA550D890}"/>
              </a:ext>
            </a:extLst>
          </p:cNvPr>
          <p:cNvSpPr txBox="1"/>
          <p:nvPr/>
        </p:nvSpPr>
        <p:spPr>
          <a:xfrm>
            <a:off x="257176" y="200026"/>
            <a:ext cx="5686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Demand estimates: </a:t>
            </a:r>
          </a:p>
          <a:p>
            <a:pPr algn="ctr"/>
            <a:r>
              <a:rPr lang="en-US" sz="4000" dirty="0"/>
              <a:t>West Midlands summary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B3CE77-B006-A845-8275-9DCE6288F5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399674"/>
              </p:ext>
            </p:extLst>
          </p:nvPr>
        </p:nvGraphicFramePr>
        <p:xfrm>
          <a:off x="257175" y="1728790"/>
          <a:ext cx="5686425" cy="25848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5265">
                  <a:extLst>
                    <a:ext uri="{9D8B030D-6E8A-4147-A177-3AD203B41FA5}">
                      <a16:colId xmlns:a16="http://schemas.microsoft.com/office/drawing/2014/main" val="909105740"/>
                    </a:ext>
                  </a:extLst>
                </a:gridCol>
                <a:gridCol w="785749">
                  <a:extLst>
                    <a:ext uri="{9D8B030D-6E8A-4147-A177-3AD203B41FA5}">
                      <a16:colId xmlns:a16="http://schemas.microsoft.com/office/drawing/2014/main" val="4226189554"/>
                    </a:ext>
                  </a:extLst>
                </a:gridCol>
                <a:gridCol w="3005411">
                  <a:extLst>
                    <a:ext uri="{9D8B030D-6E8A-4147-A177-3AD203B41FA5}">
                      <a16:colId xmlns:a16="http://schemas.microsoft.com/office/drawing/2014/main" val="2648654471"/>
                    </a:ext>
                  </a:extLst>
                </a:gridCol>
              </a:tblGrid>
              <a:tr h="394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effectLst/>
                        </a:rPr>
                        <a:t>Asylum support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effectLst/>
                        </a:rPr>
                        <a:t> 5,875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848019"/>
                  </a:ext>
                </a:extLst>
              </a:tr>
              <a:tr h="394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chemeClr val="tx1"/>
                          </a:solidFill>
                          <a:effectLst/>
                        </a:rPr>
                        <a:t>Coventry</a:t>
                      </a:r>
                      <a:endParaRPr lang="en-GB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chemeClr val="tx1"/>
                          </a:solidFill>
                          <a:effectLst/>
                        </a:rPr>
                        <a:t>790</a:t>
                      </a:r>
                      <a:endParaRPr lang="en-GB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952802"/>
                  </a:ext>
                </a:extLst>
              </a:tr>
              <a:tr h="713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chemeClr val="tx1"/>
                          </a:solidFill>
                          <a:effectLst/>
                        </a:rPr>
                        <a:t>West Midlands conurbation</a:t>
                      </a:r>
                      <a:endParaRPr lang="en-GB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chemeClr val="tx1"/>
                          </a:solidFill>
                          <a:effectLst/>
                        </a:rPr>
                        <a:t>4,119</a:t>
                      </a:r>
                      <a:endParaRPr lang="en-GB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chemeClr val="tx1"/>
                          </a:solidFill>
                          <a:effectLst/>
                        </a:rPr>
                        <a:t>Birmingham 1618; Sandwell 939; Wolverhampton 818; Walsall 469</a:t>
                      </a:r>
                      <a:endParaRPr lang="en-GB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762150"/>
                  </a:ext>
                </a:extLst>
              </a:tr>
              <a:tr h="394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effectLst/>
                        </a:rPr>
                        <a:t>Stoke-on-Trent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chemeClr val="tx1"/>
                          </a:solidFill>
                          <a:effectLst/>
                        </a:rPr>
                        <a:t>920</a:t>
                      </a:r>
                      <a:endParaRPr lang="en-GB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802233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EA2E4E6-C870-1E46-B324-7171FCBF921F}"/>
              </a:ext>
            </a:extLst>
          </p:cNvPr>
          <p:cNvSpPr txBox="1"/>
          <p:nvPr/>
        </p:nvSpPr>
        <p:spPr>
          <a:xfrm>
            <a:off x="6086474" y="322125"/>
            <a:ext cx="5986463" cy="62478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500 unaccompanied children</a:t>
            </a:r>
          </a:p>
          <a:p>
            <a:endParaRPr lang="en-US" sz="3600" dirty="0"/>
          </a:p>
          <a:p>
            <a:r>
              <a:rPr lang="en-GB" sz="2800" dirty="0"/>
              <a:t>1,695 people (</a:t>
            </a:r>
            <a:r>
              <a:rPr lang="en-GB" sz="2800" dirty="0" err="1"/>
              <a:t>approx</a:t>
            </a:r>
            <a:r>
              <a:rPr lang="en-GB" sz="2800" dirty="0"/>
              <a:t>) granted asylum in 2016 </a:t>
            </a:r>
          </a:p>
          <a:p>
            <a:endParaRPr lang="en-GB" sz="2800" dirty="0"/>
          </a:p>
          <a:p>
            <a:r>
              <a:rPr lang="en-GB" sz="2800" dirty="0"/>
              <a:t>800+ referrals for possible victims of modern slavery</a:t>
            </a:r>
          </a:p>
          <a:p>
            <a:endParaRPr lang="en-GB" sz="2800" dirty="0"/>
          </a:p>
          <a:p>
            <a:r>
              <a:rPr lang="en-GB" sz="2800" dirty="0"/>
              <a:t>897 foreign nationals in prison</a:t>
            </a:r>
          </a:p>
          <a:p>
            <a:endParaRPr lang="en-GB" sz="2800" dirty="0"/>
          </a:p>
          <a:p>
            <a:r>
              <a:rPr lang="en-GB" sz="2800" dirty="0"/>
              <a:t>24,100 non-settled outcomes on EUSS</a:t>
            </a:r>
          </a:p>
          <a:p>
            <a:endParaRPr lang="en-US" sz="2800" dirty="0"/>
          </a:p>
          <a:p>
            <a:r>
              <a:rPr lang="en-US" sz="2800" dirty="0"/>
              <a:t>71,483 undocumented people (whole region)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8639DC-AA8A-954D-B754-948927BB7AEE}"/>
              </a:ext>
            </a:extLst>
          </p:cNvPr>
          <p:cNvSpPr txBox="1"/>
          <p:nvPr/>
        </p:nvSpPr>
        <p:spPr>
          <a:xfrm>
            <a:off x="364330" y="4807924"/>
            <a:ext cx="5472113" cy="15696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3,936 matter starts in 2020-21</a:t>
            </a:r>
          </a:p>
          <a:p>
            <a:r>
              <a:rPr lang="en-US" sz="3200" dirty="0"/>
              <a:t>29 provider offices</a:t>
            </a:r>
          </a:p>
          <a:p>
            <a:r>
              <a:rPr lang="en-US" sz="3200" dirty="0"/>
              <a:t>812 matter starts in East </a:t>
            </a:r>
            <a:r>
              <a:rPr lang="en-US" sz="3200" dirty="0" err="1"/>
              <a:t>Mids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43627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189</Words>
  <Application>Microsoft Office PowerPoint</Application>
  <PresentationFormat>Widescreen</PresentationFormat>
  <Paragraphs>68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Dawn Draper</cp:lastModifiedBy>
  <cp:revision>7</cp:revision>
  <dcterms:created xsi:type="dcterms:W3CDTF">2021-11-24T09:08:04Z</dcterms:created>
  <dcterms:modified xsi:type="dcterms:W3CDTF">2021-11-26T08:37:07Z</dcterms:modified>
</cp:coreProperties>
</file>