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0" r:id="rId5"/>
    <p:sldId id="263" r:id="rId6"/>
    <p:sldId id="261" r:id="rId7"/>
    <p:sldId id="259" r:id="rId8"/>
    <p:sldId id="264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390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036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588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979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435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74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136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438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309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33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847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25DFC-3F0B-4C1B-81CD-52DF13170779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330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DEA38-CACF-4356-A7D2-6A8F79131D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456" y="2518117"/>
            <a:ext cx="11603736" cy="865164"/>
          </a:xfrm>
        </p:spPr>
        <p:txBody>
          <a:bodyPr>
            <a:normAutofit fontScale="90000"/>
          </a:bodyPr>
          <a:lstStyle/>
          <a:p>
            <a:pPr marL="288290">
              <a:lnSpc>
                <a:spcPct val="106000"/>
              </a:lnSpc>
              <a:spcAft>
                <a:spcPts val="800"/>
              </a:spcAft>
            </a:pPr>
            <a:r>
              <a:rPr lang="en-GB" sz="4000" b="1" u="sng" dirty="0" smtClean="0">
                <a:solidFill>
                  <a:srgbClr val="5B7EB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Standing Committee on Advice Research and Evaluation</a:t>
            </a:r>
            <a:endParaRPr lang="en-GB" sz="4000" u="sng" dirty="0">
              <a:solidFill>
                <a:srgbClr val="5B7EB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5D7AD8-70B3-40B6-8601-A6427E36C1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67512" y="4123943"/>
            <a:ext cx="12859512" cy="2432303"/>
          </a:xfrm>
        </p:spPr>
        <p:txBody>
          <a:bodyPr>
            <a:normAutofit/>
          </a:bodyPr>
          <a:lstStyle/>
          <a:p>
            <a:pPr marL="288290">
              <a:lnSpc>
                <a:spcPct val="106000"/>
              </a:lnSpc>
              <a:spcBef>
                <a:spcPts val="1600"/>
              </a:spcBef>
              <a:spcAft>
                <a:spcPts val="800"/>
              </a:spcAft>
            </a:pPr>
            <a:r>
              <a:rPr lang="en-GB" sz="5400" b="1" i="1" dirty="0" smtClean="0">
                <a:solidFill>
                  <a:srgbClr val="5B7EB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value of advice</a:t>
            </a:r>
          </a:p>
          <a:p>
            <a:pPr marL="288290">
              <a:lnSpc>
                <a:spcPct val="106000"/>
              </a:lnSpc>
              <a:spcBef>
                <a:spcPts val="1600"/>
              </a:spcBef>
              <a:spcAft>
                <a:spcPts val="800"/>
              </a:spcAft>
            </a:pPr>
            <a:r>
              <a:rPr lang="en-GB" sz="5400" dirty="0" smtClean="0">
                <a:solidFill>
                  <a:srgbClr val="5B7EB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26</a:t>
            </a:r>
            <a:r>
              <a:rPr lang="en-GB" sz="5400" baseline="30000" dirty="0" smtClean="0">
                <a:solidFill>
                  <a:srgbClr val="5B7EB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sz="5400" dirty="0" smtClean="0">
                <a:solidFill>
                  <a:srgbClr val="5B7EB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November 2021</a:t>
            </a:r>
          </a:p>
          <a:p>
            <a:pPr marL="288290">
              <a:lnSpc>
                <a:spcPct val="106000"/>
              </a:lnSpc>
              <a:spcBef>
                <a:spcPts val="1600"/>
              </a:spcBef>
              <a:spcAft>
                <a:spcPts val="800"/>
              </a:spcAft>
            </a:pPr>
            <a:endParaRPr lang="en-GB" sz="5400" b="1" i="1" dirty="0">
              <a:solidFill>
                <a:srgbClr val="5B7EB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CC79E8-86DD-4B0A-8846-55373422AD2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604" y="523827"/>
            <a:ext cx="2638791" cy="179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43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17917"/>
          </a:xfrm>
        </p:spPr>
        <p:txBody>
          <a:bodyPr/>
          <a:lstStyle/>
          <a:p>
            <a:r>
              <a:rPr lang="en-GB" b="1" u="sng" dirty="0" smtClean="0"/>
              <a:t>What is SCARE?</a:t>
            </a:r>
            <a:endParaRPr lang="en-GB" b="1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2697480"/>
            <a:ext cx="10671048" cy="3383280"/>
          </a:xfrm>
        </p:spPr>
        <p:txBody>
          <a:bodyPr>
            <a:normAutofit/>
          </a:bodyPr>
          <a:lstStyle/>
          <a:p>
            <a:r>
              <a:rPr lang="en-GB" sz="4000" dirty="0" smtClean="0"/>
              <a:t>An annual get-together of people who commission, undertake and utilise research in the field of social welfare advice….</a:t>
            </a:r>
          </a:p>
          <a:p>
            <a:endParaRPr lang="en-GB" sz="4000" dirty="0" smtClean="0"/>
          </a:p>
          <a:p>
            <a:r>
              <a:rPr lang="en-GB" sz="4000" dirty="0" smtClean="0"/>
              <a:t>With the aim of doing more and doing it better!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958460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 smtClean="0"/>
              <a:t>Today’s agenda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Looking at two current areas of research activity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The use of economic research in the advice sector</a:t>
            </a:r>
          </a:p>
          <a:p>
            <a:r>
              <a:rPr lang="en-GB" dirty="0" smtClean="0"/>
              <a:t>Mapping of advice services and other access to justice services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Followed by </a:t>
            </a:r>
          </a:p>
          <a:p>
            <a:r>
              <a:rPr lang="en-GB" dirty="0" smtClean="0"/>
              <a:t>Round up of other developments and useful research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Opportunities to discuss and breaks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7623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 smtClean="0"/>
              <a:t>Introduction to mapping advice services</a:t>
            </a:r>
            <a:endParaRPr lang="en-GB" dirty="0"/>
          </a:p>
        </p:txBody>
      </p:sp>
      <p:pic>
        <p:nvPicPr>
          <p:cNvPr id="1026" name="Picture 2" descr="Image result for sound of music how do you solve a proble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720" y="1896745"/>
            <a:ext cx="6848856" cy="458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772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Mapping is imprinted in research thinking</a:t>
            </a:r>
            <a:endParaRPr lang="en-GB" b="1" dirty="0"/>
          </a:p>
        </p:txBody>
      </p:sp>
      <p:pic>
        <p:nvPicPr>
          <p:cNvPr id="2050" name="Picture 2" descr="See the source 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270" y="2182241"/>
            <a:ext cx="614886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023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Key questions which are difficult to answer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93391"/>
            <a:ext cx="10515600" cy="4183571"/>
          </a:xfrm>
        </p:spPr>
        <p:txBody>
          <a:bodyPr/>
          <a:lstStyle/>
          <a:p>
            <a:r>
              <a:rPr lang="en-GB" sz="3600" b="1" dirty="0" smtClean="0"/>
              <a:t>How big is the advice sector? </a:t>
            </a:r>
          </a:p>
          <a:p>
            <a:r>
              <a:rPr lang="en-GB" sz="3600" b="1" dirty="0" smtClean="0"/>
              <a:t>How has the size and the shape of the sector changed?</a:t>
            </a:r>
          </a:p>
          <a:p>
            <a:r>
              <a:rPr lang="en-GB" sz="3600" b="1" dirty="0" smtClean="0"/>
              <a:t>Where are the gaps in advice provision?</a:t>
            </a:r>
          </a:p>
          <a:p>
            <a:r>
              <a:rPr lang="en-GB" sz="3600" b="1" dirty="0" smtClean="0"/>
              <a:t>Does the advice provision meet advice need?</a:t>
            </a:r>
          </a:p>
          <a:p>
            <a:r>
              <a:rPr lang="en-GB" sz="3600" b="1" dirty="0" smtClean="0"/>
              <a:t>How do different localities compare?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1061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 smtClean="0"/>
              <a:t>Brave attempts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 smtClean="0"/>
              <a:t>Surveys: </a:t>
            </a:r>
            <a:r>
              <a:rPr lang="en-GB" dirty="0" smtClean="0"/>
              <a:t>Not for Profit Legal Advice Providers in England and Wales Ipsos-Mori 2015</a:t>
            </a:r>
          </a:p>
          <a:p>
            <a:r>
              <a:rPr lang="en-GB" b="1" dirty="0"/>
              <a:t>C</a:t>
            </a:r>
            <a:r>
              <a:rPr lang="en-GB" b="1" dirty="0" smtClean="0"/>
              <a:t>ombining databases: </a:t>
            </a:r>
            <a:r>
              <a:rPr lang="en-GB" dirty="0" smtClean="0"/>
              <a:t>ASA and Get the Data, Money and Pensions Service</a:t>
            </a:r>
          </a:p>
          <a:p>
            <a:r>
              <a:rPr lang="en-GB" b="1" dirty="0" smtClean="0"/>
              <a:t>Charity Commission Database: </a:t>
            </a:r>
            <a:r>
              <a:rPr lang="en-GB" dirty="0" smtClean="0"/>
              <a:t>Advising Londoners and pilot project with Disability Rights, now Charity Classification Project (advice and individual advocacy)</a:t>
            </a:r>
          </a:p>
          <a:p>
            <a:r>
              <a:rPr lang="en-GB" b="1" dirty="0" smtClean="0"/>
              <a:t>Scraping the net: </a:t>
            </a:r>
            <a:r>
              <a:rPr lang="en-GB" dirty="0" smtClean="0"/>
              <a:t>Etic Lab Heuristics based model</a:t>
            </a:r>
          </a:p>
          <a:p>
            <a:r>
              <a:rPr lang="en-GB" b="1" dirty="0" smtClean="0"/>
              <a:t>Hand search and snowball techniques: </a:t>
            </a:r>
            <a:r>
              <a:rPr lang="en-GB" dirty="0" smtClean="0"/>
              <a:t>i.e. LB Newham and ASA Black, Asian and Minority Ethnic network</a:t>
            </a:r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74271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Challenges…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Constantly changing and seismic shifts at particular points in time</a:t>
            </a:r>
          </a:p>
          <a:p>
            <a:r>
              <a:rPr lang="en-GB" dirty="0" smtClean="0"/>
              <a:t>Counting issues still exist; clients verses visits </a:t>
            </a:r>
            <a:r>
              <a:rPr lang="en-GB" smtClean="0"/>
              <a:t>verses issues</a:t>
            </a:r>
            <a:endParaRPr lang="en-GB" dirty="0" smtClean="0"/>
          </a:p>
          <a:p>
            <a:r>
              <a:rPr lang="en-GB" dirty="0" smtClean="0"/>
              <a:t>Definitions of advice vary widely as does use of the term</a:t>
            </a:r>
          </a:p>
          <a:p>
            <a:r>
              <a:rPr lang="en-GB" dirty="0" smtClean="0"/>
              <a:t>Move to remote delivery and on line less tied to locality</a:t>
            </a:r>
          </a:p>
          <a:p>
            <a:r>
              <a:rPr lang="en-GB" dirty="0" smtClean="0"/>
              <a:t>Postcodes don’t represent where services deliver- head office verses outreach</a:t>
            </a:r>
          </a:p>
          <a:p>
            <a:r>
              <a:rPr lang="en-GB" dirty="0" smtClean="0"/>
              <a:t>Different delivery boundaries- geographic and client group</a:t>
            </a:r>
          </a:p>
          <a:p>
            <a:r>
              <a:rPr lang="en-GB" dirty="0" smtClean="0"/>
              <a:t>Funder commissioning can influence delivery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7100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Key questions…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Why do we think this is so important? What do we want to find out and what will we do with this information?</a:t>
            </a:r>
          </a:p>
          <a:p>
            <a:r>
              <a:rPr lang="en-GB" dirty="0" smtClean="0"/>
              <a:t>What level of tolerance for accuracy of the exercises? </a:t>
            </a:r>
          </a:p>
          <a:p>
            <a:r>
              <a:rPr lang="en-GB" dirty="0" smtClean="0"/>
              <a:t>Are the results worth the input (energy, funding </a:t>
            </a:r>
            <a:r>
              <a:rPr lang="en-GB" dirty="0" err="1" smtClean="0"/>
              <a:t>etc</a:t>
            </a:r>
            <a:r>
              <a:rPr lang="en-GB" dirty="0" smtClean="0"/>
              <a:t>)?</a:t>
            </a:r>
          </a:p>
          <a:p>
            <a:r>
              <a:rPr lang="en-GB" dirty="0" smtClean="0"/>
              <a:t>Is there a compromise solution which will be good enough?</a:t>
            </a:r>
          </a:p>
          <a:p>
            <a:r>
              <a:rPr lang="en-GB" dirty="0" smtClean="0"/>
              <a:t>Can we harness the power of advice communities to answer this?</a:t>
            </a:r>
          </a:p>
          <a:p>
            <a:r>
              <a:rPr lang="en-GB" dirty="0" smtClean="0"/>
              <a:t>What difference will it make?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4582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377</Words>
  <Application>Microsoft Office PowerPoint</Application>
  <PresentationFormat>Widescreen</PresentationFormat>
  <Paragraphs>46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Standing Committee on Advice Research and Evaluation</vt:lpstr>
      <vt:lpstr>What is SCARE?</vt:lpstr>
      <vt:lpstr>Today’s agenda</vt:lpstr>
      <vt:lpstr>Introduction to mapping advice services</vt:lpstr>
      <vt:lpstr>Mapping is imprinted in research thinking</vt:lpstr>
      <vt:lpstr>Key questions which are difficult to answer</vt:lpstr>
      <vt:lpstr>Brave attempts</vt:lpstr>
      <vt:lpstr>Challenges…</vt:lpstr>
      <vt:lpstr>Key questions…</vt:lpstr>
    </vt:vector>
  </TitlesOfParts>
  <Company>Advice Services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Standing Committee on Advice Research and Evaluation</dc:title>
  <dc:creator>Lindsey Poole</dc:creator>
  <cp:lastModifiedBy>Dawn Draper</cp:lastModifiedBy>
  <cp:revision>9</cp:revision>
  <dcterms:created xsi:type="dcterms:W3CDTF">2021-11-23T16:12:58Z</dcterms:created>
  <dcterms:modified xsi:type="dcterms:W3CDTF">2021-11-29T11:30:25Z</dcterms:modified>
</cp:coreProperties>
</file>