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Lst>
  <p:sldSz cy="5143500" cx="9144000"/>
  <p:notesSz cx="6858000" cy="9144000"/>
  <p:embeddedFontLst>
    <p:embeddedFont>
      <p:font typeface="Roboto"/>
      <p:regular r:id="rId50"/>
      <p:bold r:id="rId51"/>
      <p:italic r:id="rId52"/>
      <p:boldItalic r:id="rId53"/>
    </p:embeddedFont>
    <p:embeddedFont>
      <p:font typeface="Lobster"/>
      <p:regular r:id="rId54"/>
    </p:embeddedFont>
    <p:embeddedFont>
      <p:font typeface="Playfair Display"/>
      <p:regular r:id="rId55"/>
      <p:bold r:id="rId56"/>
      <p:italic r:id="rId57"/>
      <p:boldItalic r:id="rId58"/>
    </p:embeddedFont>
    <p:embeddedFont>
      <p:font typeface="Merriweather"/>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Merriweather-boldItalic.fntdata"/><Relationship Id="rId61" Type="http://schemas.openxmlformats.org/officeDocument/2006/relationships/font" Target="fonts/Merriweather-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Merriweather-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oboto-bold.fntdata"/><Relationship Id="rId50" Type="http://schemas.openxmlformats.org/officeDocument/2006/relationships/font" Target="fonts/Roboto-regular.fntdata"/><Relationship Id="rId53" Type="http://schemas.openxmlformats.org/officeDocument/2006/relationships/font" Target="fonts/Roboto-boldItalic.fntdata"/><Relationship Id="rId52" Type="http://schemas.openxmlformats.org/officeDocument/2006/relationships/font" Target="fonts/Roboto-italic.fntdata"/><Relationship Id="rId11" Type="http://schemas.openxmlformats.org/officeDocument/2006/relationships/slide" Target="slides/slide5.xml"/><Relationship Id="rId55" Type="http://schemas.openxmlformats.org/officeDocument/2006/relationships/font" Target="fonts/PlayfairDisplay-regular.fntdata"/><Relationship Id="rId10" Type="http://schemas.openxmlformats.org/officeDocument/2006/relationships/slide" Target="slides/slide4.xml"/><Relationship Id="rId54" Type="http://schemas.openxmlformats.org/officeDocument/2006/relationships/font" Target="fonts/Lobster-regular.fntdata"/><Relationship Id="rId13" Type="http://schemas.openxmlformats.org/officeDocument/2006/relationships/slide" Target="slides/slide7.xml"/><Relationship Id="rId57" Type="http://schemas.openxmlformats.org/officeDocument/2006/relationships/font" Target="fonts/PlayfairDisplay-italic.fntdata"/><Relationship Id="rId12" Type="http://schemas.openxmlformats.org/officeDocument/2006/relationships/slide" Target="slides/slide6.xml"/><Relationship Id="rId56" Type="http://schemas.openxmlformats.org/officeDocument/2006/relationships/font" Target="fonts/PlayfairDisplay-bold.fntdata"/><Relationship Id="rId15" Type="http://schemas.openxmlformats.org/officeDocument/2006/relationships/slide" Target="slides/slide9.xml"/><Relationship Id="rId59" Type="http://schemas.openxmlformats.org/officeDocument/2006/relationships/font" Target="fonts/Merriweather-regular.fntdata"/><Relationship Id="rId14" Type="http://schemas.openxmlformats.org/officeDocument/2006/relationships/slide" Target="slides/slide8.xml"/><Relationship Id="rId58" Type="http://schemas.openxmlformats.org/officeDocument/2006/relationships/font" Target="fonts/PlayfairDisplay-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d4ed0cdb9a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d4ed0cdb9a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So there’s a slight gap between those who reported to support BAMER communities and those who supported them specifically - so they may provide support to all communities, or work in diverse boroughs, rather than specifically </a:t>
            </a:r>
            <a:r>
              <a:rPr lang="en"/>
              <a:t>support</a:t>
            </a:r>
            <a:r>
              <a:rPr lang="en"/>
              <a:t> different ethnic and cultural groups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d4ed0cdb9a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d4ed0cdb9a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Overall, we have a generalist sample of respondents. However, as we can see, most specialise in welfare and benefits, housing, health and social care advice.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d4ed0cdb9a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d4ed0cdb9a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Overall, telephone services most commonly used for advice, followed by face to face, video </a:t>
            </a:r>
            <a:r>
              <a:rPr lang="en"/>
              <a:t>calling, and then email/webchat</a:t>
            </a:r>
            <a:endParaRPr/>
          </a:p>
          <a:p>
            <a:pPr indent="-298450" lvl="0" marL="457200" rtl="0" algn="l">
              <a:spcBef>
                <a:spcPts val="0"/>
              </a:spcBef>
              <a:spcAft>
                <a:spcPts val="0"/>
              </a:spcAft>
              <a:buSzPts val="1100"/>
              <a:buChar char="●"/>
            </a:pPr>
            <a:r>
              <a:rPr lang="en"/>
              <a:t>Makes sense given digital deficits within the sector and digital exclusion in the communities served- which we’ll get onto shortly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d4ed0cdb9a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d4ed0cdb9a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with a clearer idea of respondents, let’s discuss the challenges facing them </a:t>
            </a:r>
            <a:endParaRPr/>
          </a:p>
          <a:p>
            <a:pPr indent="0" lvl="0" marL="0" rtl="0" algn="l">
              <a:spcBef>
                <a:spcPts val="0"/>
              </a:spcBef>
              <a:spcAft>
                <a:spcPts val="0"/>
              </a:spcAft>
              <a:buNone/>
            </a:pPr>
            <a:r>
              <a:rPr lang="en"/>
              <a:t>Meeting demand -  transitioning to remote services, digital exclusion, complex needs and wellbeing support for staff. </a:t>
            </a:r>
            <a:endParaRPr/>
          </a:p>
          <a:p>
            <a:pPr indent="0" lvl="0" marL="0" rtl="0" algn="l">
              <a:spcBef>
                <a:spcPts val="0"/>
              </a:spcBef>
              <a:spcAft>
                <a:spcPts val="0"/>
              </a:spcAft>
              <a:buNone/>
            </a:pPr>
            <a:r>
              <a:rPr lang="en"/>
              <a:t>Access</a:t>
            </a:r>
            <a:r>
              <a:rPr lang="en"/>
              <a:t> to funding - criteria, undervalued, time, evidence of need, sustainability. </a:t>
            </a:r>
            <a:endParaRPr/>
          </a:p>
          <a:p>
            <a:pPr indent="0" lvl="0" marL="0" rtl="0" algn="l">
              <a:spcBef>
                <a:spcPts val="0"/>
              </a:spcBef>
              <a:spcAft>
                <a:spcPts val="0"/>
              </a:spcAft>
              <a:buNone/>
            </a:pPr>
            <a:r>
              <a:rPr lang="en"/>
              <a:t>Networking and Support - network membership, one to one, online. </a:t>
            </a:r>
            <a:endParaRPr/>
          </a:p>
          <a:p>
            <a:pPr indent="0" lvl="0" marL="0" rtl="0" algn="l">
              <a:spcBef>
                <a:spcPts val="0"/>
              </a:spcBef>
              <a:spcAft>
                <a:spcPts val="0"/>
              </a:spcAft>
              <a:buNone/>
            </a:pPr>
            <a:r>
              <a:rPr lang="en"/>
              <a:t>Quality assurance and standards - membership, lack of funding. </a:t>
            </a:r>
            <a:endParaRPr/>
          </a:p>
          <a:p>
            <a:pPr indent="0" lvl="0" marL="0" rtl="0" algn="l">
              <a:spcBef>
                <a:spcPts val="0"/>
              </a:spcBef>
              <a:spcAft>
                <a:spcPts val="0"/>
              </a:spcAft>
              <a:buNone/>
            </a:pPr>
            <a:r>
              <a:rPr lang="en"/>
              <a:t>Workforce development and training - digital, workforce size, communication, specialist knowledge and change,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d4ed0cdb9a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d4ed0cdb9a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Main challenges around meeting demand associated with doing so remotely - lack of skills, funding, capacity; methods aren’t always suitable, </a:t>
            </a:r>
            <a:endParaRPr/>
          </a:p>
          <a:p>
            <a:pPr indent="0" lvl="0" marL="0" rtl="0" algn="l">
              <a:lnSpc>
                <a:spcPct val="115000"/>
              </a:lnSpc>
              <a:spcBef>
                <a:spcPts val="1400"/>
              </a:spcBef>
              <a:spcAft>
                <a:spcPts val="1400"/>
              </a:spcAft>
              <a:buClr>
                <a:schemeClr val="dk1"/>
              </a:buClr>
              <a:buSzPts val="523"/>
              <a:buFont typeface="Arial"/>
              <a:buNone/>
            </a:pPr>
            <a:r>
              <a:rPr lang="en"/>
              <a:t>Digital doesn’t always equal better - what about for people with disabilities? Children and young people? Langauge barriers? Is it necessarily equitable, or just efficient ?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d4ed0cdb9a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d4ed0cdb9a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d790ec4ae9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d790ec4ae9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d61526fdd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d61526fdd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d4ed0cdb9a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d4ed0cdb9a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d4ed0cdb9a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d4ed0cdb9a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d790ec4ae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d790ec4ae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d4ed0cdb9a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d4ed0cdb9a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d4ed0cdb9a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d4ed0cdb9a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Multiple</a:t>
            </a:r>
            <a:r>
              <a:rPr lang="en"/>
              <a:t> barriers to applying for funding</a:t>
            </a:r>
            <a:endParaRPr/>
          </a:p>
          <a:p>
            <a:pPr indent="-298450" lvl="0" marL="457200" rtl="0" algn="l">
              <a:spcBef>
                <a:spcPts val="0"/>
              </a:spcBef>
              <a:spcAft>
                <a:spcPts val="0"/>
              </a:spcAft>
              <a:buSzPts val="1100"/>
              <a:buChar char="●"/>
            </a:pPr>
            <a:r>
              <a:rPr lang="en"/>
              <a:t>Criteria - unrealistic as we’ll discuss with reference to quality accreditation, impact reporting, evidencing the need for projects/core services when you have minimal funding and capacity already </a:t>
            </a:r>
            <a:endParaRPr/>
          </a:p>
          <a:p>
            <a:pPr indent="-298450" lvl="0" marL="457200" rtl="0" algn="l">
              <a:spcBef>
                <a:spcPts val="0"/>
              </a:spcBef>
              <a:spcAft>
                <a:spcPts val="0"/>
              </a:spcAft>
              <a:buSzPts val="1100"/>
              <a:buChar char="●"/>
            </a:pPr>
            <a:r>
              <a:rPr lang="en"/>
              <a:t>Identifying projects you are </a:t>
            </a:r>
            <a:r>
              <a:rPr lang="en"/>
              <a:t>suitable</a:t>
            </a:r>
            <a:r>
              <a:rPr lang="en"/>
              <a:t> for - applying for things to gain some funding </a:t>
            </a:r>
            <a:endParaRPr/>
          </a:p>
          <a:p>
            <a:pPr indent="-298450" lvl="0" marL="457200" rtl="0" algn="l">
              <a:spcBef>
                <a:spcPts val="0"/>
              </a:spcBef>
              <a:spcAft>
                <a:spcPts val="0"/>
              </a:spcAft>
              <a:buSzPts val="1100"/>
              <a:buChar char="●"/>
            </a:pPr>
            <a:r>
              <a:rPr lang="en"/>
              <a:t>Time taken to apply </a:t>
            </a:r>
            <a:endParaRPr/>
          </a:p>
          <a:p>
            <a:pPr indent="-298450" lvl="1" marL="914400" rtl="0" algn="l">
              <a:spcBef>
                <a:spcPts val="0"/>
              </a:spcBef>
              <a:spcAft>
                <a:spcPts val="0"/>
              </a:spcAft>
              <a:buSzPts val="1100"/>
              <a:buChar char="○"/>
            </a:pPr>
            <a:r>
              <a:rPr lang="en"/>
              <a:t>Multiple components, complex, demanding </a:t>
            </a:r>
            <a:endParaRPr/>
          </a:p>
          <a:p>
            <a:pPr indent="-298450" lvl="1" marL="914400" rtl="0" algn="l">
              <a:spcBef>
                <a:spcPts val="0"/>
              </a:spcBef>
              <a:spcAft>
                <a:spcPts val="0"/>
              </a:spcAft>
              <a:buSzPts val="1100"/>
              <a:buChar char="○"/>
            </a:pPr>
            <a:r>
              <a:rPr lang="en"/>
              <a:t>Not accessible for time and </a:t>
            </a:r>
            <a:r>
              <a:rPr lang="en"/>
              <a:t>resource</a:t>
            </a:r>
            <a:r>
              <a:rPr lang="en"/>
              <a:t> poor organisations </a:t>
            </a:r>
            <a:endParaRPr/>
          </a:p>
          <a:p>
            <a:pPr indent="-298450" lvl="1" marL="914400" rtl="0" algn="l">
              <a:spcBef>
                <a:spcPts val="0"/>
              </a:spcBef>
              <a:spcAft>
                <a:spcPts val="0"/>
              </a:spcAft>
              <a:buSzPts val="1100"/>
              <a:buChar char="○"/>
            </a:pPr>
            <a:r>
              <a:rPr lang="en"/>
              <a:t>Multiple income streams = going through this process constantly </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d4ed0cdb9a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d4ed0cdb9a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d4ed0cdb9a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d4ed0cdb9a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Quote from a survey </a:t>
            </a:r>
            <a:r>
              <a:rPr lang="en"/>
              <a:t>respondent</a:t>
            </a:r>
            <a:r>
              <a:rPr lang="en"/>
              <a:t> on funding and sustainability challenges - emergency funds can only go so far, hence ‘emergency’, but we need to consider how to develop sustainability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d790ec4ae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d790ec4ae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People like networks where they can feasibly join </a:t>
            </a:r>
            <a:endParaRPr/>
          </a:p>
          <a:p>
            <a:pPr indent="-298450" lvl="0" marL="457200" rtl="0" algn="l">
              <a:spcBef>
                <a:spcPts val="0"/>
              </a:spcBef>
              <a:spcAft>
                <a:spcPts val="0"/>
              </a:spcAft>
              <a:buSzPts val="1100"/>
              <a:buChar char="●"/>
            </a:pPr>
            <a:r>
              <a:rPr lang="en"/>
              <a:t>Sharing best practice, accessing support, connecting with colleagues, learning new skills etc </a:t>
            </a:r>
            <a:endParaRPr/>
          </a:p>
          <a:p>
            <a:pPr indent="-298450" lvl="0" marL="457200" rtl="0" algn="l">
              <a:spcBef>
                <a:spcPts val="0"/>
              </a:spcBef>
              <a:spcAft>
                <a:spcPts val="0"/>
              </a:spcAft>
              <a:buSzPts val="1100"/>
              <a:buChar char="●"/>
            </a:pPr>
            <a:r>
              <a:rPr lang="en"/>
              <a:t>However, again, funding and capacity constraints restrict smaller groups from engaging </a:t>
            </a:r>
            <a:endParaRPr/>
          </a:p>
          <a:p>
            <a:pPr indent="-298450" lvl="1" marL="914400" rtl="0" algn="l">
              <a:spcBef>
                <a:spcPts val="0"/>
              </a:spcBef>
              <a:spcAft>
                <a:spcPts val="0"/>
              </a:spcAft>
              <a:buSzPts val="1100"/>
              <a:buChar char="○"/>
            </a:pPr>
            <a:r>
              <a:rPr lang="en"/>
              <a:t>Crisis management &gt; strategic planning or engagement </a:t>
            </a:r>
            <a:endParaRPr/>
          </a:p>
          <a:p>
            <a:pPr indent="-298450" lvl="1" marL="914400" rtl="0" algn="l">
              <a:spcBef>
                <a:spcPts val="0"/>
              </a:spcBef>
              <a:spcAft>
                <a:spcPts val="0"/>
              </a:spcAft>
              <a:buSzPts val="1100"/>
              <a:buChar char="○"/>
            </a:pPr>
            <a:r>
              <a:rPr lang="en"/>
              <a:t>Fuels exclusion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d4ed0cdb9a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d4ed0cdb9a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Need to take time from actual service delivery </a:t>
            </a:r>
            <a:endParaRPr/>
          </a:p>
          <a:p>
            <a:pPr indent="-298450" lvl="0" marL="457200" rtl="0" algn="l">
              <a:spcBef>
                <a:spcPts val="0"/>
              </a:spcBef>
              <a:spcAft>
                <a:spcPts val="0"/>
              </a:spcAft>
              <a:buSzPts val="1100"/>
              <a:buChar char="●"/>
            </a:pPr>
            <a:r>
              <a:rPr lang="en"/>
              <a:t>Lack of clear value proposition or awareness of what support is right for them - more guidance </a:t>
            </a:r>
            <a:endParaRPr/>
          </a:p>
          <a:p>
            <a:pPr indent="-298450" lvl="0" marL="457200" rtl="0" algn="l">
              <a:spcBef>
                <a:spcPts val="0"/>
              </a:spcBef>
              <a:spcAft>
                <a:spcPts val="0"/>
              </a:spcAft>
              <a:buSzPts val="1100"/>
              <a:buChar char="●"/>
            </a:pPr>
            <a:r>
              <a:rPr lang="en"/>
              <a:t>Membership to networks is required, but if you don’t have the time to join a network, you won’t have time to use their resources either… </a:t>
            </a:r>
            <a:endParaRPr/>
          </a:p>
          <a:p>
            <a:pPr indent="-298450" lvl="0" marL="457200" rtl="0" algn="l">
              <a:spcBef>
                <a:spcPts val="0"/>
              </a:spcBef>
              <a:spcAft>
                <a:spcPts val="0"/>
              </a:spcAft>
              <a:buSzPts val="1100"/>
              <a:buChar char="●"/>
            </a:pPr>
            <a:r>
              <a:rPr lang="en"/>
              <a:t>Requires digital skills too </a:t>
            </a:r>
            <a:endParaRPr/>
          </a:p>
          <a:p>
            <a:pPr indent="-298450" lvl="1" marL="914400" rtl="0" algn="l">
              <a:spcBef>
                <a:spcPts val="0"/>
              </a:spcBef>
              <a:spcAft>
                <a:spcPts val="0"/>
              </a:spcAft>
              <a:buSzPts val="1100"/>
              <a:buChar char="○"/>
            </a:pPr>
            <a:r>
              <a:rPr lang="en"/>
              <a:t>Funding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d790ec4ae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d790ec4ae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lnSpc>
                <a:spcPct val="115000"/>
              </a:lnSpc>
              <a:spcBef>
                <a:spcPts val="0"/>
              </a:spcBef>
              <a:spcAft>
                <a:spcPts val="0"/>
              </a:spcAft>
              <a:buClr>
                <a:srgbClr val="666666"/>
              </a:buClr>
              <a:buSzPts val="1300"/>
              <a:buFont typeface="Roboto"/>
              <a:buChar char="●"/>
            </a:pPr>
            <a:r>
              <a:rPr lang="en" sz="1300">
                <a:solidFill>
                  <a:srgbClr val="666666"/>
                </a:solidFill>
                <a:latin typeface="Roboto"/>
                <a:ea typeface="Roboto"/>
                <a:cs typeface="Roboto"/>
                <a:sym typeface="Roboto"/>
              </a:rPr>
              <a:t>Time and funding intensive endeavour for organisations to undertake - if you’re smaller, have less funding, smaller staff teams.. How are you meant to achieve these standards? Or feed into the wider conversation around quality accreditation and its role in funding applications </a:t>
            </a:r>
            <a:endParaRPr sz="1300">
              <a:solidFill>
                <a:srgbClr val="666666"/>
              </a:solidFill>
              <a:latin typeface="Roboto"/>
              <a:ea typeface="Roboto"/>
              <a:cs typeface="Roboto"/>
              <a:sym typeface="Roboto"/>
            </a:endParaRPr>
          </a:p>
          <a:p>
            <a:pPr indent="-311150" lvl="0" marL="457200" rtl="0" algn="l">
              <a:lnSpc>
                <a:spcPct val="115000"/>
              </a:lnSpc>
              <a:spcBef>
                <a:spcPts val="0"/>
              </a:spcBef>
              <a:spcAft>
                <a:spcPts val="0"/>
              </a:spcAft>
              <a:buClr>
                <a:srgbClr val="666666"/>
              </a:buClr>
              <a:buSzPts val="1300"/>
              <a:buFont typeface="Roboto"/>
              <a:buChar char="●"/>
            </a:pPr>
            <a:r>
              <a:rPr lang="en" sz="1300">
                <a:solidFill>
                  <a:srgbClr val="666666"/>
                </a:solidFill>
                <a:latin typeface="Roboto"/>
                <a:ea typeface="Roboto"/>
                <a:cs typeface="Roboto"/>
                <a:sym typeface="Roboto"/>
              </a:rPr>
              <a:t>Important for funding applications - eg.london community response fund </a:t>
            </a:r>
            <a:endParaRPr sz="1300">
              <a:solidFill>
                <a:srgbClr val="666666"/>
              </a:solidFill>
              <a:latin typeface="Roboto"/>
              <a:ea typeface="Roboto"/>
              <a:cs typeface="Roboto"/>
              <a:sym typeface="Roboto"/>
            </a:endParaRPr>
          </a:p>
          <a:p>
            <a:pPr indent="-311150" lvl="0" marL="457200" rtl="0" algn="l">
              <a:lnSpc>
                <a:spcPct val="115000"/>
              </a:lnSpc>
              <a:spcBef>
                <a:spcPts val="0"/>
              </a:spcBef>
              <a:spcAft>
                <a:spcPts val="0"/>
              </a:spcAft>
              <a:buClr>
                <a:srgbClr val="666666"/>
              </a:buClr>
              <a:buSzPts val="1300"/>
              <a:buFont typeface="Roboto"/>
              <a:buChar char="●"/>
            </a:pPr>
            <a:r>
              <a:t/>
            </a:r>
            <a:endParaRPr sz="1300">
              <a:solidFill>
                <a:srgbClr val="666666"/>
              </a:solidFill>
              <a:latin typeface="Roboto"/>
              <a:ea typeface="Roboto"/>
              <a:cs typeface="Roboto"/>
              <a:sym typeface="Roboto"/>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d790ec4ae9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d790ec4ae9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d4ed0cdb9a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d4ed0cdb9a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Given everything we’ve just discussed - the question really is then how far the impact of racial bias extends within the sector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d4ed0cdb9a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d4ed0cdb9a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i="1" lang="en" sz="1400">
                <a:solidFill>
                  <a:srgbClr val="0C0C0C"/>
                </a:solidFill>
                <a:latin typeface="Roboto"/>
                <a:ea typeface="Roboto"/>
                <a:cs typeface="Roboto"/>
                <a:sym typeface="Roboto"/>
              </a:rPr>
              <a:t>How can we effectively support smaller organisations working with diverse communities to develop their sustainability? </a:t>
            </a:r>
            <a:endParaRPr b="1" i="1" sz="1400">
              <a:solidFill>
                <a:srgbClr val="0C0C0C"/>
              </a:solidFill>
              <a:latin typeface="Roboto"/>
              <a:ea typeface="Roboto"/>
              <a:cs typeface="Roboto"/>
              <a:sym typeface="Roboto"/>
            </a:endParaRPr>
          </a:p>
          <a:p>
            <a:pPr indent="0" lvl="0" marL="0" rtl="0" algn="l">
              <a:lnSpc>
                <a:spcPct val="115000"/>
              </a:lnSpc>
              <a:spcBef>
                <a:spcPts val="1200"/>
              </a:spcBef>
              <a:spcAft>
                <a:spcPts val="1200"/>
              </a:spcAft>
              <a:buClr>
                <a:schemeClr val="dk1"/>
              </a:buClr>
              <a:buSzPts val="1100"/>
              <a:buFont typeface="Arial"/>
              <a:buNone/>
            </a:pPr>
            <a:r>
              <a:rPr b="1" i="1" lang="en" sz="1400">
                <a:solidFill>
                  <a:srgbClr val="0C0C0C"/>
                </a:solidFill>
                <a:latin typeface="Roboto"/>
                <a:ea typeface="Roboto"/>
                <a:cs typeface="Roboto"/>
                <a:sym typeface="Roboto"/>
              </a:rPr>
              <a:t>How can we  tackle the inequalities in the sector and society that perpetuate the disparities between these groups and mainstream organisations?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d790ec4a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d790ec4a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d4ed0cdb9a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d4ed0cdb9a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what </a:t>
            </a:r>
            <a:r>
              <a:rPr lang="en"/>
              <a:t>underpins</a:t>
            </a:r>
            <a:r>
              <a:rPr lang="en"/>
              <a:t> a lot of the struggles with funding so let’s review how we can tackle this inequality and </a:t>
            </a:r>
            <a:r>
              <a:rPr lang="en"/>
              <a:t>development</a:t>
            </a:r>
            <a:r>
              <a:rPr lang="en"/>
              <a:t> of a ‘second tier’ position for smaller, diverse organisations compared to larger, more mainstream groups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d4ed0cdb9a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d4ed0cdb9a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850">
                <a:solidFill>
                  <a:schemeClr val="dk1"/>
                </a:solidFill>
                <a:latin typeface="Calibri"/>
                <a:ea typeface="Calibri"/>
                <a:cs typeface="Calibri"/>
                <a:sym typeface="Calibri"/>
              </a:rPr>
              <a:t>Through constructive and direct dialogue, organisations could show funders the nature of the challenges they face in terms of funding and sustainability, meeting demand, workforce development and any other issues. </a:t>
            </a:r>
            <a:endParaRPr sz="850">
              <a:solidFill>
                <a:schemeClr val="dk1"/>
              </a:solidFill>
              <a:latin typeface="Calibri"/>
              <a:ea typeface="Calibri"/>
              <a:cs typeface="Calibri"/>
              <a:sym typeface="Calibri"/>
            </a:endParaRPr>
          </a:p>
          <a:p>
            <a:pPr indent="0" lvl="0" marL="0" rtl="0" algn="l">
              <a:spcBef>
                <a:spcPts val="0"/>
              </a:spcBef>
              <a:spcAft>
                <a:spcPts val="0"/>
              </a:spcAft>
              <a:buNone/>
            </a:pPr>
            <a:r>
              <a:rPr lang="en" sz="850">
                <a:solidFill>
                  <a:schemeClr val="dk1"/>
                </a:solidFill>
                <a:latin typeface="Calibri"/>
                <a:ea typeface="Calibri"/>
                <a:cs typeface="Calibri"/>
                <a:sym typeface="Calibri"/>
              </a:rPr>
              <a:t>As a result, this would allow funders to observe smaller organisations’ skills and strengths, and enable these groups to demonstrate their expertise in working with vulnerable and diverse communities outside of the funding application process</a:t>
            </a:r>
            <a:endParaRPr sz="850">
              <a:solidFill>
                <a:schemeClr val="dk1"/>
              </a:solidFill>
              <a:latin typeface="Calibri"/>
              <a:ea typeface="Calibri"/>
              <a:cs typeface="Calibri"/>
              <a:sym typeface="Calibri"/>
            </a:endParaRPr>
          </a:p>
          <a:p>
            <a:pPr indent="0" lvl="0" marL="0" rtl="0" algn="l">
              <a:spcBef>
                <a:spcPts val="0"/>
              </a:spcBef>
              <a:spcAft>
                <a:spcPts val="0"/>
              </a:spcAft>
              <a:buNone/>
            </a:pPr>
            <a:r>
              <a:rPr lang="en" sz="850">
                <a:solidFill>
                  <a:schemeClr val="dk1"/>
                </a:solidFill>
                <a:latin typeface="Calibri"/>
                <a:ea typeface="Calibri"/>
                <a:cs typeface="Calibri"/>
                <a:sym typeface="Calibri"/>
              </a:rPr>
              <a:t>More direct engagement will go a long way to demonstrate the value of smaller organisations and restore trust in this relationship overall </a:t>
            </a:r>
            <a:endParaRPr sz="850">
              <a:solidFill>
                <a:schemeClr val="dk1"/>
              </a:solidFill>
              <a:latin typeface="Calibri"/>
              <a:ea typeface="Calibri"/>
              <a:cs typeface="Calibri"/>
              <a:sym typeface="Calibri"/>
            </a:endParaRPr>
          </a:p>
          <a:p>
            <a:pPr indent="0" lvl="0" marL="0" rtl="0" algn="l">
              <a:spcBef>
                <a:spcPts val="0"/>
              </a:spcBef>
              <a:spcAft>
                <a:spcPts val="0"/>
              </a:spcAft>
              <a:buNone/>
            </a:pPr>
            <a:r>
              <a:t/>
            </a:r>
            <a:endParaRPr sz="85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d4ed0cdb9a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d4ed0cdb9a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d4ed0cdb9a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d4ed0cdb9a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How do we ensure smaller organisations are actually equipped to continue to support communities served? </a:t>
            </a:r>
            <a:endParaRPr/>
          </a:p>
          <a:p>
            <a:pPr indent="-298450" lvl="0" marL="457200" rtl="0" algn="l">
              <a:spcBef>
                <a:spcPts val="0"/>
              </a:spcBef>
              <a:spcAft>
                <a:spcPts val="0"/>
              </a:spcAft>
              <a:buSzPts val="1100"/>
              <a:buChar char="●"/>
            </a:pPr>
            <a:r>
              <a:rPr lang="en"/>
              <a:t>Firstly, ensuring they have the financial backing to continue to provide core services - basic functionality needs protecting </a:t>
            </a:r>
            <a:endParaRPr/>
          </a:p>
          <a:p>
            <a:pPr indent="-298450" lvl="0" marL="457200" rtl="0" algn="l">
              <a:spcBef>
                <a:spcPts val="0"/>
              </a:spcBef>
              <a:spcAft>
                <a:spcPts val="0"/>
              </a:spcAft>
              <a:buSzPts val="1100"/>
              <a:buChar char="●"/>
            </a:pPr>
            <a:r>
              <a:rPr lang="en"/>
              <a:t>Second, we then need to ensure they have more support with strategic planning over the long term and can build their own sustainability and resilience </a:t>
            </a:r>
            <a:endParaRPr/>
          </a:p>
          <a:p>
            <a:pPr indent="-298450" lvl="0" marL="457200" rtl="0" algn="l">
              <a:spcBef>
                <a:spcPts val="0"/>
              </a:spcBef>
              <a:spcAft>
                <a:spcPts val="0"/>
              </a:spcAft>
              <a:buSzPts val="1100"/>
              <a:buChar char="●"/>
            </a:pPr>
            <a:r>
              <a:rPr lang="en"/>
              <a:t>Third, making sure that their workforces are well looked after and not burnt out given the impact of frontline work during the pandemic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d4ed0cdb9a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d4ed0cdb9a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as noted, we need to address the digital deficit within organisations and communities served </a:t>
            </a:r>
            <a:endParaRPr/>
          </a:p>
          <a:p>
            <a:pPr indent="-298450" lvl="0" marL="457200" rtl="0" algn="l">
              <a:spcBef>
                <a:spcPts val="0"/>
              </a:spcBef>
              <a:spcAft>
                <a:spcPts val="0"/>
              </a:spcAft>
              <a:buSzPts val="1100"/>
              <a:buChar char="●"/>
            </a:pPr>
            <a:r>
              <a:rPr lang="en"/>
              <a:t>Give organisations the </a:t>
            </a:r>
            <a:r>
              <a:rPr lang="en"/>
              <a:t>resources</a:t>
            </a:r>
            <a:r>
              <a:rPr lang="en"/>
              <a:t> to upskill and procure digital devices </a:t>
            </a:r>
            <a:endParaRPr/>
          </a:p>
          <a:p>
            <a:pPr indent="-298450" lvl="1" marL="914400" rtl="0" algn="l">
              <a:spcBef>
                <a:spcPts val="0"/>
              </a:spcBef>
              <a:spcAft>
                <a:spcPts val="0"/>
              </a:spcAft>
              <a:buSzPts val="1100"/>
              <a:buChar char="○"/>
            </a:pPr>
            <a:r>
              <a:rPr lang="en"/>
              <a:t>Via networks, specific funding opportunities, but </a:t>
            </a:r>
            <a:r>
              <a:rPr lang="en"/>
              <a:t>ultimately</a:t>
            </a:r>
            <a:r>
              <a:rPr lang="en"/>
              <a:t> needs to be cost effective for smaller, underfunded groups </a:t>
            </a:r>
            <a:endParaRPr/>
          </a:p>
          <a:p>
            <a:pPr indent="-298450" lvl="0" marL="457200" rtl="0" algn="l">
              <a:spcBef>
                <a:spcPts val="0"/>
              </a:spcBef>
              <a:spcAft>
                <a:spcPts val="0"/>
              </a:spcAft>
              <a:buSzPts val="1100"/>
              <a:buChar char="●"/>
            </a:pPr>
            <a:r>
              <a:rPr lang="en"/>
              <a:t>If we do this, then we can help tackle digital poverty in the communities served </a:t>
            </a:r>
            <a:endParaRPr/>
          </a:p>
          <a:p>
            <a:pPr indent="-298450" lvl="1" marL="914400" rtl="0" algn="l">
              <a:spcBef>
                <a:spcPts val="0"/>
              </a:spcBef>
              <a:spcAft>
                <a:spcPts val="0"/>
              </a:spcAft>
              <a:buSzPts val="1100"/>
              <a:buChar char="○"/>
            </a:pPr>
            <a:r>
              <a:rPr lang="en"/>
              <a:t>Have the resources to help them - procuring devices or training how to use </a:t>
            </a:r>
            <a:endParaRPr/>
          </a:p>
          <a:p>
            <a:pPr indent="-298450" lvl="1" marL="914400" rtl="0" algn="l">
              <a:spcBef>
                <a:spcPts val="0"/>
              </a:spcBef>
              <a:spcAft>
                <a:spcPts val="0"/>
              </a:spcAft>
              <a:buSzPts val="1100"/>
              <a:buChar char="○"/>
            </a:pPr>
            <a:r>
              <a:rPr lang="en"/>
              <a:t>Collaborating with funders to advocate and influence at the policy level the need to tackle digital poverty nationally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d4ed0cdb9a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d4ed0cdb9a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d61526fdd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d61526fdd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d4ed0cdb9a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d4ed0cdb9a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Criteria</a:t>
            </a:r>
            <a:r>
              <a:rPr lang="en"/>
              <a:t> - farrah rainfly, director of life after hummus/interviewee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d4ed0cdb9a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d4ed0cdb9a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d4ed0cdb9a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d4ed0cdb9a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d790ec4ae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d790ec4ae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d61526fddf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d61526fddf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d61526fdd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d61526fdd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d8b449e977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Exciting announcement! This is just a placeholder for now </a:t>
            </a:r>
            <a:endParaRPr/>
          </a:p>
          <a:p>
            <a:pPr indent="-298450" lvl="0" marL="457200" rtl="0" algn="l">
              <a:spcBef>
                <a:spcPts val="0"/>
              </a:spcBef>
              <a:spcAft>
                <a:spcPts val="0"/>
              </a:spcAft>
              <a:buSzPts val="1100"/>
              <a:buChar char="●"/>
            </a:pPr>
            <a:r>
              <a:rPr lang="en"/>
              <a:t>So, part of the overall strategic direction of ASA is being the voice and champion of the advice sector and a key part of this means making sure we </a:t>
            </a:r>
            <a:r>
              <a:rPr lang="en"/>
              <a:t>facilitate</a:t>
            </a:r>
            <a:r>
              <a:rPr lang="en"/>
              <a:t> conversation and opportunities to learn from each other across the country regarding the challenges we’re all facing, ways we can help each other, learn from each other, and think about the path forward through the pandemic and how we can work together to </a:t>
            </a:r>
            <a:r>
              <a:rPr lang="en"/>
              <a:t>increase</a:t>
            </a:r>
            <a:r>
              <a:rPr lang="en"/>
              <a:t> access to justice for the most marginalised, at risk and vulnerable groups in society </a:t>
            </a:r>
            <a:endParaRPr/>
          </a:p>
          <a:p>
            <a:pPr indent="-298450" lvl="0" marL="457200" rtl="0" algn="l">
              <a:spcBef>
                <a:spcPts val="0"/>
              </a:spcBef>
              <a:spcAft>
                <a:spcPts val="0"/>
              </a:spcAft>
              <a:buSzPts val="1100"/>
              <a:buChar char="●"/>
            </a:pPr>
            <a:r>
              <a:rPr lang="en"/>
              <a:t>We’ll be looking at a whole range of issues, like workforce development, funding, policy work, and other key areas of advice work and research. So many things to discuss and ways for us to use this as a platform to educate &amp; influence </a:t>
            </a:r>
            <a:endParaRPr/>
          </a:p>
          <a:p>
            <a:pPr indent="-298450" lvl="0" marL="457200" rtl="0" algn="l">
              <a:spcBef>
                <a:spcPts val="0"/>
              </a:spcBef>
              <a:spcAft>
                <a:spcPts val="0"/>
              </a:spcAft>
              <a:buSzPts val="1100"/>
              <a:buChar char="●"/>
            </a:pPr>
            <a:r>
              <a:rPr lang="en"/>
              <a:t>We’ll be having guests on the podcast - if you’d like to get </a:t>
            </a:r>
            <a:r>
              <a:rPr lang="en"/>
              <a:t>involved</a:t>
            </a:r>
            <a:r>
              <a:rPr lang="en"/>
              <a:t> just drop us an email or </a:t>
            </a:r>
            <a:r>
              <a:rPr lang="en"/>
              <a:t>keep an eye on ASA’s social media channels for other ways to get involved </a:t>
            </a:r>
            <a:endParaRPr/>
          </a:p>
          <a:p>
            <a:pPr indent="-298450" lvl="0" marL="457200" rtl="0" algn="l">
              <a:spcBef>
                <a:spcPts val="0"/>
              </a:spcBef>
              <a:spcAft>
                <a:spcPts val="0"/>
              </a:spcAft>
              <a:buSzPts val="1100"/>
              <a:buChar char="●"/>
            </a:pPr>
            <a:r>
              <a:rPr lang="en"/>
              <a:t>Why  ‘a slice of advice’ ? - Rachel’s idea! Each week, slicing into a key issue facing the sector together over a tea. Cake not necessary, but highly recommended. WFH - promoting the connection and collaboration we’ve missed over the last year or so now, and reinforcing the view that we are colleagues, not competitors in this space. </a:t>
            </a:r>
            <a:endParaRPr/>
          </a:p>
          <a:p>
            <a:pPr indent="-298450" lvl="1" marL="914400" rtl="0" algn="l">
              <a:spcBef>
                <a:spcPts val="0"/>
              </a:spcBef>
              <a:spcAft>
                <a:spcPts val="0"/>
              </a:spcAft>
              <a:buSzPts val="1100"/>
              <a:buChar char="○"/>
            </a:pPr>
            <a:r>
              <a:rPr lang="en"/>
              <a:t>And hey, who doesn’t love cake </a:t>
            </a:r>
            <a:endParaRPr/>
          </a:p>
          <a:p>
            <a:pPr indent="-298450" lvl="0" marL="457200" rtl="0" algn="l">
              <a:spcBef>
                <a:spcPts val="0"/>
              </a:spcBef>
              <a:spcAft>
                <a:spcPts val="0"/>
              </a:spcAft>
              <a:buSzPts val="1100"/>
              <a:buChar char="●"/>
            </a:pPr>
            <a:r>
              <a:rPr lang="en"/>
              <a:t>Email me, Lindsey, or fill out post event survey with any suggestions and watch this space! </a:t>
            </a:r>
            <a:endParaRPr/>
          </a:p>
        </p:txBody>
      </p:sp>
      <p:sp>
        <p:nvSpPr>
          <p:cNvPr id="377" name="Google Shape;377;gd8b449e977_1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d8b449e977_1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d8b449e977_1_8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d4ed0cdb9a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d4ed0cdb9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BAN brought in to ensure the research was shaped and informed by the very organisations it seeks to empower and serve </a:t>
            </a:r>
            <a:endParaRPr/>
          </a:p>
          <a:p>
            <a:pPr indent="-298450" lvl="0" marL="457200" rtl="0" algn="l">
              <a:spcBef>
                <a:spcPts val="0"/>
              </a:spcBef>
              <a:spcAft>
                <a:spcPts val="0"/>
              </a:spcAft>
              <a:buSzPts val="1100"/>
              <a:buChar char="●"/>
            </a:pPr>
            <a:r>
              <a:rPr lang="en"/>
              <a:t>Ensured they had multiple opportunities to shape the work and the final report </a:t>
            </a:r>
            <a:endParaRPr/>
          </a:p>
          <a:p>
            <a:pPr indent="-298450" lvl="0" marL="457200" rtl="0" algn="l">
              <a:spcBef>
                <a:spcPts val="0"/>
              </a:spcBef>
              <a:spcAft>
                <a:spcPts val="0"/>
              </a:spcAft>
              <a:buSzPts val="1100"/>
              <a:buChar char="●"/>
            </a:pPr>
            <a:r>
              <a:rPr lang="en"/>
              <a:t>Thanks again to Barbara for speaking today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d4ed0cdb9a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d4ed0cdb9a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So just before we get into it, this is also included in the report but for clarity’s sake </a:t>
            </a:r>
            <a:endParaRPr/>
          </a:p>
          <a:p>
            <a:pPr indent="-298450" lvl="0" marL="457200" rtl="0" algn="l">
              <a:spcBef>
                <a:spcPts val="0"/>
              </a:spcBef>
              <a:spcAft>
                <a:spcPts val="0"/>
              </a:spcAft>
              <a:buSzPts val="1100"/>
              <a:buChar char="●"/>
            </a:pPr>
            <a:r>
              <a:rPr lang="en"/>
              <a:t>BAMER - organisations working with BAME and Refugees and aslyum seekers, and migrants </a:t>
            </a:r>
            <a:endParaRPr/>
          </a:p>
          <a:p>
            <a:pPr indent="-298450" lvl="0" marL="457200" rtl="0" algn="l">
              <a:spcBef>
                <a:spcPts val="0"/>
              </a:spcBef>
              <a:spcAft>
                <a:spcPts val="0"/>
              </a:spcAft>
              <a:buSzPts val="1100"/>
              <a:buChar char="●"/>
            </a:pPr>
            <a:r>
              <a:rPr lang="en"/>
              <a:t>Mainstream - work with general community, non specific </a:t>
            </a:r>
            <a:endParaRPr/>
          </a:p>
          <a:p>
            <a:pPr indent="-298450" lvl="0" marL="457200" rtl="0" algn="l">
              <a:spcBef>
                <a:spcPts val="0"/>
              </a:spcBef>
              <a:spcAft>
                <a:spcPts val="0"/>
              </a:spcAft>
              <a:buSzPts val="1100"/>
              <a:buChar char="●"/>
            </a:pPr>
            <a:r>
              <a:rPr lang="en"/>
              <a:t>Small - we used Small charities coalition definition because it’s a bit broader compared to the NCVO standard </a:t>
            </a:r>
            <a:endParaRPr/>
          </a:p>
          <a:p>
            <a:pPr indent="-298450" lvl="0" marL="457200" rtl="0" algn="l">
              <a:spcBef>
                <a:spcPts val="0"/>
              </a:spcBef>
              <a:spcAft>
                <a:spcPts val="0"/>
              </a:spcAft>
              <a:buSzPts val="1100"/>
              <a:buChar char="●"/>
            </a:pPr>
            <a:r>
              <a:rPr lang="en"/>
              <a:t>In terms of BAME/BAMER - we want to be clear that we don’t view the separate groups as one homogenous </a:t>
            </a:r>
            <a:r>
              <a:rPr lang="en"/>
              <a:t>beige</a:t>
            </a:r>
            <a:r>
              <a:rPr lang="en"/>
              <a:t> and really there needs to be further exploration of the specific challenges facing different communities, but given the constraints on this project in terms of time - we are focusing on BAMER organsiations as a collective and </a:t>
            </a:r>
            <a:r>
              <a:rPr lang="en"/>
              <a:t>hopefully engagement with unique challenges can be explored in subsequent research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d790ec4ae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d790ec4ae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So, we asked interviewees and survey respondents about their support needs in regards to the following topics </a:t>
            </a:r>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d4ed0cdb9a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d4ed0cdb9a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d61526fdd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d61526fd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p2"/>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2" name="Google Shape;12;p2"/>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p:nvPr>
            <p:ph idx="1" type="body"/>
          </p:nvPr>
        </p:nvSpPr>
        <p:spPr>
          <a:xfrm>
            <a:off x="311700" y="2121425"/>
            <a:ext cx="5334900" cy="942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8" name="Google Shape;68;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9" name="Google Shape;69;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 name="Shape 70"/>
        <p:cNvGrpSpPr/>
        <p:nvPr/>
      </p:nvGrpSpPr>
      <p:grpSpPr>
        <a:xfrm>
          <a:off x="0" y="0"/>
          <a:ext cx="0" cy="0"/>
          <a:chOff x="0" y="0"/>
          <a:chExt cx="0" cy="0"/>
        </a:xfrm>
      </p:grpSpPr>
      <p:sp>
        <p:nvSpPr>
          <p:cNvPr id="71" name="Google Shape;71;p15"/>
          <p:cNvSpPr txBox="1"/>
          <p:nvPr>
            <p:ph type="ctrTitle"/>
          </p:nvPr>
        </p:nvSpPr>
        <p:spPr>
          <a:xfrm>
            <a:off x="342900" y="1065213"/>
            <a:ext cx="3886200" cy="735012"/>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2" name="Google Shape;72;p15"/>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73" name="Google Shape;73;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4" name="Google Shape;74;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5" name="Google Shape;75;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6" name="Shape 76"/>
        <p:cNvGrpSpPr/>
        <p:nvPr/>
      </p:nvGrpSpPr>
      <p:grpSpPr>
        <a:xfrm>
          <a:off x="0" y="0"/>
          <a:ext cx="0" cy="0"/>
          <a:chOff x="0" y="0"/>
          <a:chExt cx="0" cy="0"/>
        </a:xfrm>
      </p:grpSpPr>
      <p:sp>
        <p:nvSpPr>
          <p:cNvPr id="77" name="Google Shape;77;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8" name="Google Shape;78;p16"/>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79" name="Google Shape;79;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0" name="Google Shape;80;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1" name="Google Shape;81;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2" name="Shape 82"/>
        <p:cNvGrpSpPr/>
        <p:nvPr/>
      </p:nvGrpSpPr>
      <p:grpSpPr>
        <a:xfrm>
          <a:off x="0" y="0"/>
          <a:ext cx="0" cy="0"/>
          <a:chOff x="0" y="0"/>
          <a:chExt cx="0" cy="0"/>
        </a:xfrm>
      </p:grpSpPr>
      <p:sp>
        <p:nvSpPr>
          <p:cNvPr id="83" name="Google Shape;83;p17"/>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4" name="Google Shape;84;p17"/>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85" name="Google Shape;85;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6" name="Google Shape;86;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7" name="Google Shape;87;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8" name="Shape 88"/>
        <p:cNvGrpSpPr/>
        <p:nvPr/>
      </p:nvGrpSpPr>
      <p:grpSpPr>
        <a:xfrm>
          <a:off x="0" y="0"/>
          <a:ext cx="0" cy="0"/>
          <a:chOff x="0" y="0"/>
          <a:chExt cx="0" cy="0"/>
        </a:xfrm>
      </p:grpSpPr>
      <p:sp>
        <p:nvSpPr>
          <p:cNvPr id="89" name="Google Shape;89;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0" name="Google Shape;90;p18"/>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91" name="Google Shape;91;p18"/>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92" name="Google Shape;92;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3" name="Google Shape;93;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4" name="Google Shape;94;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5" name="Shape 95"/>
        <p:cNvGrpSpPr/>
        <p:nvPr/>
      </p:nvGrpSpPr>
      <p:grpSpPr>
        <a:xfrm>
          <a:off x="0" y="0"/>
          <a:ext cx="0" cy="0"/>
          <a:chOff x="0" y="0"/>
          <a:chExt cx="0" cy="0"/>
        </a:xfrm>
      </p:grpSpPr>
      <p:sp>
        <p:nvSpPr>
          <p:cNvPr id="96" name="Google Shape;96;p19"/>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7" name="Google Shape;97;p19"/>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8" name="Google Shape;98;p19"/>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99" name="Google Shape;99;p19"/>
          <p:cNvSpPr txBox="1"/>
          <p:nvPr>
            <p:ph idx="3" type="body"/>
          </p:nvPr>
        </p:nvSpPr>
        <p:spPr>
          <a:xfrm>
            <a:off x="2322513" y="767556"/>
            <a:ext cx="2020887"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00" name="Google Shape;100;p19"/>
          <p:cNvSpPr txBox="1"/>
          <p:nvPr>
            <p:ph idx="4" type="body"/>
          </p:nvPr>
        </p:nvSpPr>
        <p:spPr>
          <a:xfrm>
            <a:off x="2322513" y="1087438"/>
            <a:ext cx="2020887"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01" name="Google Shape;101;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2" name="Google Shape;102;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3" name="Google Shape;103;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4" name="Shape 104"/>
        <p:cNvGrpSpPr/>
        <p:nvPr/>
      </p:nvGrpSpPr>
      <p:grpSpPr>
        <a:xfrm>
          <a:off x="0" y="0"/>
          <a:ext cx="0" cy="0"/>
          <a:chOff x="0" y="0"/>
          <a:chExt cx="0" cy="0"/>
        </a:xfrm>
      </p:grpSpPr>
      <p:sp>
        <p:nvSpPr>
          <p:cNvPr id="105" name="Google Shape;105;p2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6" name="Google Shape;106;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7" name="Google Shape;107;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8" name="Google Shape;108;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9" name="Shape 109"/>
        <p:cNvGrpSpPr/>
        <p:nvPr/>
      </p:nvGrpSpPr>
      <p:grpSpPr>
        <a:xfrm>
          <a:off x="0" y="0"/>
          <a:ext cx="0" cy="0"/>
          <a:chOff x="0" y="0"/>
          <a:chExt cx="0" cy="0"/>
        </a:xfrm>
      </p:grpSpPr>
      <p:sp>
        <p:nvSpPr>
          <p:cNvPr id="110" name="Google Shape;110;p21"/>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1" name="Google Shape;111;p21"/>
          <p:cNvSpPr txBox="1"/>
          <p:nvPr>
            <p:ph idx="1" type="body"/>
          </p:nvPr>
        </p:nvSpPr>
        <p:spPr>
          <a:xfrm>
            <a:off x="1787525" y="136525"/>
            <a:ext cx="2555875" cy="2926556"/>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12" name="Google Shape;112;p21"/>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3" name="Google Shape;113;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4" name="Google Shape;114;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5" name="Google Shape;115;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14" name="Shape 14"/>
        <p:cNvGrpSpPr/>
        <p:nvPr/>
      </p:nvGrpSpPr>
      <p:grpSpPr>
        <a:xfrm>
          <a:off x="0" y="0"/>
          <a:ext cx="0" cy="0"/>
          <a:chOff x="0" y="0"/>
          <a:chExt cx="0" cy="0"/>
        </a:xfrm>
      </p:grpSpPr>
      <p:sp>
        <p:nvSpPr>
          <p:cNvPr id="15" name="Google Shape;15;p3"/>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p3"/>
          <p:cNvSpPr txBox="1"/>
          <p:nvPr>
            <p:ph type="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6" name="Shape 116"/>
        <p:cNvGrpSpPr/>
        <p:nvPr/>
      </p:nvGrpSpPr>
      <p:grpSpPr>
        <a:xfrm>
          <a:off x="0" y="0"/>
          <a:ext cx="0" cy="0"/>
          <a:chOff x="0" y="0"/>
          <a:chExt cx="0" cy="0"/>
        </a:xfrm>
      </p:grpSpPr>
      <p:sp>
        <p:nvSpPr>
          <p:cNvPr id="117" name="Google Shape;117;p22"/>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8" name="Google Shape;118;p22"/>
          <p:cNvSpPr/>
          <p:nvPr>
            <p:ph idx="2" type="pic"/>
          </p:nvPr>
        </p:nvSpPr>
        <p:spPr>
          <a:xfrm>
            <a:off x="896144" y="306388"/>
            <a:ext cx="2743200" cy="2057400"/>
          </a:xfrm>
          <a:prstGeom prst="rect">
            <a:avLst/>
          </a:prstGeom>
          <a:noFill/>
          <a:ln>
            <a:noFill/>
          </a:ln>
        </p:spPr>
        <p:txBody>
          <a:bodyPr anchorCtr="0" anchor="t" bIns="22850" lIns="45725" spcFirstLastPara="1" rIns="45725" wrap="square" tIns="22850">
            <a:noAutofit/>
          </a:bodyPr>
          <a:lstStyle>
            <a:lvl1pPr lvl="0" marR="0" rtl="0" algn="l">
              <a:spcBef>
                <a:spcPts val="3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lvl="1" marR="0" rtl="0" algn="l">
              <a:spcBef>
                <a:spcPts val="3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lvl="2" marR="0" rtl="0" algn="l">
              <a:spcBef>
                <a:spcPts val="2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lvl="3"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lvl="4"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lvl="5"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lvl="6"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lvl="7"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lvl="8"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119" name="Google Shape;119;p22"/>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20" name="Google Shape;120;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1" name="Google Shape;121;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2" name="Google Shape;122;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3" name="Shape 123"/>
        <p:cNvGrpSpPr/>
        <p:nvPr/>
      </p:nvGrpSpPr>
      <p:grpSpPr>
        <a:xfrm>
          <a:off x="0" y="0"/>
          <a:ext cx="0" cy="0"/>
          <a:chOff x="0" y="0"/>
          <a:chExt cx="0" cy="0"/>
        </a:xfrm>
      </p:grpSpPr>
      <p:sp>
        <p:nvSpPr>
          <p:cNvPr id="124" name="Google Shape;124;p2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5" name="Google Shape;125;p23"/>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26" name="Google Shape;126;p2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7" name="Google Shape;127;p2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8" name="Google Shape;128;p2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9" name="Shape 129"/>
        <p:cNvGrpSpPr/>
        <p:nvPr/>
      </p:nvGrpSpPr>
      <p:grpSpPr>
        <a:xfrm>
          <a:off x="0" y="0"/>
          <a:ext cx="0" cy="0"/>
          <a:chOff x="0" y="0"/>
          <a:chExt cx="0" cy="0"/>
        </a:xfrm>
      </p:grpSpPr>
      <p:sp>
        <p:nvSpPr>
          <p:cNvPr id="130" name="Google Shape;130;p24"/>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1" name="Google Shape;131;p24"/>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32" name="Google Shape;132;p2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3" name="Google Shape;133;p2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4" name="Google Shape;134;p2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p4"/>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 name="Google Shape;24;p4"/>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 name="Google Shape;29;p5"/>
          <p:cNvSpPr txBox="1"/>
          <p:nvPr>
            <p:ph idx="1" type="body"/>
          </p:nvPr>
        </p:nvSpPr>
        <p:spPr>
          <a:xfrm>
            <a:off x="3117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5"/>
          <p:cNvSpPr txBox="1"/>
          <p:nvPr>
            <p:ph idx="2" type="body"/>
          </p:nvPr>
        </p:nvSpPr>
        <p:spPr>
          <a:xfrm>
            <a:off x="48324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311725" y="500925"/>
            <a:ext cx="3127500" cy="18291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9" name="Google Shape;39;p7"/>
          <p:cNvSpPr txBox="1"/>
          <p:nvPr>
            <p:ph idx="1" type="body"/>
          </p:nvPr>
        </p:nvSpPr>
        <p:spPr>
          <a:xfrm>
            <a:off x="311700" y="2390650"/>
            <a:ext cx="3127500" cy="229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1" name="Shape 41"/>
        <p:cNvGrpSpPr/>
        <p:nvPr/>
      </p:nvGrpSpPr>
      <p:grpSpPr>
        <a:xfrm>
          <a:off x="0" y="0"/>
          <a:ext cx="0" cy="0"/>
          <a:chOff x="0" y="0"/>
          <a:chExt cx="0" cy="0"/>
        </a:xfrm>
      </p:grpSpPr>
      <p:sp>
        <p:nvSpPr>
          <p:cNvPr id="42" name="Google Shape;42;p8"/>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43" name="Google Shape;4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txBox="1"/>
          <p:nvPr>
            <p:ph type="title"/>
          </p:nvPr>
        </p:nvSpPr>
        <p:spPr>
          <a:xfrm>
            <a:off x="311300" y="500925"/>
            <a:ext cx="3704400" cy="2049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47" name="Google Shape;47;p9"/>
          <p:cNvSpPr txBox="1"/>
          <p:nvPr>
            <p:ph idx="1" type="subTitle"/>
          </p:nvPr>
        </p:nvSpPr>
        <p:spPr>
          <a:xfrm>
            <a:off x="304800" y="2626725"/>
            <a:ext cx="3704400" cy="9267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p9"/>
          <p:cNvSpPr txBox="1"/>
          <p:nvPr>
            <p:ph idx="2" type="body"/>
          </p:nvPr>
        </p:nvSpPr>
        <p:spPr>
          <a:xfrm>
            <a:off x="4879025" y="500925"/>
            <a:ext cx="3954000" cy="4111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idx="1" type="body"/>
          </p:nvPr>
        </p:nvSpPr>
        <p:spPr>
          <a:xfrm>
            <a:off x="311700" y="4521400"/>
            <a:ext cx="7979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 name="Shape 60"/>
        <p:cNvGrpSpPr/>
        <p:nvPr/>
      </p:nvGrpSpPr>
      <p:grpSpPr>
        <a:xfrm>
          <a:off x="0" y="0"/>
          <a:ext cx="0" cy="0"/>
          <a:chOff x="0" y="0"/>
          <a:chExt cx="0" cy="0"/>
        </a:xfrm>
      </p:grpSpPr>
      <p:sp>
        <p:nvSpPr>
          <p:cNvPr id="61" name="Google Shape;61;p1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62" name="Google Shape;62;p13"/>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63" name="Google Shape;63;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64" name="Google Shape;64;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65" name="Google Shape;65;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 Id="rId3" Type="http://schemas.openxmlformats.org/officeDocument/2006/relationships/image" Target="../media/image5.png"/><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5"/>
          <p:cNvSpPr txBox="1"/>
          <p:nvPr>
            <p:ph type="ctrTitle"/>
          </p:nvPr>
        </p:nvSpPr>
        <p:spPr>
          <a:xfrm>
            <a:off x="714325" y="811375"/>
            <a:ext cx="7182000" cy="2116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4300">
                <a:solidFill>
                  <a:srgbClr val="000000"/>
                </a:solidFill>
              </a:rPr>
              <a:t>Supporting Advice Organisations in Ethnically Diverse Communities </a:t>
            </a:r>
            <a:endParaRPr sz="4300">
              <a:solidFill>
                <a:srgbClr val="000000"/>
              </a:solidFill>
            </a:endParaRPr>
          </a:p>
          <a:p>
            <a:pPr indent="0" lvl="0" marL="0" rtl="0" algn="l">
              <a:spcBef>
                <a:spcPts val="0"/>
              </a:spcBef>
              <a:spcAft>
                <a:spcPts val="0"/>
              </a:spcAft>
              <a:buNone/>
            </a:pPr>
            <a:r>
              <a:t/>
            </a:r>
            <a:endParaRPr sz="4300">
              <a:solidFill>
                <a:srgbClr val="000000"/>
              </a:solidFill>
            </a:endParaRPr>
          </a:p>
        </p:txBody>
      </p:sp>
      <p:pic>
        <p:nvPicPr>
          <p:cNvPr id="140" name="Google Shape;140;p25"/>
          <p:cNvPicPr preferRelativeResize="0"/>
          <p:nvPr/>
        </p:nvPicPr>
        <p:blipFill>
          <a:blip r:embed="rId3">
            <a:alphaModFix/>
          </a:blip>
          <a:stretch>
            <a:fillRect/>
          </a:stretch>
        </p:blipFill>
        <p:spPr>
          <a:xfrm>
            <a:off x="6229225" y="3275025"/>
            <a:ext cx="2309175" cy="13855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4"/>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Breaking down the ‘BAMER’ Organisations</a:t>
            </a:r>
            <a:endParaRPr/>
          </a:p>
        </p:txBody>
      </p:sp>
      <p:sp>
        <p:nvSpPr>
          <p:cNvPr id="193" name="Google Shape;193;p34"/>
          <p:cNvSpPr txBox="1"/>
          <p:nvPr/>
        </p:nvSpPr>
        <p:spPr>
          <a:xfrm>
            <a:off x="311725" y="1430225"/>
            <a:ext cx="8520600" cy="35280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Main Beneficiaries </a:t>
            </a:r>
            <a:endParaRPr>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b="1" lang="en">
                <a:solidFill>
                  <a:schemeClr val="dk2"/>
                </a:solidFill>
                <a:latin typeface="Roboto"/>
                <a:ea typeface="Roboto"/>
                <a:cs typeface="Roboto"/>
                <a:sym typeface="Roboto"/>
              </a:rPr>
              <a:t>64% supported  ‘BAME’</a:t>
            </a:r>
            <a:endParaRPr b="1">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b="1" lang="en">
                <a:solidFill>
                  <a:schemeClr val="dk2"/>
                </a:solidFill>
                <a:latin typeface="Roboto"/>
                <a:ea typeface="Roboto"/>
                <a:cs typeface="Roboto"/>
                <a:sym typeface="Roboto"/>
              </a:rPr>
              <a:t>71% </a:t>
            </a:r>
            <a:r>
              <a:rPr lang="en">
                <a:solidFill>
                  <a:schemeClr val="dk2"/>
                </a:solidFill>
                <a:latin typeface="Roboto"/>
                <a:ea typeface="Roboto"/>
                <a:cs typeface="Roboto"/>
                <a:sym typeface="Roboto"/>
              </a:rPr>
              <a:t>supported </a:t>
            </a:r>
            <a:r>
              <a:rPr b="1" lang="en">
                <a:solidFill>
                  <a:schemeClr val="dk2"/>
                </a:solidFill>
                <a:latin typeface="Roboto"/>
                <a:ea typeface="Roboto"/>
                <a:cs typeface="Roboto"/>
                <a:sym typeface="Roboto"/>
              </a:rPr>
              <a:t>women</a:t>
            </a:r>
            <a:r>
              <a:rPr lang="en">
                <a:solidFill>
                  <a:schemeClr val="dk2"/>
                </a:solidFill>
                <a:latin typeface="Roboto"/>
                <a:ea typeface="Roboto"/>
                <a:cs typeface="Roboto"/>
                <a:sym typeface="Roboto"/>
              </a:rPr>
              <a:t>, compared to </a:t>
            </a:r>
            <a:r>
              <a:rPr b="1" lang="en">
                <a:solidFill>
                  <a:schemeClr val="dk2"/>
                </a:solidFill>
                <a:latin typeface="Roboto"/>
                <a:ea typeface="Roboto"/>
                <a:cs typeface="Roboto"/>
                <a:sym typeface="Roboto"/>
              </a:rPr>
              <a:t>57%</a:t>
            </a:r>
            <a:r>
              <a:rPr lang="en">
                <a:solidFill>
                  <a:schemeClr val="dk2"/>
                </a:solidFill>
                <a:latin typeface="Roboto"/>
                <a:ea typeface="Roboto"/>
                <a:cs typeface="Roboto"/>
                <a:sym typeface="Roboto"/>
              </a:rPr>
              <a:t> who supported </a:t>
            </a:r>
            <a:r>
              <a:rPr b="1" lang="en">
                <a:solidFill>
                  <a:schemeClr val="dk2"/>
                </a:solidFill>
                <a:latin typeface="Roboto"/>
                <a:ea typeface="Roboto"/>
                <a:cs typeface="Roboto"/>
                <a:sym typeface="Roboto"/>
              </a:rPr>
              <a:t>men </a:t>
            </a:r>
            <a:endParaRPr b="1">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b="1" lang="en">
                <a:solidFill>
                  <a:schemeClr val="dk2"/>
                </a:solidFill>
                <a:latin typeface="Roboto"/>
                <a:ea typeface="Roboto"/>
                <a:cs typeface="Roboto"/>
                <a:sym typeface="Roboto"/>
              </a:rPr>
              <a:t>37% </a:t>
            </a:r>
            <a:r>
              <a:rPr lang="en">
                <a:solidFill>
                  <a:schemeClr val="dk2"/>
                </a:solidFill>
                <a:latin typeface="Roboto"/>
                <a:ea typeface="Roboto"/>
                <a:cs typeface="Roboto"/>
                <a:sym typeface="Roboto"/>
              </a:rPr>
              <a:t>supported young people </a:t>
            </a:r>
            <a:endParaRPr>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b="1" lang="en">
                <a:solidFill>
                  <a:schemeClr val="dk2"/>
                </a:solidFill>
                <a:latin typeface="Roboto"/>
                <a:ea typeface="Roboto"/>
                <a:cs typeface="Roboto"/>
                <a:sym typeface="Roboto"/>
              </a:rPr>
              <a:t>20%</a:t>
            </a:r>
            <a:r>
              <a:rPr lang="en">
                <a:solidFill>
                  <a:schemeClr val="dk2"/>
                </a:solidFill>
                <a:latin typeface="Roboto"/>
                <a:ea typeface="Roboto"/>
                <a:cs typeface="Roboto"/>
                <a:sym typeface="Roboto"/>
              </a:rPr>
              <a:t> supported the</a:t>
            </a:r>
            <a:r>
              <a:rPr b="1" lang="en">
                <a:solidFill>
                  <a:schemeClr val="dk2"/>
                </a:solidFill>
                <a:latin typeface="Roboto"/>
                <a:ea typeface="Roboto"/>
                <a:cs typeface="Roboto"/>
                <a:sym typeface="Roboto"/>
              </a:rPr>
              <a:t> LGBTQ community </a:t>
            </a:r>
            <a:endParaRPr b="1">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Almost t</a:t>
            </a:r>
            <a:r>
              <a:rPr b="1" lang="en">
                <a:solidFill>
                  <a:schemeClr val="dk2"/>
                </a:solidFill>
                <a:latin typeface="Roboto"/>
                <a:ea typeface="Roboto"/>
                <a:cs typeface="Roboto"/>
                <a:sym typeface="Roboto"/>
              </a:rPr>
              <a:t>wo-thirds</a:t>
            </a:r>
            <a:r>
              <a:rPr lang="en">
                <a:solidFill>
                  <a:schemeClr val="dk2"/>
                </a:solidFill>
                <a:latin typeface="Roboto"/>
                <a:ea typeface="Roboto"/>
                <a:cs typeface="Roboto"/>
                <a:sym typeface="Roboto"/>
              </a:rPr>
              <a:t> supported those with </a:t>
            </a:r>
            <a:r>
              <a:rPr b="1" lang="en">
                <a:solidFill>
                  <a:schemeClr val="dk2"/>
                </a:solidFill>
                <a:latin typeface="Roboto"/>
                <a:ea typeface="Roboto"/>
                <a:cs typeface="Roboto"/>
                <a:sym typeface="Roboto"/>
              </a:rPr>
              <a:t>mental and physical health conditions </a:t>
            </a:r>
            <a:endParaRPr b="1">
              <a:solidFill>
                <a:schemeClr val="dk2"/>
              </a:solidFill>
              <a:latin typeface="Roboto"/>
              <a:ea typeface="Roboto"/>
              <a:cs typeface="Roboto"/>
              <a:sym typeface="Roboto"/>
            </a:endParaRPr>
          </a:p>
          <a:p>
            <a:pPr indent="-317500" lvl="0" marL="4572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T</a:t>
            </a:r>
            <a:r>
              <a:rPr lang="en">
                <a:solidFill>
                  <a:schemeClr val="dk2"/>
                </a:solidFill>
                <a:latin typeface="Roboto"/>
                <a:ea typeface="Roboto"/>
                <a:cs typeface="Roboto"/>
                <a:sym typeface="Roboto"/>
              </a:rPr>
              <a:t>rue figure of respondents supporting </a:t>
            </a:r>
            <a:r>
              <a:rPr b="1" lang="en">
                <a:solidFill>
                  <a:schemeClr val="dk2"/>
                </a:solidFill>
                <a:latin typeface="Roboto"/>
                <a:ea typeface="Roboto"/>
                <a:cs typeface="Roboto"/>
                <a:sym typeface="Roboto"/>
              </a:rPr>
              <a:t>BAMER Communities</a:t>
            </a:r>
            <a:r>
              <a:rPr lang="en">
                <a:solidFill>
                  <a:schemeClr val="dk2"/>
                </a:solidFill>
                <a:latin typeface="Roboto"/>
                <a:ea typeface="Roboto"/>
                <a:cs typeface="Roboto"/>
                <a:sym typeface="Roboto"/>
              </a:rPr>
              <a:t> was closer to </a:t>
            </a:r>
            <a:r>
              <a:rPr b="1" lang="en">
                <a:solidFill>
                  <a:schemeClr val="dk2"/>
                </a:solidFill>
                <a:latin typeface="Roboto"/>
                <a:ea typeface="Roboto"/>
                <a:cs typeface="Roboto"/>
                <a:sym typeface="Roboto"/>
              </a:rPr>
              <a:t>54% </a:t>
            </a:r>
            <a:endParaRPr b="1">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Over a third </a:t>
            </a:r>
            <a:r>
              <a:rPr lang="en">
                <a:solidFill>
                  <a:schemeClr val="dk2"/>
                </a:solidFill>
                <a:latin typeface="Roboto"/>
                <a:ea typeface="Roboto"/>
                <a:cs typeface="Roboto"/>
                <a:sym typeface="Roboto"/>
              </a:rPr>
              <a:t>supported</a:t>
            </a:r>
            <a:r>
              <a:rPr b="1" lang="en">
                <a:solidFill>
                  <a:schemeClr val="dk2"/>
                </a:solidFill>
                <a:latin typeface="Roboto"/>
                <a:ea typeface="Roboto"/>
                <a:cs typeface="Roboto"/>
                <a:sym typeface="Roboto"/>
              </a:rPr>
              <a:t> migrants, refugees and asylum seekers </a:t>
            </a:r>
            <a:endParaRPr b="1">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b="1" lang="en">
                <a:solidFill>
                  <a:schemeClr val="dk2"/>
                </a:solidFill>
                <a:latin typeface="Roboto"/>
                <a:ea typeface="Roboto"/>
                <a:cs typeface="Roboto"/>
                <a:sym typeface="Roboto"/>
              </a:rPr>
              <a:t>10%</a:t>
            </a:r>
            <a:r>
              <a:rPr lang="en">
                <a:solidFill>
                  <a:schemeClr val="dk2"/>
                </a:solidFill>
                <a:latin typeface="Roboto"/>
                <a:ea typeface="Roboto"/>
                <a:cs typeface="Roboto"/>
                <a:sym typeface="Roboto"/>
              </a:rPr>
              <a:t> supported</a:t>
            </a:r>
            <a:r>
              <a:rPr b="1" lang="en">
                <a:solidFill>
                  <a:schemeClr val="dk2"/>
                </a:solidFill>
                <a:latin typeface="Roboto"/>
                <a:ea typeface="Roboto"/>
                <a:cs typeface="Roboto"/>
                <a:sym typeface="Roboto"/>
              </a:rPr>
              <a:t> Black African and Carribean, European, </a:t>
            </a:r>
            <a:r>
              <a:rPr lang="en">
                <a:solidFill>
                  <a:schemeClr val="dk2"/>
                </a:solidFill>
                <a:latin typeface="Roboto"/>
                <a:ea typeface="Roboto"/>
                <a:cs typeface="Roboto"/>
                <a:sym typeface="Roboto"/>
              </a:rPr>
              <a:t>and</a:t>
            </a:r>
            <a:r>
              <a:rPr b="1" lang="en">
                <a:solidFill>
                  <a:schemeClr val="dk2"/>
                </a:solidFill>
                <a:latin typeface="Roboto"/>
                <a:ea typeface="Roboto"/>
                <a:cs typeface="Roboto"/>
                <a:sym typeface="Roboto"/>
              </a:rPr>
              <a:t> multiple</a:t>
            </a:r>
            <a:r>
              <a:rPr lang="en">
                <a:solidFill>
                  <a:schemeClr val="dk2"/>
                </a:solidFill>
                <a:latin typeface="Roboto"/>
                <a:ea typeface="Roboto"/>
                <a:cs typeface="Roboto"/>
                <a:sym typeface="Roboto"/>
              </a:rPr>
              <a:t> diverse communities respectively </a:t>
            </a:r>
            <a:endParaRPr>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b="1" lang="en">
                <a:solidFill>
                  <a:schemeClr val="dk2"/>
                </a:solidFill>
                <a:latin typeface="Roboto"/>
                <a:ea typeface="Roboto"/>
                <a:cs typeface="Roboto"/>
                <a:sym typeface="Roboto"/>
              </a:rPr>
              <a:t>5%</a:t>
            </a:r>
            <a:r>
              <a:rPr lang="en">
                <a:solidFill>
                  <a:schemeClr val="dk2"/>
                </a:solidFill>
                <a:latin typeface="Roboto"/>
                <a:ea typeface="Roboto"/>
                <a:cs typeface="Roboto"/>
                <a:sym typeface="Roboto"/>
              </a:rPr>
              <a:t> supported </a:t>
            </a:r>
            <a:r>
              <a:rPr b="1" lang="en">
                <a:solidFill>
                  <a:schemeClr val="dk2"/>
                </a:solidFill>
                <a:latin typeface="Roboto"/>
                <a:ea typeface="Roboto"/>
                <a:cs typeface="Roboto"/>
                <a:sym typeface="Roboto"/>
              </a:rPr>
              <a:t>Asian </a:t>
            </a:r>
            <a:r>
              <a:rPr lang="en">
                <a:solidFill>
                  <a:schemeClr val="dk2"/>
                </a:solidFill>
                <a:latin typeface="Roboto"/>
                <a:ea typeface="Roboto"/>
                <a:cs typeface="Roboto"/>
                <a:sym typeface="Roboto"/>
              </a:rPr>
              <a:t>communities, including  people from Indian, Pakistani, Bangladeshi, and Chinese backgrounds </a:t>
            </a:r>
            <a:endParaRPr>
              <a:solidFill>
                <a:schemeClr val="dk2"/>
              </a:solidFill>
              <a:latin typeface="Roboto"/>
              <a:ea typeface="Roboto"/>
              <a:cs typeface="Roboto"/>
              <a:sym typeface="Roboto"/>
            </a:endParaRPr>
          </a:p>
          <a:p>
            <a:pPr indent="0" lvl="0" marL="0" rtl="0" algn="l">
              <a:lnSpc>
                <a:spcPct val="115000"/>
              </a:lnSpc>
              <a:spcBef>
                <a:spcPts val="1200"/>
              </a:spcBef>
              <a:spcAft>
                <a:spcPts val="1200"/>
              </a:spcAft>
              <a:buNone/>
            </a:pPr>
            <a:r>
              <a:t/>
            </a:r>
            <a:endParaRPr>
              <a:solidFill>
                <a:schemeClr val="dk2"/>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5"/>
          <p:cNvSpPr txBox="1"/>
          <p:nvPr>
            <p:ph idx="1" type="body"/>
          </p:nvPr>
        </p:nvSpPr>
        <p:spPr>
          <a:xfrm>
            <a:off x="378925" y="4414875"/>
            <a:ext cx="7979400" cy="460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b="1" sz="1400"/>
          </a:p>
          <a:p>
            <a:pPr indent="0" lvl="0" marL="0" rtl="0" algn="l">
              <a:spcBef>
                <a:spcPts val="0"/>
              </a:spcBef>
              <a:spcAft>
                <a:spcPts val="0"/>
              </a:spcAft>
              <a:buNone/>
            </a:pPr>
            <a:r>
              <a:rPr b="1" lang="en" sz="1400"/>
              <a:t>Areas of Specialist Advice Provision in Survey Respondents </a:t>
            </a:r>
            <a:endParaRPr b="1" sz="1400"/>
          </a:p>
        </p:txBody>
      </p:sp>
      <p:pic>
        <p:nvPicPr>
          <p:cNvPr id="199" name="Google Shape;199;p35" title="Chart"/>
          <p:cNvPicPr preferRelativeResize="0"/>
          <p:nvPr/>
        </p:nvPicPr>
        <p:blipFill rotWithShape="1">
          <a:blip r:embed="rId3">
            <a:alphaModFix/>
          </a:blip>
          <a:srcRect b="0" l="0" r="4379" t="0"/>
          <a:stretch/>
        </p:blipFill>
        <p:spPr>
          <a:xfrm>
            <a:off x="785675" y="304800"/>
            <a:ext cx="7719123" cy="40016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300"/>
              </a:spcAft>
              <a:buNone/>
            </a:pPr>
            <a:r>
              <a:rPr b="1" lang="en" sz="2800"/>
              <a:t>Main Methods of Advice Delivery</a:t>
            </a:r>
            <a:endParaRPr sz="3700"/>
          </a:p>
        </p:txBody>
      </p:sp>
      <p:sp>
        <p:nvSpPr>
          <p:cNvPr id="205" name="Google Shape;205;p36"/>
          <p:cNvSpPr txBox="1"/>
          <p:nvPr/>
        </p:nvSpPr>
        <p:spPr>
          <a:xfrm>
            <a:off x="5832325" y="1594350"/>
            <a:ext cx="3000000" cy="30801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Main Methods of Provision </a:t>
            </a:r>
            <a:endParaRPr>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One-third using telephone-methods </a:t>
            </a:r>
            <a:endParaRPr>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Email - 10% </a:t>
            </a:r>
            <a:endParaRPr>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Video-calling - 15% </a:t>
            </a:r>
            <a:endParaRPr>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Web-chat/bots - 6% </a:t>
            </a:r>
            <a:endParaRPr>
              <a:solidFill>
                <a:schemeClr val="dk2"/>
              </a:solidFill>
              <a:latin typeface="Roboto"/>
              <a:ea typeface="Roboto"/>
              <a:cs typeface="Roboto"/>
              <a:sym typeface="Roboto"/>
            </a:endParaRPr>
          </a:p>
          <a:p>
            <a:pPr indent="-317500" lvl="1" marL="914400" rtl="0" algn="l">
              <a:lnSpc>
                <a:spcPct val="115000"/>
              </a:lnSpc>
              <a:spcBef>
                <a:spcPts val="0"/>
              </a:spcBef>
              <a:spcAft>
                <a:spcPts val="0"/>
              </a:spcAft>
              <a:buClr>
                <a:schemeClr val="dk2"/>
              </a:buClr>
              <a:buSzPts val="1400"/>
              <a:buFont typeface="Roboto"/>
              <a:buChar char="○"/>
            </a:pPr>
            <a:r>
              <a:rPr lang="en">
                <a:solidFill>
                  <a:schemeClr val="dk2"/>
                </a:solidFill>
                <a:latin typeface="Roboto"/>
                <a:ea typeface="Roboto"/>
                <a:cs typeface="Roboto"/>
                <a:sym typeface="Roboto"/>
              </a:rPr>
              <a:t>Face--to-face - 20% </a:t>
            </a:r>
            <a:endParaRPr>
              <a:solidFill>
                <a:schemeClr val="dk2"/>
              </a:solidFill>
              <a:latin typeface="Roboto"/>
              <a:ea typeface="Roboto"/>
              <a:cs typeface="Roboto"/>
              <a:sym typeface="Roboto"/>
            </a:endParaRPr>
          </a:p>
          <a:p>
            <a:pPr indent="-317500" lvl="0" marL="457200" rtl="0" algn="l">
              <a:lnSpc>
                <a:spcPct val="115000"/>
              </a:lnSpc>
              <a:spcBef>
                <a:spcPts val="0"/>
              </a:spcBef>
              <a:spcAft>
                <a:spcPts val="0"/>
              </a:spcAft>
              <a:buClr>
                <a:schemeClr val="dk2"/>
              </a:buClr>
              <a:buSzPts val="1400"/>
              <a:buFont typeface="Roboto"/>
              <a:buChar char="●"/>
            </a:pPr>
            <a:r>
              <a:rPr b="1" lang="en">
                <a:solidFill>
                  <a:schemeClr val="dk2"/>
                </a:solidFill>
                <a:latin typeface="Calibri"/>
                <a:ea typeface="Calibri"/>
                <a:cs typeface="Calibri"/>
                <a:sym typeface="Calibri"/>
              </a:rPr>
              <a:t>Comparison of main methods of advice delivery between BAMER and mainstream organisations (Left) </a:t>
            </a:r>
            <a:endParaRPr b="1">
              <a:solidFill>
                <a:schemeClr val="dk2"/>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Font typeface="Roboto"/>
              <a:buChar char="●"/>
            </a:pPr>
            <a:r>
              <a:t/>
            </a:r>
            <a:endParaRPr sz="1100">
              <a:solidFill>
                <a:schemeClr val="dk2"/>
              </a:solidFill>
              <a:latin typeface="Roboto"/>
              <a:ea typeface="Roboto"/>
              <a:cs typeface="Roboto"/>
              <a:sym typeface="Roboto"/>
            </a:endParaRPr>
          </a:p>
        </p:txBody>
      </p:sp>
      <p:pic>
        <p:nvPicPr>
          <p:cNvPr id="206" name="Google Shape;206;p36"/>
          <p:cNvPicPr preferRelativeResize="0"/>
          <p:nvPr/>
        </p:nvPicPr>
        <p:blipFill>
          <a:blip r:embed="rId3">
            <a:alphaModFix/>
          </a:blip>
          <a:stretch>
            <a:fillRect/>
          </a:stretch>
        </p:blipFill>
        <p:spPr>
          <a:xfrm>
            <a:off x="480650" y="1590675"/>
            <a:ext cx="5351675" cy="2957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7"/>
          <p:cNvSpPr txBox="1"/>
          <p:nvPr>
            <p:ph type="title"/>
          </p:nvPr>
        </p:nvSpPr>
        <p:spPr>
          <a:xfrm flipH="1">
            <a:off x="311725" y="607925"/>
            <a:ext cx="7472400" cy="2135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3600"/>
              <a:t>Challenges</a:t>
            </a:r>
            <a:r>
              <a:rPr b="1" lang="en" sz="3600"/>
              <a:t> Facing Respondents </a:t>
            </a:r>
            <a:endParaRPr b="1" sz="36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8"/>
          <p:cNvSpPr txBox="1"/>
          <p:nvPr>
            <p:ph type="title"/>
          </p:nvPr>
        </p:nvSpPr>
        <p:spPr>
          <a:xfrm>
            <a:off x="0" y="500925"/>
            <a:ext cx="3594600" cy="18291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lang="en" sz="3220"/>
              <a:t>Meeting Demand &amp; Transitioning to Remote Services </a:t>
            </a:r>
            <a:endParaRPr sz="3220"/>
          </a:p>
        </p:txBody>
      </p:sp>
      <p:sp>
        <p:nvSpPr>
          <p:cNvPr id="217" name="Google Shape;217;p38"/>
          <p:cNvSpPr txBox="1"/>
          <p:nvPr>
            <p:ph idx="1" type="body"/>
          </p:nvPr>
        </p:nvSpPr>
        <p:spPr>
          <a:xfrm>
            <a:off x="4024875" y="500925"/>
            <a:ext cx="4820100" cy="22980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2"/>
              </a:buClr>
              <a:buSzPts val="1400"/>
              <a:buChar char="●"/>
            </a:pPr>
            <a:r>
              <a:rPr b="1" lang="en" sz="1400">
                <a:solidFill>
                  <a:schemeClr val="dk2"/>
                </a:solidFill>
              </a:rPr>
              <a:t>Challenges Associated with Remote Service Delivery </a:t>
            </a:r>
            <a:endParaRPr b="1" sz="1400">
              <a:solidFill>
                <a:schemeClr val="dk2"/>
              </a:solidFill>
            </a:endParaRPr>
          </a:p>
          <a:p>
            <a:pPr indent="-317500" lvl="1" marL="914400" rtl="0" algn="l">
              <a:spcBef>
                <a:spcPts val="0"/>
              </a:spcBef>
              <a:spcAft>
                <a:spcPts val="0"/>
              </a:spcAft>
              <a:buClr>
                <a:schemeClr val="dk2"/>
              </a:buClr>
              <a:buSzPts val="1400"/>
              <a:buChar char="○"/>
            </a:pPr>
            <a:r>
              <a:rPr lang="en" sz="1400">
                <a:solidFill>
                  <a:schemeClr val="dk2"/>
                </a:solidFill>
              </a:rPr>
              <a:t>Lack of </a:t>
            </a:r>
            <a:r>
              <a:rPr b="1" lang="en" sz="1400">
                <a:solidFill>
                  <a:schemeClr val="dk2"/>
                </a:solidFill>
              </a:rPr>
              <a:t>digital skills and resources</a:t>
            </a:r>
            <a:r>
              <a:rPr lang="en" sz="1400">
                <a:solidFill>
                  <a:schemeClr val="dk2"/>
                </a:solidFill>
              </a:rPr>
              <a:t> within organisations </a:t>
            </a:r>
            <a:endParaRPr sz="1400">
              <a:solidFill>
                <a:schemeClr val="dk2"/>
              </a:solidFill>
            </a:endParaRPr>
          </a:p>
          <a:p>
            <a:pPr indent="-317500" lvl="1" marL="914400" rtl="0" algn="l">
              <a:spcBef>
                <a:spcPts val="0"/>
              </a:spcBef>
              <a:spcAft>
                <a:spcPts val="0"/>
              </a:spcAft>
              <a:buClr>
                <a:schemeClr val="dk2"/>
              </a:buClr>
              <a:buSzPts val="1400"/>
              <a:buChar char="○"/>
            </a:pPr>
            <a:r>
              <a:rPr lang="en" sz="1400">
                <a:solidFill>
                  <a:schemeClr val="dk2"/>
                </a:solidFill>
              </a:rPr>
              <a:t>Difficulties accessing </a:t>
            </a:r>
            <a:r>
              <a:rPr b="1" lang="en" sz="1400">
                <a:solidFill>
                  <a:schemeClr val="dk2"/>
                </a:solidFill>
              </a:rPr>
              <a:t>funding </a:t>
            </a:r>
            <a:r>
              <a:rPr lang="en" sz="1400">
                <a:solidFill>
                  <a:schemeClr val="dk2"/>
                </a:solidFill>
              </a:rPr>
              <a:t>required to address digital deficits internally </a:t>
            </a:r>
            <a:endParaRPr sz="1400">
              <a:solidFill>
                <a:schemeClr val="dk2"/>
              </a:solidFill>
            </a:endParaRPr>
          </a:p>
          <a:p>
            <a:pPr indent="-317500" lvl="1" marL="914400" rtl="0" algn="l">
              <a:spcBef>
                <a:spcPts val="0"/>
              </a:spcBef>
              <a:spcAft>
                <a:spcPts val="0"/>
              </a:spcAft>
              <a:buClr>
                <a:schemeClr val="dk2"/>
              </a:buClr>
              <a:buSzPts val="1400"/>
              <a:buChar char="○"/>
            </a:pPr>
            <a:r>
              <a:rPr b="1" lang="en" sz="1400">
                <a:solidFill>
                  <a:schemeClr val="dk2"/>
                </a:solidFill>
              </a:rPr>
              <a:t>Over half</a:t>
            </a:r>
            <a:r>
              <a:rPr lang="en" sz="1400">
                <a:solidFill>
                  <a:schemeClr val="dk2"/>
                </a:solidFill>
              </a:rPr>
              <a:t> of survey respondents found </a:t>
            </a:r>
            <a:r>
              <a:rPr b="1" lang="en" sz="1400">
                <a:solidFill>
                  <a:schemeClr val="dk2"/>
                </a:solidFill>
              </a:rPr>
              <a:t>did not </a:t>
            </a:r>
            <a:r>
              <a:rPr lang="en" sz="1400">
                <a:solidFill>
                  <a:schemeClr val="dk2"/>
                </a:solidFill>
              </a:rPr>
              <a:t>find it easier to us remote services to support users </a:t>
            </a:r>
            <a:endParaRPr sz="1400">
              <a:solidFill>
                <a:schemeClr val="dk2"/>
              </a:solidFill>
            </a:endParaRPr>
          </a:p>
          <a:p>
            <a:pPr indent="-317500" lvl="1" marL="914400" rtl="0" algn="l">
              <a:spcBef>
                <a:spcPts val="0"/>
              </a:spcBef>
              <a:spcAft>
                <a:spcPts val="0"/>
              </a:spcAft>
              <a:buClr>
                <a:schemeClr val="dk2"/>
              </a:buClr>
              <a:buSzPts val="1400"/>
              <a:buChar char="○"/>
            </a:pPr>
            <a:r>
              <a:rPr lang="en" sz="1400">
                <a:solidFill>
                  <a:schemeClr val="dk2"/>
                </a:solidFill>
              </a:rPr>
              <a:t>Remote methods are not </a:t>
            </a:r>
            <a:r>
              <a:rPr b="1" lang="en" sz="1400">
                <a:solidFill>
                  <a:schemeClr val="dk2"/>
                </a:solidFill>
              </a:rPr>
              <a:t>always viable </a:t>
            </a:r>
            <a:r>
              <a:rPr lang="en" sz="1400">
                <a:solidFill>
                  <a:schemeClr val="dk2"/>
                </a:solidFill>
              </a:rPr>
              <a:t>depending on support required and complexity of needs </a:t>
            </a:r>
            <a:endParaRPr sz="1400">
              <a:solidFill>
                <a:schemeClr val="dk2"/>
              </a:solidFill>
            </a:endParaRPr>
          </a:p>
          <a:p>
            <a:pPr indent="0" lvl="0" marL="0" rtl="0" algn="l">
              <a:spcBef>
                <a:spcPts val="1200"/>
              </a:spcBef>
              <a:spcAft>
                <a:spcPts val="0"/>
              </a:spcAft>
              <a:buSzPts val="523"/>
              <a:buNone/>
            </a:pPr>
            <a:r>
              <a:t/>
            </a:r>
            <a:endParaRPr i="1" sz="1200">
              <a:solidFill>
                <a:srgbClr val="2A4B7E"/>
              </a:solidFill>
              <a:latin typeface="Calibri"/>
              <a:ea typeface="Calibri"/>
              <a:cs typeface="Calibri"/>
              <a:sym typeface="Calibri"/>
            </a:endParaRPr>
          </a:p>
          <a:p>
            <a:pPr indent="0" lvl="0" marL="0" rtl="0" algn="l">
              <a:spcBef>
                <a:spcPts val="1400"/>
              </a:spcBef>
              <a:spcAft>
                <a:spcPts val="0"/>
              </a:spcAft>
              <a:buSzPts val="523"/>
              <a:buNone/>
            </a:pPr>
            <a:r>
              <a:t/>
            </a:r>
            <a:endParaRPr i="1" sz="1200">
              <a:solidFill>
                <a:srgbClr val="2A4B7E"/>
              </a:solidFill>
              <a:latin typeface="Calibri"/>
              <a:ea typeface="Calibri"/>
              <a:cs typeface="Calibri"/>
              <a:sym typeface="Calibri"/>
            </a:endParaRPr>
          </a:p>
          <a:p>
            <a:pPr indent="0" lvl="0" marL="0" rtl="0" algn="l">
              <a:spcBef>
                <a:spcPts val="1400"/>
              </a:spcBef>
              <a:spcAft>
                <a:spcPts val="1200"/>
              </a:spcAft>
              <a:buSzPts val="523"/>
              <a:buNone/>
            </a:pPr>
            <a:r>
              <a:t/>
            </a:r>
            <a:endParaRPr sz="617">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9"/>
          <p:cNvSpPr txBox="1"/>
          <p:nvPr>
            <p:ph type="title"/>
          </p:nvPr>
        </p:nvSpPr>
        <p:spPr>
          <a:xfrm>
            <a:off x="311675" y="798600"/>
            <a:ext cx="7126500" cy="35463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2000"/>
              <a:t>“</a:t>
            </a:r>
            <a:r>
              <a:rPr b="1" i="1" lang="en" sz="2000">
                <a:solidFill>
                  <a:srgbClr val="2A4B7E"/>
                </a:solidFill>
                <a:latin typeface="Calibri"/>
                <a:ea typeface="Calibri"/>
                <a:cs typeface="Calibri"/>
                <a:sym typeface="Calibri"/>
              </a:rPr>
              <a:t>to increase funding to support the new use of digital media and IT technology required to offer services as well as training users how to use digital media and IT technology”</a:t>
            </a:r>
            <a:r>
              <a:rPr i="1" lang="en" sz="2000">
                <a:solidFill>
                  <a:srgbClr val="2A4B7E"/>
                </a:solidFill>
                <a:latin typeface="Calibri"/>
                <a:ea typeface="Calibri"/>
                <a:cs typeface="Calibri"/>
                <a:sym typeface="Calibri"/>
              </a:rPr>
              <a:t> </a:t>
            </a:r>
            <a:endParaRPr i="1" sz="2000">
              <a:solidFill>
                <a:srgbClr val="2A4B7E"/>
              </a:solidFill>
              <a:latin typeface="Calibri"/>
              <a:ea typeface="Calibri"/>
              <a:cs typeface="Calibri"/>
              <a:sym typeface="Calibri"/>
            </a:endParaRPr>
          </a:p>
          <a:p>
            <a:pPr indent="0" lvl="0" marL="0" rtl="0" algn="l">
              <a:spcBef>
                <a:spcPts val="0"/>
              </a:spcBef>
              <a:spcAft>
                <a:spcPts val="0"/>
              </a:spcAft>
              <a:buNone/>
            </a:pPr>
            <a:r>
              <a:t/>
            </a:r>
            <a:endParaRPr i="1" sz="2000">
              <a:solidFill>
                <a:srgbClr val="2A4B7E"/>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523"/>
              <a:buFont typeface="Arial"/>
              <a:buNone/>
            </a:pPr>
            <a:r>
              <a:rPr i="1" lang="en" sz="2000">
                <a:solidFill>
                  <a:srgbClr val="2A4B7E"/>
                </a:solidFill>
                <a:latin typeface="Calibri"/>
                <a:ea typeface="Calibri"/>
                <a:cs typeface="Calibri"/>
                <a:sym typeface="Calibri"/>
              </a:rPr>
              <a:t>Survey Respondent on Recommendations to Address Difficulties Meeting Demand</a:t>
            </a:r>
            <a:r>
              <a:rPr i="1" lang="en" sz="1200">
                <a:solidFill>
                  <a:srgbClr val="2A4B7E"/>
                </a:solidFill>
                <a:latin typeface="Calibri"/>
                <a:ea typeface="Calibri"/>
                <a:cs typeface="Calibri"/>
                <a:sym typeface="Calibri"/>
              </a:rPr>
              <a:t> </a:t>
            </a:r>
            <a:endParaRPr i="1" sz="1200">
              <a:solidFill>
                <a:srgbClr val="2A4B7E"/>
              </a:solidFill>
              <a:latin typeface="Calibri"/>
              <a:ea typeface="Calibri"/>
              <a:cs typeface="Calibri"/>
              <a:sym typeface="Calibri"/>
            </a:endParaRPr>
          </a:p>
          <a:p>
            <a:pPr indent="0" lvl="0" marL="0" rtl="0" algn="l">
              <a:lnSpc>
                <a:spcPct val="115000"/>
              </a:lnSpc>
              <a:spcBef>
                <a:spcPts val="1400"/>
              </a:spcBef>
              <a:spcAft>
                <a:spcPts val="0"/>
              </a:spcAft>
              <a:buClr>
                <a:srgbClr val="000000"/>
              </a:buClr>
              <a:buSzPts val="523"/>
              <a:buFont typeface="Arial"/>
              <a:buNone/>
            </a:pPr>
            <a:r>
              <a:t/>
            </a:r>
            <a:endParaRPr i="1" sz="1200">
              <a:solidFill>
                <a:srgbClr val="2A4B7E"/>
              </a:solidFill>
              <a:latin typeface="Calibri"/>
              <a:ea typeface="Calibri"/>
              <a:cs typeface="Calibri"/>
              <a:sym typeface="Calibri"/>
            </a:endParaRPr>
          </a:p>
          <a:p>
            <a:pPr indent="0" lvl="0" marL="0" rtl="0" algn="l">
              <a:spcBef>
                <a:spcPts val="140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0"/>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b="1" lang="en" sz="1700"/>
              <a:t>20% </a:t>
            </a:r>
            <a:r>
              <a:rPr lang="en" sz="1700"/>
              <a:t>of respondents cited digital exclusion as a barrier to advice provision </a:t>
            </a:r>
            <a:endParaRPr sz="1700"/>
          </a:p>
          <a:p>
            <a:pPr indent="-336550" lvl="0" marL="457200" rtl="0" algn="l">
              <a:spcBef>
                <a:spcPts val="0"/>
              </a:spcBef>
              <a:spcAft>
                <a:spcPts val="0"/>
              </a:spcAft>
              <a:buSzPts val="1700"/>
              <a:buChar char="●"/>
            </a:pPr>
            <a:r>
              <a:rPr b="1" lang="en" sz="1700"/>
              <a:t>10% </a:t>
            </a:r>
            <a:r>
              <a:rPr lang="en" sz="1700"/>
              <a:t>mentioned a lack of </a:t>
            </a:r>
            <a:r>
              <a:rPr b="1" lang="en" sz="1700"/>
              <a:t>digital skills</a:t>
            </a:r>
            <a:r>
              <a:rPr lang="en" sz="1700"/>
              <a:t> amongst beneficiaries </a:t>
            </a:r>
            <a:endParaRPr sz="1700"/>
          </a:p>
          <a:p>
            <a:pPr indent="-336550" lvl="0" marL="457200" rtl="0" algn="l">
              <a:spcBef>
                <a:spcPts val="0"/>
              </a:spcBef>
              <a:spcAft>
                <a:spcPts val="0"/>
              </a:spcAft>
              <a:buSzPts val="1700"/>
              <a:buChar char="●"/>
            </a:pPr>
            <a:r>
              <a:rPr lang="en" sz="1700"/>
              <a:t>Interviewees highlighted the role of other key factors that make remote service </a:t>
            </a:r>
            <a:r>
              <a:rPr lang="en" sz="1700"/>
              <a:t>provision</a:t>
            </a:r>
            <a:r>
              <a:rPr lang="en" sz="1700"/>
              <a:t> impractical, e.g. for those with disabilities, using telephone or computer-based advice may not be suitable </a:t>
            </a:r>
            <a:endParaRPr sz="1700"/>
          </a:p>
          <a:p>
            <a:pPr indent="0" lvl="0" marL="457200" rtl="0" algn="l">
              <a:spcBef>
                <a:spcPts val="1200"/>
              </a:spcBef>
              <a:spcAft>
                <a:spcPts val="1200"/>
              </a:spcAft>
              <a:buNone/>
            </a:pPr>
            <a:r>
              <a:t/>
            </a:r>
            <a:endParaRPr/>
          </a:p>
        </p:txBody>
      </p:sp>
      <p:sp>
        <p:nvSpPr>
          <p:cNvPr id="228" name="Google Shape;228;p40"/>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Digital Exclusion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1"/>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Complex Needs &amp; Wellbeing Support for Staff </a:t>
            </a:r>
            <a:endParaRPr/>
          </a:p>
        </p:txBody>
      </p:sp>
      <p:sp>
        <p:nvSpPr>
          <p:cNvPr id="234" name="Google Shape;234;p41"/>
          <p:cNvSpPr txBox="1"/>
          <p:nvPr>
            <p:ph idx="4294967295" type="body"/>
          </p:nvPr>
        </p:nvSpPr>
        <p:spPr>
          <a:xfrm>
            <a:off x="405600" y="1520850"/>
            <a:ext cx="8426700" cy="40986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sz="1400"/>
              <a:t>Almost </a:t>
            </a:r>
            <a:r>
              <a:rPr b="1" lang="en" sz="1400"/>
              <a:t>75% </a:t>
            </a:r>
            <a:r>
              <a:rPr lang="en" sz="1400"/>
              <a:t>saw an increase in demand for services from new users, such as </a:t>
            </a:r>
            <a:endParaRPr sz="1400"/>
          </a:p>
          <a:p>
            <a:pPr indent="-317500" lvl="1" marL="914400" rtl="0" algn="l">
              <a:spcBef>
                <a:spcPts val="0"/>
              </a:spcBef>
              <a:spcAft>
                <a:spcPts val="0"/>
              </a:spcAft>
              <a:buSzPts val="1400"/>
              <a:buChar char="○"/>
            </a:pPr>
            <a:r>
              <a:rPr lang="en" sz="1400"/>
              <a:t>Refugees and asylum seekers </a:t>
            </a:r>
            <a:endParaRPr sz="1400"/>
          </a:p>
          <a:p>
            <a:pPr indent="-317500" lvl="1" marL="914400" rtl="0" algn="l">
              <a:spcBef>
                <a:spcPts val="0"/>
              </a:spcBef>
              <a:spcAft>
                <a:spcPts val="0"/>
              </a:spcAft>
              <a:buSzPts val="1400"/>
              <a:buChar char="○"/>
            </a:pPr>
            <a:r>
              <a:rPr lang="en" sz="1400"/>
              <a:t>Unemployed or furloughed </a:t>
            </a:r>
            <a:endParaRPr sz="1400"/>
          </a:p>
          <a:p>
            <a:pPr indent="-317500" lvl="1" marL="914400" rtl="0" algn="l">
              <a:spcBef>
                <a:spcPts val="0"/>
              </a:spcBef>
              <a:spcAft>
                <a:spcPts val="0"/>
              </a:spcAft>
              <a:buSzPts val="1400"/>
              <a:buChar char="○"/>
            </a:pPr>
            <a:r>
              <a:rPr lang="en" sz="1400"/>
              <a:t>People suffering from domestic violence </a:t>
            </a:r>
            <a:endParaRPr sz="1400"/>
          </a:p>
          <a:p>
            <a:pPr indent="-317500" lvl="1" marL="914400" rtl="0" algn="l">
              <a:spcBef>
                <a:spcPts val="0"/>
              </a:spcBef>
              <a:spcAft>
                <a:spcPts val="0"/>
              </a:spcAft>
              <a:buSzPts val="1400"/>
              <a:buChar char="○"/>
            </a:pPr>
            <a:r>
              <a:rPr lang="en" sz="1400"/>
              <a:t>Diverse communities </a:t>
            </a:r>
            <a:endParaRPr sz="1400"/>
          </a:p>
          <a:p>
            <a:pPr indent="-317500" lvl="0" marL="457200" rtl="0" algn="l">
              <a:spcBef>
                <a:spcPts val="0"/>
              </a:spcBef>
              <a:spcAft>
                <a:spcPts val="0"/>
              </a:spcAft>
              <a:buSzPts val="1400"/>
              <a:buChar char="●"/>
            </a:pPr>
            <a:r>
              <a:rPr lang="en" sz="1400"/>
              <a:t>User needs had also become more complex over the pandemic </a:t>
            </a:r>
            <a:endParaRPr sz="1400"/>
          </a:p>
          <a:p>
            <a:pPr indent="-317500" lvl="1" marL="914400" rtl="0" algn="l">
              <a:spcBef>
                <a:spcPts val="0"/>
              </a:spcBef>
              <a:spcAft>
                <a:spcPts val="0"/>
              </a:spcAft>
              <a:buSzPts val="1400"/>
              <a:buChar char="○"/>
            </a:pPr>
            <a:r>
              <a:rPr lang="en" sz="1400"/>
              <a:t>More skills and expertise required - but again, financial barriers limit this </a:t>
            </a:r>
            <a:endParaRPr sz="1400"/>
          </a:p>
          <a:p>
            <a:pPr indent="-317500" lvl="0" marL="457200" rtl="0" algn="l">
              <a:spcBef>
                <a:spcPts val="0"/>
              </a:spcBef>
              <a:spcAft>
                <a:spcPts val="0"/>
              </a:spcAft>
              <a:buSzPts val="1400"/>
              <a:buChar char="●"/>
            </a:pPr>
            <a:r>
              <a:rPr lang="en" sz="1400"/>
              <a:t>As user needs become more complex, wellbeing of staff was also reported to become more important </a:t>
            </a:r>
            <a:endParaRPr sz="1400"/>
          </a:p>
          <a:p>
            <a:pPr indent="-317500" lvl="1" marL="914400" rtl="0" algn="l">
              <a:spcBef>
                <a:spcPts val="0"/>
              </a:spcBef>
              <a:spcAft>
                <a:spcPts val="0"/>
              </a:spcAft>
              <a:buSzPts val="1400"/>
              <a:buChar char="○"/>
            </a:pPr>
            <a:r>
              <a:rPr lang="en" sz="1400"/>
              <a:t>Emotional impact of dealing with people in crisis and experiencing very traumatic circumstances </a:t>
            </a:r>
            <a:endParaRPr sz="1400"/>
          </a:p>
          <a:p>
            <a:pPr indent="-317500" lvl="1" marL="914400" rtl="0" algn="l">
              <a:spcBef>
                <a:spcPts val="0"/>
              </a:spcBef>
              <a:spcAft>
                <a:spcPts val="0"/>
              </a:spcAft>
              <a:buSzPts val="1400"/>
              <a:buChar char="○"/>
            </a:pPr>
            <a:r>
              <a:rPr lang="en" sz="1400"/>
              <a:t>Stress and anxiety </a:t>
            </a:r>
            <a:endParaRPr sz="1400"/>
          </a:p>
          <a:p>
            <a:pPr indent="-317500" lvl="1" marL="914400" rtl="0" algn="l">
              <a:spcBef>
                <a:spcPts val="0"/>
              </a:spcBef>
              <a:spcAft>
                <a:spcPts val="0"/>
              </a:spcAft>
              <a:buSzPts val="1400"/>
              <a:buChar char="○"/>
            </a:pPr>
            <a:r>
              <a:rPr lang="en" sz="1400"/>
              <a:t>Burnout </a:t>
            </a:r>
            <a:endParaRPr sz="14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2"/>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p>
            <a:pPr indent="0" lvl="0" marL="0" rtl="0" algn="l">
              <a:lnSpc>
                <a:spcPct val="115000"/>
              </a:lnSpc>
              <a:spcBef>
                <a:spcPts val="0"/>
              </a:spcBef>
              <a:spcAft>
                <a:spcPts val="0"/>
              </a:spcAft>
              <a:buNone/>
            </a:pPr>
            <a:r>
              <a:rPr b="1" i="1" lang="en" sz="3000">
                <a:solidFill>
                  <a:srgbClr val="2A4B7E"/>
                </a:solidFill>
                <a:latin typeface="Calibri"/>
                <a:ea typeface="Calibri"/>
                <a:cs typeface="Calibri"/>
                <a:sym typeface="Calibri"/>
              </a:rPr>
              <a:t>“We can’t just look away” </a:t>
            </a:r>
            <a:r>
              <a:rPr i="1" lang="en" sz="3000">
                <a:solidFill>
                  <a:srgbClr val="2A4B7E"/>
                </a:solidFill>
                <a:latin typeface="Calibri"/>
                <a:ea typeface="Calibri"/>
                <a:cs typeface="Calibri"/>
                <a:sym typeface="Calibri"/>
              </a:rPr>
              <a:t>– Interviewee </a:t>
            </a:r>
            <a:endParaRPr i="1" sz="3000">
              <a:solidFill>
                <a:srgbClr val="2A4B7E"/>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3"/>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Funding </a:t>
            </a:r>
            <a:endParaRPr/>
          </a:p>
        </p:txBody>
      </p:sp>
      <p:sp>
        <p:nvSpPr>
          <p:cNvPr id="245" name="Google Shape;245;p43"/>
          <p:cNvSpPr txBox="1"/>
          <p:nvPr>
            <p:ph idx="1" type="body"/>
          </p:nvPr>
        </p:nvSpPr>
        <p:spPr>
          <a:xfrm>
            <a:off x="311700" y="1505700"/>
            <a:ext cx="3999900" cy="307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Access to Funding </a:t>
            </a:r>
            <a:endParaRPr b="1"/>
          </a:p>
          <a:p>
            <a:pPr indent="-311150" lvl="0" marL="457200" rtl="0" algn="l">
              <a:spcBef>
                <a:spcPts val="1200"/>
              </a:spcBef>
              <a:spcAft>
                <a:spcPts val="0"/>
              </a:spcAft>
              <a:buSzPts val="1300"/>
              <a:buChar char="●"/>
            </a:pPr>
            <a:r>
              <a:rPr lang="en"/>
              <a:t>82% of </a:t>
            </a:r>
            <a:r>
              <a:rPr lang="en"/>
              <a:t>respondents</a:t>
            </a:r>
            <a:r>
              <a:rPr lang="en"/>
              <a:t> are ‘small’ (turnover of less than £1m) </a:t>
            </a:r>
            <a:endParaRPr/>
          </a:p>
          <a:p>
            <a:pPr indent="-311150" lvl="0" marL="457200" rtl="0" algn="l">
              <a:spcBef>
                <a:spcPts val="0"/>
              </a:spcBef>
              <a:spcAft>
                <a:spcPts val="0"/>
              </a:spcAft>
              <a:buSzPts val="1300"/>
              <a:buChar char="●"/>
            </a:pPr>
            <a:r>
              <a:rPr lang="en"/>
              <a:t>80% had funding and sustainability support needs </a:t>
            </a:r>
            <a:endParaRPr/>
          </a:p>
          <a:p>
            <a:pPr indent="-311150" lvl="0" marL="457200" rtl="0" algn="l">
              <a:spcBef>
                <a:spcPts val="0"/>
              </a:spcBef>
              <a:spcAft>
                <a:spcPts val="0"/>
              </a:spcAft>
              <a:buSzPts val="1300"/>
              <a:buChar char="●"/>
            </a:pPr>
            <a:r>
              <a:rPr lang="en"/>
              <a:t>BAMER organisations had lower annual turnovers compared to mainstream organisations </a:t>
            </a:r>
            <a:endParaRPr/>
          </a:p>
        </p:txBody>
      </p:sp>
      <p:pic>
        <p:nvPicPr>
          <p:cNvPr id="246" name="Google Shape;246;p43"/>
          <p:cNvPicPr preferRelativeResize="0"/>
          <p:nvPr/>
        </p:nvPicPr>
        <p:blipFill>
          <a:blip r:embed="rId3">
            <a:alphaModFix/>
          </a:blip>
          <a:stretch>
            <a:fillRect/>
          </a:stretch>
        </p:blipFill>
        <p:spPr>
          <a:xfrm>
            <a:off x="4498450" y="1751825"/>
            <a:ext cx="4333875" cy="2362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6"/>
          <p:cNvSpPr txBox="1"/>
          <p:nvPr>
            <p:ph idx="1" type="body"/>
          </p:nvPr>
        </p:nvSpPr>
        <p:spPr>
          <a:xfrm>
            <a:off x="4644675" y="522450"/>
            <a:ext cx="4166400" cy="2163600"/>
          </a:xfrm>
          <a:prstGeom prst="rect">
            <a:avLst/>
          </a:prstGeom>
        </p:spPr>
        <p:txBody>
          <a:bodyPr anchorCtr="0" anchor="t" bIns="91425" lIns="91425" spcFirstLastPara="1" rIns="91425" wrap="square" tIns="91425">
            <a:noAutofit/>
          </a:bodyPr>
          <a:lstStyle/>
          <a:p>
            <a:pPr indent="0" lvl="0" marL="0" rtl="0" algn="l">
              <a:lnSpc>
                <a:spcPct val="200000"/>
              </a:lnSpc>
              <a:spcBef>
                <a:spcPts val="0"/>
              </a:spcBef>
              <a:spcAft>
                <a:spcPts val="0"/>
              </a:spcAft>
              <a:buNone/>
            </a:pPr>
            <a:r>
              <a:t/>
            </a:r>
            <a:endParaRPr b="1" sz="1400"/>
          </a:p>
          <a:p>
            <a:pPr indent="-317500" lvl="0" marL="457200" rtl="0" algn="l">
              <a:lnSpc>
                <a:spcPct val="200000"/>
              </a:lnSpc>
              <a:spcBef>
                <a:spcPts val="1200"/>
              </a:spcBef>
              <a:spcAft>
                <a:spcPts val="0"/>
              </a:spcAft>
              <a:buSzPts val="1400"/>
              <a:buChar char="●"/>
            </a:pPr>
            <a:r>
              <a:rPr b="1" lang="en" sz="1400"/>
              <a:t>About this Investigation </a:t>
            </a:r>
            <a:endParaRPr b="1" sz="1400"/>
          </a:p>
          <a:p>
            <a:pPr indent="-317500" lvl="0" marL="457200" rtl="0" algn="l">
              <a:lnSpc>
                <a:spcPct val="200000"/>
              </a:lnSpc>
              <a:spcBef>
                <a:spcPts val="0"/>
              </a:spcBef>
              <a:spcAft>
                <a:spcPts val="0"/>
              </a:spcAft>
              <a:buSzPts val="1400"/>
              <a:buChar char="●"/>
            </a:pPr>
            <a:r>
              <a:rPr b="1" lang="en" sz="1400"/>
              <a:t>Methodology </a:t>
            </a:r>
            <a:endParaRPr b="1" sz="1400"/>
          </a:p>
          <a:p>
            <a:pPr indent="-317500" lvl="0" marL="457200" rtl="0" algn="l">
              <a:lnSpc>
                <a:spcPct val="200000"/>
              </a:lnSpc>
              <a:spcBef>
                <a:spcPts val="0"/>
              </a:spcBef>
              <a:spcAft>
                <a:spcPts val="0"/>
              </a:spcAft>
              <a:buSzPts val="1400"/>
              <a:buChar char="●"/>
            </a:pPr>
            <a:r>
              <a:rPr b="1" lang="en" sz="1400"/>
              <a:t>Terminology </a:t>
            </a:r>
            <a:endParaRPr b="1" sz="1400"/>
          </a:p>
          <a:p>
            <a:pPr indent="-317500" lvl="0" marL="457200" rtl="0" algn="l">
              <a:lnSpc>
                <a:spcPct val="200000"/>
              </a:lnSpc>
              <a:spcBef>
                <a:spcPts val="0"/>
              </a:spcBef>
              <a:spcAft>
                <a:spcPts val="0"/>
              </a:spcAft>
              <a:buSzPts val="1400"/>
              <a:buChar char="●"/>
            </a:pPr>
            <a:r>
              <a:rPr b="1" lang="en" sz="1400"/>
              <a:t>About Respondents </a:t>
            </a:r>
            <a:endParaRPr b="1" sz="1400"/>
          </a:p>
          <a:p>
            <a:pPr indent="-317500" lvl="0" marL="457200" rtl="0" algn="l">
              <a:lnSpc>
                <a:spcPct val="200000"/>
              </a:lnSpc>
              <a:spcBef>
                <a:spcPts val="0"/>
              </a:spcBef>
              <a:spcAft>
                <a:spcPts val="0"/>
              </a:spcAft>
              <a:buSzPts val="1400"/>
              <a:buChar char="●"/>
            </a:pPr>
            <a:r>
              <a:rPr b="1" lang="en" sz="1400"/>
              <a:t>Findings </a:t>
            </a:r>
            <a:endParaRPr b="1" sz="1400"/>
          </a:p>
          <a:p>
            <a:pPr indent="-317500" lvl="0" marL="457200" rtl="0" algn="l">
              <a:lnSpc>
                <a:spcPct val="200000"/>
              </a:lnSpc>
              <a:spcBef>
                <a:spcPts val="0"/>
              </a:spcBef>
              <a:spcAft>
                <a:spcPts val="0"/>
              </a:spcAft>
              <a:buSzPts val="1400"/>
              <a:buChar char="●"/>
            </a:pPr>
            <a:r>
              <a:rPr b="1" lang="en" sz="1400"/>
              <a:t>Recommendations </a:t>
            </a:r>
            <a:endParaRPr b="1" sz="1400"/>
          </a:p>
          <a:p>
            <a:pPr indent="-317500" lvl="0" marL="457200" rtl="0" algn="l">
              <a:lnSpc>
                <a:spcPct val="200000"/>
              </a:lnSpc>
              <a:spcBef>
                <a:spcPts val="0"/>
              </a:spcBef>
              <a:spcAft>
                <a:spcPts val="0"/>
              </a:spcAft>
              <a:buSzPts val="1400"/>
              <a:buChar char="●"/>
            </a:pPr>
            <a:r>
              <a:rPr b="1" lang="en" sz="1400"/>
              <a:t>Discussion </a:t>
            </a:r>
            <a:endParaRPr b="1" sz="1400"/>
          </a:p>
          <a:p>
            <a:pPr indent="-317500" lvl="0" marL="457200" rtl="0" algn="l">
              <a:lnSpc>
                <a:spcPct val="200000"/>
              </a:lnSpc>
              <a:spcBef>
                <a:spcPts val="0"/>
              </a:spcBef>
              <a:spcAft>
                <a:spcPts val="0"/>
              </a:spcAft>
              <a:buSzPts val="1400"/>
              <a:buChar char="●"/>
            </a:pPr>
            <a:r>
              <a:rPr b="1" lang="en" sz="1400"/>
              <a:t>Q&amp;A </a:t>
            </a:r>
            <a:endParaRPr b="1" sz="1400"/>
          </a:p>
        </p:txBody>
      </p:sp>
      <p:sp>
        <p:nvSpPr>
          <p:cNvPr id="146" name="Google Shape;146;p26"/>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4000"/>
              <a:t>Presentation Outline </a:t>
            </a:r>
            <a:endParaRPr b="1" sz="4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4"/>
          <p:cNvSpPr txBox="1"/>
          <p:nvPr>
            <p:ph type="title"/>
          </p:nvPr>
        </p:nvSpPr>
        <p:spPr>
          <a:xfrm>
            <a:off x="311725" y="500925"/>
            <a:ext cx="2976600" cy="3227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t>Perception of Funders </a:t>
            </a:r>
            <a:endParaRPr sz="4000"/>
          </a:p>
        </p:txBody>
      </p:sp>
      <p:sp>
        <p:nvSpPr>
          <p:cNvPr id="252" name="Google Shape;252;p44"/>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Access to funding for smaller diverse organisations perceived to be limited by l</a:t>
            </a:r>
            <a:r>
              <a:rPr b="1" lang="en"/>
              <a:t>ack of trust</a:t>
            </a:r>
            <a:r>
              <a:rPr lang="en"/>
              <a:t> in smaller groups to deliver quality services to users </a:t>
            </a:r>
            <a:endParaRPr/>
          </a:p>
          <a:p>
            <a:pPr indent="-311150" lvl="0" marL="457200" rtl="0" algn="l">
              <a:spcBef>
                <a:spcPts val="0"/>
              </a:spcBef>
              <a:spcAft>
                <a:spcPts val="0"/>
              </a:spcAft>
              <a:buSzPts val="1300"/>
              <a:buChar char="●"/>
            </a:pPr>
            <a:r>
              <a:rPr b="1" lang="en"/>
              <a:t>50%</a:t>
            </a:r>
            <a:r>
              <a:rPr lang="en"/>
              <a:t> of interviewees felt their work was valued by direct beneficiaries, but not by funders </a:t>
            </a:r>
            <a:endParaRPr/>
          </a:p>
          <a:p>
            <a:pPr indent="-311150" lvl="0" marL="457200" rtl="0" algn="l">
              <a:spcBef>
                <a:spcPts val="0"/>
              </a:spcBef>
              <a:spcAft>
                <a:spcPts val="0"/>
              </a:spcAft>
              <a:buSzPts val="1300"/>
              <a:buChar char="●"/>
            </a:pPr>
            <a:r>
              <a:rPr b="1" lang="en"/>
              <a:t>25%</a:t>
            </a:r>
            <a:r>
              <a:rPr lang="en"/>
              <a:t> thought their work was </a:t>
            </a:r>
            <a:r>
              <a:rPr b="1" lang="en"/>
              <a:t>overlooked</a:t>
            </a:r>
            <a:r>
              <a:rPr lang="en"/>
              <a:t> in favour of larger organisations </a:t>
            </a:r>
            <a:endParaRPr/>
          </a:p>
          <a:p>
            <a:pPr indent="-311150" lvl="0" marL="457200" rtl="0" algn="l">
              <a:spcBef>
                <a:spcPts val="0"/>
              </a:spcBef>
              <a:spcAft>
                <a:spcPts val="0"/>
              </a:spcAft>
              <a:buSzPts val="1300"/>
              <a:buChar char="●"/>
            </a:pPr>
            <a:r>
              <a:rPr b="1" lang="en"/>
              <a:t>‘Second tier’</a:t>
            </a:r>
            <a:r>
              <a:rPr lang="en"/>
              <a:t> organisations </a:t>
            </a:r>
            <a:endParaRPr/>
          </a:p>
          <a:p>
            <a:pPr indent="-311150" lvl="0" marL="457200" rtl="0" algn="l">
              <a:spcBef>
                <a:spcPts val="0"/>
              </a:spcBef>
              <a:spcAft>
                <a:spcPts val="0"/>
              </a:spcAft>
              <a:buSzPts val="1300"/>
              <a:buChar char="●"/>
            </a:pPr>
            <a:r>
              <a:rPr lang="en"/>
              <a:t>Funders may not understand </a:t>
            </a:r>
            <a:r>
              <a:rPr b="1" lang="en"/>
              <a:t>challenges</a:t>
            </a:r>
            <a:r>
              <a:rPr lang="en"/>
              <a:t> </a:t>
            </a:r>
            <a:r>
              <a:rPr lang="en"/>
              <a:t>facing</a:t>
            </a:r>
            <a:r>
              <a:rPr lang="en"/>
              <a:t> smaller organisations </a:t>
            </a:r>
            <a:endParaRPr/>
          </a:p>
          <a:p>
            <a:pPr indent="0" lvl="0" marL="0" rtl="0" algn="l">
              <a:spcBef>
                <a:spcPts val="1200"/>
              </a:spcBef>
              <a:spcAft>
                <a:spcPts val="0"/>
              </a:spcAft>
              <a:buNone/>
            </a:pPr>
            <a:r>
              <a:t/>
            </a:r>
            <a:endParaRPr/>
          </a:p>
          <a:p>
            <a:pPr indent="0" lvl="0" marL="914400" rtl="0" algn="l">
              <a:spcBef>
                <a:spcPts val="120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Applying for Funding </a:t>
            </a:r>
            <a:endParaRPr/>
          </a:p>
        </p:txBody>
      </p:sp>
      <p:sp>
        <p:nvSpPr>
          <p:cNvPr id="258" name="Google Shape;258;p45"/>
          <p:cNvSpPr txBox="1"/>
          <p:nvPr>
            <p:ph idx="1" type="body"/>
          </p:nvPr>
        </p:nvSpPr>
        <p:spPr>
          <a:xfrm>
            <a:off x="509125" y="1373900"/>
            <a:ext cx="6871500" cy="2958000"/>
          </a:xfrm>
          <a:prstGeom prst="rect">
            <a:avLst/>
          </a:prstGeom>
        </p:spPr>
        <p:txBody>
          <a:bodyPr anchorCtr="0" anchor="t" bIns="91425" lIns="91425" spcFirstLastPara="1" rIns="91425" wrap="square" tIns="91425">
            <a:normAutofit fontScale="62500" lnSpcReduction="20000"/>
          </a:bodyPr>
          <a:lstStyle/>
          <a:p>
            <a:pPr indent="0" lvl="0" marL="0" rtl="0" algn="l">
              <a:lnSpc>
                <a:spcPct val="115000"/>
              </a:lnSpc>
              <a:spcBef>
                <a:spcPts val="0"/>
              </a:spcBef>
              <a:spcAft>
                <a:spcPts val="0"/>
              </a:spcAft>
              <a:buNone/>
            </a:pPr>
            <a:r>
              <a:rPr b="1" lang="en" sz="2200"/>
              <a:t>Criteria </a:t>
            </a:r>
            <a:endParaRPr b="1" sz="2200"/>
          </a:p>
          <a:p>
            <a:pPr indent="-315912" lvl="0" marL="457200" rtl="0" algn="l">
              <a:lnSpc>
                <a:spcPct val="115000"/>
              </a:lnSpc>
              <a:spcBef>
                <a:spcPts val="1200"/>
              </a:spcBef>
              <a:spcAft>
                <a:spcPts val="0"/>
              </a:spcAft>
              <a:buSzPct val="100000"/>
              <a:buChar char="●"/>
            </a:pPr>
            <a:r>
              <a:rPr b="1" lang="en" sz="2200"/>
              <a:t>Strict </a:t>
            </a:r>
            <a:r>
              <a:rPr lang="en" sz="2200"/>
              <a:t>and </a:t>
            </a:r>
            <a:r>
              <a:rPr b="1" lang="en" sz="2200"/>
              <a:t>unrealistic</a:t>
            </a:r>
            <a:r>
              <a:rPr lang="en" sz="2200"/>
              <a:t> for smaller organisations </a:t>
            </a:r>
            <a:endParaRPr sz="2200"/>
          </a:p>
          <a:p>
            <a:pPr indent="-315912" lvl="0" marL="457200" rtl="0" algn="l">
              <a:lnSpc>
                <a:spcPct val="115000"/>
              </a:lnSpc>
              <a:spcBef>
                <a:spcPts val="0"/>
              </a:spcBef>
              <a:spcAft>
                <a:spcPts val="0"/>
              </a:spcAft>
              <a:buSzPct val="100000"/>
              <a:buChar char="●"/>
            </a:pPr>
            <a:r>
              <a:rPr lang="en" sz="2200"/>
              <a:t>Hard to </a:t>
            </a:r>
            <a:r>
              <a:rPr b="1" lang="en" sz="2200"/>
              <a:t>identify</a:t>
            </a:r>
            <a:r>
              <a:rPr lang="en" sz="2200"/>
              <a:t> projects organisations are suited for and applying for funding opportunities out of </a:t>
            </a:r>
            <a:r>
              <a:rPr lang="en" sz="2200"/>
              <a:t>necessity </a:t>
            </a:r>
            <a:endParaRPr sz="2200"/>
          </a:p>
          <a:p>
            <a:pPr indent="-315912" lvl="0" marL="457200" rtl="0" algn="l">
              <a:lnSpc>
                <a:spcPct val="115000"/>
              </a:lnSpc>
              <a:spcBef>
                <a:spcPts val="0"/>
              </a:spcBef>
              <a:spcAft>
                <a:spcPts val="0"/>
              </a:spcAft>
              <a:buSzPct val="100000"/>
              <a:buChar char="●"/>
            </a:pPr>
            <a:r>
              <a:rPr lang="en" sz="2200"/>
              <a:t>New projects are not always ‘better’</a:t>
            </a:r>
            <a:endParaRPr sz="2200"/>
          </a:p>
          <a:p>
            <a:pPr indent="-315912" lvl="0" marL="457200" rtl="0" algn="l">
              <a:lnSpc>
                <a:spcPct val="115000"/>
              </a:lnSpc>
              <a:spcBef>
                <a:spcPts val="0"/>
              </a:spcBef>
              <a:spcAft>
                <a:spcPts val="0"/>
              </a:spcAft>
              <a:buSzPct val="100000"/>
              <a:buChar char="●"/>
            </a:pPr>
            <a:r>
              <a:rPr lang="en" sz="2200"/>
              <a:t>Reporting impact and evidencing need </a:t>
            </a:r>
            <a:endParaRPr sz="2200"/>
          </a:p>
          <a:p>
            <a:pPr indent="0" lvl="0" marL="0" rtl="0" algn="l">
              <a:lnSpc>
                <a:spcPct val="115000"/>
              </a:lnSpc>
              <a:spcBef>
                <a:spcPts val="1200"/>
              </a:spcBef>
              <a:spcAft>
                <a:spcPts val="0"/>
              </a:spcAft>
              <a:buNone/>
            </a:pPr>
            <a:r>
              <a:rPr b="1" lang="en" sz="2200"/>
              <a:t>Time taken to apply </a:t>
            </a:r>
            <a:endParaRPr b="1" sz="2200"/>
          </a:p>
          <a:p>
            <a:pPr indent="-315912" lvl="0" marL="457200" rtl="0" algn="l">
              <a:lnSpc>
                <a:spcPct val="115000"/>
              </a:lnSpc>
              <a:spcBef>
                <a:spcPts val="1200"/>
              </a:spcBef>
              <a:spcAft>
                <a:spcPts val="0"/>
              </a:spcAft>
              <a:buSzPct val="100000"/>
              <a:buChar char="●"/>
            </a:pPr>
            <a:r>
              <a:rPr lang="en" sz="2200"/>
              <a:t>Lack of </a:t>
            </a:r>
            <a:r>
              <a:rPr b="1" lang="en" sz="2200"/>
              <a:t>management capacity </a:t>
            </a:r>
            <a:endParaRPr b="1" sz="2200"/>
          </a:p>
          <a:p>
            <a:pPr indent="-315912" lvl="0" marL="457200" rtl="0" algn="l">
              <a:lnSpc>
                <a:spcPct val="115000"/>
              </a:lnSpc>
              <a:spcBef>
                <a:spcPts val="0"/>
              </a:spcBef>
              <a:spcAft>
                <a:spcPts val="0"/>
              </a:spcAft>
              <a:buSzPct val="100000"/>
              <a:buChar char="●"/>
            </a:pPr>
            <a:r>
              <a:rPr lang="en" sz="2200"/>
              <a:t>Made more complicated due to </a:t>
            </a:r>
            <a:r>
              <a:rPr b="1" lang="en" sz="2200"/>
              <a:t>specificity</a:t>
            </a:r>
            <a:r>
              <a:rPr b="1" lang="en" sz="2200"/>
              <a:t> </a:t>
            </a:r>
            <a:endParaRPr b="1" sz="2200"/>
          </a:p>
          <a:p>
            <a:pPr indent="-315912" lvl="0" marL="457200" rtl="0" algn="l">
              <a:lnSpc>
                <a:spcPct val="115000"/>
              </a:lnSpc>
              <a:spcBef>
                <a:spcPts val="0"/>
              </a:spcBef>
              <a:spcAft>
                <a:spcPts val="0"/>
              </a:spcAft>
              <a:buSzPct val="100000"/>
              <a:buChar char="●"/>
            </a:pPr>
            <a:r>
              <a:rPr b="1" lang="en" sz="2200"/>
              <a:t>Multiple</a:t>
            </a:r>
            <a:r>
              <a:rPr b="1" lang="en" sz="2200"/>
              <a:t> applications</a:t>
            </a:r>
            <a:r>
              <a:rPr lang="en" sz="2200"/>
              <a:t> for multiple income streams</a:t>
            </a:r>
            <a:r>
              <a:rPr lang="en" sz="2200"/>
              <a:t> </a:t>
            </a:r>
            <a:endParaRPr sz="2200"/>
          </a:p>
          <a:p>
            <a:pPr indent="0" lvl="0" marL="0" rtl="0" algn="l">
              <a:spcBef>
                <a:spcPts val="1200"/>
              </a:spcBef>
              <a:spcAft>
                <a:spcPts val="120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Funding &amp; Sustainability </a:t>
            </a:r>
            <a:endParaRPr/>
          </a:p>
        </p:txBody>
      </p:sp>
      <p:sp>
        <p:nvSpPr>
          <p:cNvPr id="264" name="Google Shape;264;p46"/>
          <p:cNvSpPr txBox="1"/>
          <p:nvPr>
            <p:ph idx="1" type="body"/>
          </p:nvPr>
        </p:nvSpPr>
        <p:spPr>
          <a:xfrm>
            <a:off x="311700" y="1505700"/>
            <a:ext cx="8520600" cy="30762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0"/>
              </a:spcBef>
              <a:spcAft>
                <a:spcPts val="0"/>
              </a:spcAft>
              <a:buSzPts val="1400"/>
              <a:buChar char="●"/>
            </a:pPr>
            <a:r>
              <a:rPr lang="en" sz="1400"/>
              <a:t>Impact of </a:t>
            </a:r>
            <a:r>
              <a:rPr b="1" lang="en" sz="1400"/>
              <a:t>funding cuts</a:t>
            </a:r>
            <a:r>
              <a:rPr lang="en" sz="1400"/>
              <a:t> to advice work over the last 10 years </a:t>
            </a:r>
            <a:endParaRPr sz="1400"/>
          </a:p>
          <a:p>
            <a:pPr indent="-317500" lvl="0" marL="457200" rtl="0" algn="l">
              <a:lnSpc>
                <a:spcPct val="150000"/>
              </a:lnSpc>
              <a:spcBef>
                <a:spcPts val="0"/>
              </a:spcBef>
              <a:spcAft>
                <a:spcPts val="0"/>
              </a:spcAft>
              <a:buSzPts val="1400"/>
              <a:buChar char="●"/>
            </a:pPr>
            <a:r>
              <a:rPr b="1" lang="en" sz="1400"/>
              <a:t>Multiple income streams </a:t>
            </a:r>
            <a:endParaRPr b="1" sz="1400"/>
          </a:p>
          <a:p>
            <a:pPr indent="-317500" lvl="1" marL="914400" rtl="0" algn="l">
              <a:lnSpc>
                <a:spcPct val="150000"/>
              </a:lnSpc>
              <a:spcBef>
                <a:spcPts val="0"/>
              </a:spcBef>
              <a:spcAft>
                <a:spcPts val="0"/>
              </a:spcAft>
              <a:buSzPts val="1400"/>
              <a:buChar char="○"/>
            </a:pPr>
            <a:r>
              <a:rPr b="1" lang="en" sz="1400"/>
              <a:t>60%</a:t>
            </a:r>
            <a:r>
              <a:rPr lang="en" sz="1400"/>
              <a:t> of those who relied on multiple streams of income were BAMER organisations </a:t>
            </a:r>
            <a:endParaRPr sz="1400"/>
          </a:p>
          <a:p>
            <a:pPr indent="-317500" lvl="0" marL="457200" rtl="0" algn="l">
              <a:lnSpc>
                <a:spcPct val="150000"/>
              </a:lnSpc>
              <a:spcBef>
                <a:spcPts val="0"/>
              </a:spcBef>
              <a:spcAft>
                <a:spcPts val="0"/>
              </a:spcAft>
              <a:buSzPts val="1400"/>
              <a:buChar char="●"/>
            </a:pPr>
            <a:r>
              <a:rPr lang="en" sz="1400"/>
              <a:t>Impact of </a:t>
            </a:r>
            <a:r>
              <a:rPr b="1" lang="en" sz="1400"/>
              <a:t>short-term contracts </a:t>
            </a:r>
            <a:endParaRPr b="1" sz="1400"/>
          </a:p>
          <a:p>
            <a:pPr indent="-317500" lvl="1" marL="914400" rtl="0" algn="l">
              <a:lnSpc>
                <a:spcPct val="150000"/>
              </a:lnSpc>
              <a:spcBef>
                <a:spcPts val="0"/>
              </a:spcBef>
              <a:spcAft>
                <a:spcPts val="0"/>
              </a:spcAft>
              <a:buSzPts val="1400"/>
              <a:buChar char="○"/>
            </a:pPr>
            <a:r>
              <a:rPr lang="en" sz="1400"/>
              <a:t>Staff recruitment and retention </a:t>
            </a:r>
            <a:endParaRPr sz="1400"/>
          </a:p>
          <a:p>
            <a:pPr indent="-317500" lvl="1" marL="914400" rtl="0" algn="l">
              <a:lnSpc>
                <a:spcPct val="150000"/>
              </a:lnSpc>
              <a:spcBef>
                <a:spcPts val="0"/>
              </a:spcBef>
              <a:spcAft>
                <a:spcPts val="0"/>
              </a:spcAft>
              <a:buSzPts val="1400"/>
              <a:buChar char="○"/>
            </a:pPr>
            <a:r>
              <a:rPr b="1" lang="en" sz="1400"/>
              <a:t>50% </a:t>
            </a:r>
            <a:r>
              <a:rPr lang="en" sz="1400"/>
              <a:t>relied on </a:t>
            </a:r>
            <a:r>
              <a:rPr b="1" lang="en" sz="1400"/>
              <a:t>volunteers</a:t>
            </a:r>
            <a:r>
              <a:rPr lang="en" sz="1400"/>
              <a:t> to meet demand, with</a:t>
            </a:r>
            <a:r>
              <a:rPr b="1" lang="en" sz="1400"/>
              <a:t> 70% </a:t>
            </a:r>
            <a:r>
              <a:rPr lang="en" sz="1400"/>
              <a:t>seeing the need to </a:t>
            </a:r>
            <a:r>
              <a:rPr b="1" lang="en" sz="1400"/>
              <a:t>recruit more</a:t>
            </a:r>
            <a:r>
              <a:rPr lang="en" sz="1400"/>
              <a:t> volunteers to continue to provide services </a:t>
            </a:r>
            <a:endParaRPr sz="1400"/>
          </a:p>
          <a:p>
            <a:pPr indent="-317500" lvl="1" marL="914400" rtl="0" algn="l">
              <a:lnSpc>
                <a:spcPct val="150000"/>
              </a:lnSpc>
              <a:spcBef>
                <a:spcPts val="0"/>
              </a:spcBef>
              <a:spcAft>
                <a:spcPts val="0"/>
              </a:spcAft>
              <a:buSzPts val="1400"/>
              <a:buChar char="○"/>
            </a:pPr>
            <a:r>
              <a:rPr lang="en" sz="1400"/>
              <a:t>More</a:t>
            </a:r>
            <a:r>
              <a:rPr b="1" lang="en" sz="1400"/>
              <a:t> frequent applications </a:t>
            </a:r>
            <a:r>
              <a:rPr lang="en" sz="1400"/>
              <a:t>and less time to engage in </a:t>
            </a:r>
            <a:r>
              <a:rPr b="1" lang="en" sz="1400"/>
              <a:t>strategic planning </a:t>
            </a:r>
            <a:endParaRPr b="1" sz="14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7"/>
          <p:cNvSpPr txBox="1"/>
          <p:nvPr>
            <p:ph type="title"/>
          </p:nvPr>
        </p:nvSpPr>
        <p:spPr>
          <a:xfrm>
            <a:off x="311675" y="798600"/>
            <a:ext cx="7609800" cy="3546300"/>
          </a:xfrm>
          <a:prstGeom prst="rect">
            <a:avLst/>
          </a:prstGeom>
        </p:spPr>
        <p:txBody>
          <a:bodyPr anchorCtr="0" anchor="ctr" bIns="91425" lIns="91425" spcFirstLastPara="1" rIns="91425" wrap="square" tIns="91425">
            <a:normAutofit/>
          </a:bodyPr>
          <a:lstStyle/>
          <a:p>
            <a:pPr indent="0" lvl="0" marL="0" rtl="0" algn="l">
              <a:lnSpc>
                <a:spcPct val="115000"/>
              </a:lnSpc>
              <a:spcBef>
                <a:spcPts val="0"/>
              </a:spcBef>
              <a:spcAft>
                <a:spcPts val="0"/>
              </a:spcAft>
              <a:buNone/>
            </a:pPr>
            <a:r>
              <a:rPr b="1" i="1" lang="en" sz="2000">
                <a:latin typeface="Calibri"/>
                <a:ea typeface="Calibri"/>
                <a:cs typeface="Calibri"/>
                <a:sym typeface="Calibri"/>
              </a:rPr>
              <a:t>“[Our] sustainability strategy was affected by Covid-19. We were effective at securing short-term emergency funds but it limited our capacity to apply for multi-year grants as was planned for 2020. Also, many funders focused on supporting current grantees – which was welcomed but again limited our ability to attract new funders.”</a:t>
            </a:r>
            <a:endParaRPr b="1" i="1" sz="2000">
              <a:latin typeface="Calibri"/>
              <a:ea typeface="Calibri"/>
              <a:cs typeface="Calibri"/>
              <a:sym typeface="Calibri"/>
            </a:endParaRPr>
          </a:p>
          <a:p>
            <a:pPr indent="-457200" lvl="0" marL="457200" rtl="0" algn="l">
              <a:spcBef>
                <a:spcPts val="1100"/>
              </a:spcBef>
              <a:spcAft>
                <a:spcPts val="0"/>
              </a:spcAft>
              <a:buSzPts val="3600"/>
              <a:buChar char="-"/>
            </a:pPr>
            <a:r>
              <a:rPr lang="en"/>
              <a:t>Survey Respondent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8"/>
          <p:cNvSpPr txBox="1"/>
          <p:nvPr>
            <p:ph idx="1" type="body"/>
          </p:nvPr>
        </p:nvSpPr>
        <p:spPr>
          <a:xfrm>
            <a:off x="4644675" y="709300"/>
            <a:ext cx="4166400" cy="40986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sz="1400"/>
              <a:t>The majority of </a:t>
            </a:r>
            <a:r>
              <a:rPr lang="en" sz="1400"/>
              <a:t>respondents</a:t>
            </a:r>
            <a:r>
              <a:rPr lang="en" sz="1400"/>
              <a:t> were involved in</a:t>
            </a:r>
            <a:r>
              <a:rPr b="1" lang="en" sz="1400"/>
              <a:t> at least one network</a:t>
            </a:r>
            <a:r>
              <a:rPr lang="en" sz="1400"/>
              <a:t>, compared to </a:t>
            </a:r>
            <a:r>
              <a:rPr b="1" lang="en" sz="1400"/>
              <a:t>15%</a:t>
            </a:r>
            <a:r>
              <a:rPr lang="en" sz="1400"/>
              <a:t> who were not </a:t>
            </a:r>
            <a:r>
              <a:rPr lang="en" sz="1400"/>
              <a:t>involved</a:t>
            </a:r>
            <a:r>
              <a:rPr lang="en" sz="1400"/>
              <a:t> in any </a:t>
            </a:r>
            <a:endParaRPr sz="1400"/>
          </a:p>
          <a:p>
            <a:pPr indent="-317500" lvl="0" marL="457200" rtl="0" algn="l">
              <a:spcBef>
                <a:spcPts val="0"/>
              </a:spcBef>
              <a:spcAft>
                <a:spcPts val="0"/>
              </a:spcAft>
              <a:buSzPts val="1400"/>
              <a:buChar char="●"/>
            </a:pPr>
            <a:r>
              <a:rPr lang="en" sz="1400"/>
              <a:t>Of this 15%, they were split evenly across mainstream and BAMER organisations, but all had an income of </a:t>
            </a:r>
            <a:r>
              <a:rPr b="1" lang="en" sz="1400"/>
              <a:t>£500,000 or less. </a:t>
            </a:r>
            <a:endParaRPr b="1" sz="1400"/>
          </a:p>
          <a:p>
            <a:pPr indent="-317500" lvl="0" marL="457200" rtl="0" algn="l">
              <a:spcBef>
                <a:spcPts val="0"/>
              </a:spcBef>
              <a:spcAft>
                <a:spcPts val="0"/>
              </a:spcAft>
              <a:buSzPts val="1400"/>
              <a:buChar char="●"/>
            </a:pPr>
            <a:r>
              <a:rPr lang="en" sz="1400"/>
              <a:t>Barriers to engagement with networks included</a:t>
            </a:r>
            <a:endParaRPr sz="1400"/>
          </a:p>
          <a:p>
            <a:pPr indent="-317500" lvl="1" marL="914400" rtl="0" algn="l">
              <a:spcBef>
                <a:spcPts val="0"/>
              </a:spcBef>
              <a:spcAft>
                <a:spcPts val="0"/>
              </a:spcAft>
              <a:buSzPts val="1400"/>
              <a:buChar char="○"/>
            </a:pPr>
            <a:r>
              <a:rPr lang="en" sz="1400"/>
              <a:t>Lack of </a:t>
            </a:r>
            <a:r>
              <a:rPr b="1" lang="en" sz="1400"/>
              <a:t>funding </a:t>
            </a:r>
            <a:r>
              <a:rPr lang="en" sz="1400"/>
              <a:t>for membership </a:t>
            </a:r>
            <a:endParaRPr sz="1400"/>
          </a:p>
          <a:p>
            <a:pPr indent="-317500" lvl="1" marL="914400" rtl="0" algn="l">
              <a:spcBef>
                <a:spcPts val="0"/>
              </a:spcBef>
              <a:spcAft>
                <a:spcPts val="0"/>
              </a:spcAft>
              <a:buSzPts val="1400"/>
              <a:buChar char="○"/>
            </a:pPr>
            <a:r>
              <a:rPr lang="en" sz="1400"/>
              <a:t>Lack of </a:t>
            </a:r>
            <a:r>
              <a:rPr b="1" lang="en" sz="1400"/>
              <a:t>capacity</a:t>
            </a:r>
            <a:r>
              <a:rPr lang="en" sz="1400"/>
              <a:t> to engage </a:t>
            </a:r>
            <a:endParaRPr sz="1400"/>
          </a:p>
          <a:p>
            <a:pPr indent="-317500" lvl="1" marL="914400" rtl="0" algn="l">
              <a:spcBef>
                <a:spcPts val="0"/>
              </a:spcBef>
              <a:spcAft>
                <a:spcPts val="0"/>
              </a:spcAft>
              <a:buSzPts val="1400"/>
              <a:buChar char="○"/>
            </a:pPr>
            <a:r>
              <a:rPr lang="en" sz="1400"/>
              <a:t>Focus on </a:t>
            </a:r>
            <a:r>
              <a:rPr b="1" lang="en" sz="1400"/>
              <a:t>‘crisis </a:t>
            </a:r>
            <a:r>
              <a:rPr b="1" lang="en" sz="1400"/>
              <a:t>management</a:t>
            </a:r>
            <a:r>
              <a:rPr b="1" lang="en" sz="1400"/>
              <a:t>’</a:t>
            </a:r>
            <a:endParaRPr sz="1400"/>
          </a:p>
          <a:p>
            <a:pPr indent="-317500" lvl="0" marL="457200" rtl="0" algn="l">
              <a:spcBef>
                <a:spcPts val="0"/>
              </a:spcBef>
              <a:spcAft>
                <a:spcPts val="0"/>
              </a:spcAft>
              <a:buSzPts val="1400"/>
              <a:buChar char="●"/>
            </a:pPr>
            <a:r>
              <a:rPr lang="en" sz="1400"/>
              <a:t>Benefits of networks were recognised, but </a:t>
            </a:r>
            <a:r>
              <a:rPr b="1" lang="en" sz="1400"/>
              <a:t>not accessible </a:t>
            </a:r>
            <a:endParaRPr b="1" sz="1400"/>
          </a:p>
          <a:p>
            <a:pPr indent="0" lvl="0" marL="0" rtl="0" algn="l">
              <a:spcBef>
                <a:spcPts val="1200"/>
              </a:spcBef>
              <a:spcAft>
                <a:spcPts val="1200"/>
              </a:spcAft>
              <a:buNone/>
            </a:pPr>
            <a:r>
              <a:t/>
            </a:r>
            <a:endParaRPr/>
          </a:p>
        </p:txBody>
      </p:sp>
      <p:sp>
        <p:nvSpPr>
          <p:cNvPr id="275" name="Google Shape;275;p48"/>
          <p:cNvSpPr txBox="1"/>
          <p:nvPr>
            <p:ph type="title"/>
          </p:nvPr>
        </p:nvSpPr>
        <p:spPr>
          <a:xfrm>
            <a:off x="311725" y="643500"/>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t>Networking </a:t>
            </a:r>
            <a:endParaRPr sz="40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9"/>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Barriers to Accessing Support </a:t>
            </a:r>
            <a:endParaRPr/>
          </a:p>
        </p:txBody>
      </p:sp>
      <p:sp>
        <p:nvSpPr>
          <p:cNvPr id="281" name="Google Shape;281;p49"/>
          <p:cNvSpPr txBox="1"/>
          <p:nvPr>
            <p:ph idx="1" type="body"/>
          </p:nvPr>
        </p:nvSpPr>
        <p:spPr>
          <a:xfrm>
            <a:off x="4644675" y="500925"/>
            <a:ext cx="4166400" cy="4098600"/>
          </a:xfrm>
          <a:prstGeom prst="rect">
            <a:avLst/>
          </a:prstGeom>
        </p:spPr>
        <p:txBody>
          <a:bodyPr anchorCtr="0" anchor="t" bIns="91425" lIns="91425" spcFirstLastPara="1" rIns="91425" wrap="square" tIns="91425">
            <a:normAutofit lnSpcReduction="10000"/>
          </a:bodyPr>
          <a:lstStyle/>
          <a:p>
            <a:pPr indent="-311150" lvl="0" marL="457200" rtl="0" algn="l">
              <a:spcBef>
                <a:spcPts val="0"/>
              </a:spcBef>
              <a:spcAft>
                <a:spcPts val="0"/>
              </a:spcAft>
              <a:buSzPts val="1300"/>
              <a:buChar char="●"/>
            </a:pPr>
            <a:r>
              <a:rPr lang="en"/>
              <a:t>Requires time to be taken away from service delivery </a:t>
            </a:r>
            <a:endParaRPr/>
          </a:p>
          <a:p>
            <a:pPr indent="-311150" lvl="0" marL="457200" rtl="0" algn="l">
              <a:spcBef>
                <a:spcPts val="0"/>
              </a:spcBef>
              <a:spcAft>
                <a:spcPts val="0"/>
              </a:spcAft>
              <a:buSzPts val="1300"/>
              <a:buChar char="●"/>
            </a:pPr>
            <a:r>
              <a:rPr lang="en"/>
              <a:t>Unclear value-proposition </a:t>
            </a:r>
            <a:endParaRPr/>
          </a:p>
          <a:p>
            <a:pPr indent="0" lvl="0" marL="0" rtl="0" algn="l">
              <a:spcBef>
                <a:spcPts val="1200"/>
              </a:spcBef>
              <a:spcAft>
                <a:spcPts val="0"/>
              </a:spcAft>
              <a:buNone/>
            </a:pPr>
            <a:r>
              <a:rPr b="1" i="1" lang="en" sz="1400">
                <a:solidFill>
                  <a:srgbClr val="2A4B7E"/>
                </a:solidFill>
                <a:latin typeface="Calibri"/>
                <a:ea typeface="Calibri"/>
                <a:cs typeface="Calibri"/>
                <a:sym typeface="Calibri"/>
              </a:rPr>
              <a:t>“Networking – Identifying the best networks/partnerships to focus limited resources on and introductions/access to those partnerships” </a:t>
            </a:r>
            <a:r>
              <a:rPr i="1" lang="en" sz="1400">
                <a:solidFill>
                  <a:srgbClr val="2A4B7E"/>
                </a:solidFill>
                <a:latin typeface="Calibri"/>
                <a:ea typeface="Calibri"/>
                <a:cs typeface="Calibri"/>
                <a:sym typeface="Calibri"/>
              </a:rPr>
              <a:t>– Survey respondent </a:t>
            </a:r>
            <a:endParaRPr i="1" sz="1400">
              <a:solidFill>
                <a:srgbClr val="2A4B7E"/>
              </a:solidFill>
              <a:latin typeface="Calibri"/>
              <a:ea typeface="Calibri"/>
              <a:cs typeface="Calibri"/>
              <a:sym typeface="Calibri"/>
            </a:endParaRPr>
          </a:p>
          <a:p>
            <a:pPr indent="0" lvl="0" marL="0" rtl="0" algn="l">
              <a:spcBef>
                <a:spcPts val="0"/>
              </a:spcBef>
              <a:spcAft>
                <a:spcPts val="0"/>
              </a:spcAft>
              <a:buNone/>
            </a:pPr>
            <a:r>
              <a:t/>
            </a:r>
            <a:endParaRPr/>
          </a:p>
          <a:p>
            <a:pPr indent="-311150" lvl="0" marL="457200" rtl="0" algn="l">
              <a:spcBef>
                <a:spcPts val="1200"/>
              </a:spcBef>
              <a:spcAft>
                <a:spcPts val="0"/>
              </a:spcAft>
              <a:buSzPts val="1300"/>
              <a:buChar char="●"/>
            </a:pPr>
            <a:r>
              <a:rPr lang="en"/>
              <a:t>Membership to networks as a </a:t>
            </a:r>
            <a:r>
              <a:rPr lang="en"/>
              <a:t>prerequisite</a:t>
            </a:r>
            <a:r>
              <a:rPr lang="en"/>
              <a:t> </a:t>
            </a:r>
            <a:endParaRPr/>
          </a:p>
          <a:p>
            <a:pPr indent="-298450" lvl="1" marL="914400" rtl="0" algn="l">
              <a:spcBef>
                <a:spcPts val="0"/>
              </a:spcBef>
              <a:spcAft>
                <a:spcPts val="0"/>
              </a:spcAft>
              <a:buSzPts val="1100"/>
              <a:buChar char="○"/>
            </a:pPr>
            <a:r>
              <a:rPr lang="en"/>
              <a:t>Funding </a:t>
            </a:r>
            <a:endParaRPr/>
          </a:p>
          <a:p>
            <a:pPr indent="-311150" lvl="0" marL="457200" rtl="0" algn="l">
              <a:spcBef>
                <a:spcPts val="0"/>
              </a:spcBef>
              <a:spcAft>
                <a:spcPts val="0"/>
              </a:spcAft>
              <a:buSzPts val="1300"/>
              <a:buChar char="●"/>
            </a:pPr>
            <a:r>
              <a:rPr lang="en"/>
              <a:t>Digital deficits </a:t>
            </a:r>
            <a:endParaRPr/>
          </a:p>
          <a:p>
            <a:pPr indent="-298450" lvl="1" marL="914400" rtl="0" algn="l">
              <a:spcBef>
                <a:spcPts val="0"/>
              </a:spcBef>
              <a:spcAft>
                <a:spcPts val="0"/>
              </a:spcAft>
              <a:buSzPts val="1100"/>
              <a:buChar char="○"/>
            </a:pPr>
            <a:r>
              <a:rPr lang="en"/>
              <a:t>If support is delivered and accessed online - how can the organisations who lack the funding and resources to get online make the </a:t>
            </a:r>
            <a:r>
              <a:rPr lang="en"/>
              <a:t>most</a:t>
            </a:r>
            <a:r>
              <a:rPr lang="en"/>
              <a:t> of digital opportunities? </a:t>
            </a:r>
            <a:endParaRPr/>
          </a:p>
          <a:p>
            <a:pPr indent="0" lvl="0" marL="914400" rtl="0" algn="l">
              <a:spcBef>
                <a:spcPts val="1200"/>
              </a:spcBef>
              <a:spcAft>
                <a:spcPts val="120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50"/>
          <p:cNvSpPr txBox="1"/>
          <p:nvPr>
            <p:ph idx="1" type="body"/>
          </p:nvPr>
        </p:nvSpPr>
        <p:spPr>
          <a:xfrm>
            <a:off x="4644675" y="500925"/>
            <a:ext cx="3882000" cy="40986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Increasing importance of quality accreditation in </a:t>
            </a:r>
            <a:r>
              <a:rPr b="1" lang="en"/>
              <a:t>funding applications</a:t>
            </a:r>
            <a:endParaRPr b="1"/>
          </a:p>
          <a:p>
            <a:pPr indent="-311150" lvl="0" marL="457200" rtl="0" algn="l">
              <a:spcBef>
                <a:spcPts val="0"/>
              </a:spcBef>
              <a:spcAft>
                <a:spcPts val="0"/>
              </a:spcAft>
              <a:buSzPts val="1300"/>
              <a:buChar char="●"/>
            </a:pPr>
            <a:r>
              <a:rPr b="1" lang="en"/>
              <a:t>Most commonly</a:t>
            </a:r>
            <a:r>
              <a:rPr lang="en"/>
              <a:t> held standards included </a:t>
            </a:r>
            <a:endParaRPr/>
          </a:p>
          <a:p>
            <a:pPr indent="-298450" lvl="1" marL="914400" rtl="0" algn="l">
              <a:spcBef>
                <a:spcPts val="0"/>
              </a:spcBef>
              <a:spcAft>
                <a:spcPts val="0"/>
              </a:spcAft>
              <a:buSzPts val="1100"/>
              <a:buChar char="○"/>
            </a:pPr>
            <a:r>
              <a:rPr lang="en"/>
              <a:t>AQS - 40% </a:t>
            </a:r>
            <a:endParaRPr/>
          </a:p>
          <a:p>
            <a:pPr indent="-298450" lvl="1" marL="914400" rtl="0" algn="l">
              <a:spcBef>
                <a:spcPts val="0"/>
              </a:spcBef>
              <a:spcAft>
                <a:spcPts val="0"/>
              </a:spcAft>
              <a:buSzPts val="1100"/>
              <a:buChar char="○"/>
            </a:pPr>
            <a:r>
              <a:rPr lang="en"/>
              <a:t>OISC Level 1 </a:t>
            </a:r>
            <a:endParaRPr/>
          </a:p>
          <a:p>
            <a:pPr indent="-298450" lvl="1" marL="914400" rtl="0" algn="l">
              <a:spcBef>
                <a:spcPts val="0"/>
              </a:spcBef>
              <a:spcAft>
                <a:spcPts val="0"/>
              </a:spcAft>
              <a:buSzPts val="1100"/>
              <a:buChar char="○"/>
            </a:pPr>
            <a:r>
              <a:rPr lang="en"/>
              <a:t>NCVO’s Trust Charity Mark </a:t>
            </a:r>
            <a:endParaRPr/>
          </a:p>
          <a:p>
            <a:pPr indent="-298450" lvl="1" marL="914400" rtl="0" algn="l">
              <a:spcBef>
                <a:spcPts val="0"/>
              </a:spcBef>
              <a:spcAft>
                <a:spcPts val="0"/>
              </a:spcAft>
              <a:buSzPts val="1100"/>
              <a:buChar char="○"/>
            </a:pPr>
            <a:r>
              <a:rPr lang="en"/>
              <a:t>London Legal Support </a:t>
            </a:r>
            <a:r>
              <a:rPr lang="en"/>
              <a:t>Trust</a:t>
            </a:r>
            <a:r>
              <a:rPr lang="en"/>
              <a:t> Centre of Excellence </a:t>
            </a:r>
            <a:endParaRPr/>
          </a:p>
          <a:p>
            <a:pPr indent="-311150" lvl="0" marL="457200" rtl="0" algn="l">
              <a:spcBef>
                <a:spcPts val="0"/>
              </a:spcBef>
              <a:spcAft>
                <a:spcPts val="0"/>
              </a:spcAft>
              <a:buSzPts val="1300"/>
              <a:buChar char="●"/>
            </a:pPr>
            <a:r>
              <a:rPr lang="en"/>
              <a:t>However, almost </a:t>
            </a:r>
            <a:r>
              <a:rPr b="1" lang="en"/>
              <a:t>25% held no form of quality accreditation </a:t>
            </a:r>
            <a:endParaRPr b="1"/>
          </a:p>
          <a:p>
            <a:pPr indent="0" lvl="0" marL="0" rtl="0" algn="l">
              <a:spcBef>
                <a:spcPts val="1200"/>
              </a:spcBef>
              <a:spcAft>
                <a:spcPts val="0"/>
              </a:spcAft>
              <a:buNone/>
            </a:pPr>
            <a:r>
              <a:t/>
            </a:r>
            <a:endParaRPr b="1"/>
          </a:p>
          <a:p>
            <a:pPr indent="-311150" lvl="0" marL="457200" rtl="0" algn="l">
              <a:spcBef>
                <a:spcPts val="1200"/>
              </a:spcBef>
              <a:spcAft>
                <a:spcPts val="0"/>
              </a:spcAft>
              <a:buSzPts val="1300"/>
              <a:buChar char="●"/>
            </a:pPr>
            <a:r>
              <a:rPr lang="en"/>
              <a:t>Where </a:t>
            </a:r>
            <a:r>
              <a:rPr lang="en"/>
              <a:t>respondents</a:t>
            </a:r>
            <a:r>
              <a:rPr lang="en"/>
              <a:t> were also not members of any networks, they also did not have quality </a:t>
            </a:r>
            <a:r>
              <a:rPr lang="en"/>
              <a:t>accreditation</a:t>
            </a:r>
            <a:r>
              <a:rPr lang="en"/>
              <a:t> and had support needs surrounding funding </a:t>
            </a:r>
            <a:endParaRPr/>
          </a:p>
          <a:p>
            <a:pPr indent="0" lvl="0" marL="0" rtl="0" algn="l">
              <a:spcBef>
                <a:spcPts val="1200"/>
              </a:spcBef>
              <a:spcAft>
                <a:spcPts val="1200"/>
              </a:spcAft>
              <a:buNone/>
            </a:pPr>
            <a:r>
              <a:t/>
            </a:r>
            <a:endParaRPr/>
          </a:p>
        </p:txBody>
      </p:sp>
      <p:sp>
        <p:nvSpPr>
          <p:cNvPr id="287" name="Google Shape;287;p50"/>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t>Quality </a:t>
            </a:r>
            <a:endParaRPr sz="40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51"/>
          <p:cNvSpPr txBox="1"/>
          <p:nvPr>
            <p:ph idx="1" type="body"/>
          </p:nvPr>
        </p:nvSpPr>
        <p:spPr>
          <a:xfrm>
            <a:off x="4644675" y="500925"/>
            <a:ext cx="3964500" cy="3349800"/>
          </a:xfrm>
          <a:prstGeom prst="rect">
            <a:avLst/>
          </a:prstGeom>
        </p:spPr>
        <p:txBody>
          <a:bodyPr anchorCtr="0" anchor="t" bIns="91425" lIns="91425" spcFirstLastPara="1" rIns="91425" wrap="square" tIns="91425">
            <a:noAutofit/>
          </a:bodyPr>
          <a:lstStyle/>
          <a:p>
            <a:pPr indent="-311467" lvl="0" marL="457200" rtl="0" algn="l">
              <a:lnSpc>
                <a:spcPct val="130000"/>
              </a:lnSpc>
              <a:spcBef>
                <a:spcPts val="0"/>
              </a:spcBef>
              <a:spcAft>
                <a:spcPts val="0"/>
              </a:spcAft>
              <a:buSzPts val="1305"/>
              <a:buChar char="●"/>
            </a:pPr>
            <a:r>
              <a:rPr b="1" lang="en" sz="1305"/>
              <a:t>Digital Skills </a:t>
            </a:r>
            <a:endParaRPr b="1" sz="1305"/>
          </a:p>
          <a:p>
            <a:pPr indent="-300672" lvl="1" marL="914400" rtl="0" algn="l">
              <a:lnSpc>
                <a:spcPct val="130000"/>
              </a:lnSpc>
              <a:spcBef>
                <a:spcPts val="0"/>
              </a:spcBef>
              <a:spcAft>
                <a:spcPts val="0"/>
              </a:spcAft>
              <a:buSzPts val="1135"/>
              <a:buChar char="○"/>
            </a:pPr>
            <a:r>
              <a:rPr lang="en" sz="1135"/>
              <a:t>Skills training </a:t>
            </a:r>
            <a:endParaRPr sz="1135"/>
          </a:p>
          <a:p>
            <a:pPr indent="-300672" lvl="1" marL="914400" rtl="0" algn="l">
              <a:lnSpc>
                <a:spcPct val="130000"/>
              </a:lnSpc>
              <a:spcBef>
                <a:spcPts val="0"/>
              </a:spcBef>
              <a:spcAft>
                <a:spcPts val="0"/>
              </a:spcAft>
              <a:buSzPts val="1135"/>
              <a:buChar char="○"/>
            </a:pPr>
            <a:r>
              <a:rPr lang="en" sz="1135"/>
              <a:t>Resource procurement </a:t>
            </a:r>
            <a:endParaRPr sz="1135"/>
          </a:p>
          <a:p>
            <a:pPr indent="-300672" lvl="1" marL="914400" rtl="0" algn="l">
              <a:lnSpc>
                <a:spcPct val="130000"/>
              </a:lnSpc>
              <a:spcBef>
                <a:spcPts val="0"/>
              </a:spcBef>
              <a:spcAft>
                <a:spcPts val="0"/>
              </a:spcAft>
              <a:buSzPts val="1135"/>
              <a:buChar char="○"/>
            </a:pPr>
            <a:r>
              <a:rPr lang="en" sz="1135"/>
              <a:t>Training communities served </a:t>
            </a:r>
            <a:endParaRPr sz="1135"/>
          </a:p>
          <a:p>
            <a:pPr indent="-311467" lvl="0" marL="457200" rtl="0" algn="l">
              <a:lnSpc>
                <a:spcPct val="130000"/>
              </a:lnSpc>
              <a:spcBef>
                <a:spcPts val="0"/>
              </a:spcBef>
              <a:spcAft>
                <a:spcPts val="0"/>
              </a:spcAft>
              <a:buSzPts val="1305"/>
              <a:buChar char="●"/>
            </a:pPr>
            <a:r>
              <a:rPr b="1" lang="en" sz="1305"/>
              <a:t>Team Working </a:t>
            </a:r>
            <a:endParaRPr b="1" sz="1305"/>
          </a:p>
          <a:p>
            <a:pPr indent="-300672" lvl="1" marL="914400" rtl="0" algn="l">
              <a:lnSpc>
                <a:spcPct val="130000"/>
              </a:lnSpc>
              <a:spcBef>
                <a:spcPts val="0"/>
              </a:spcBef>
              <a:spcAft>
                <a:spcPts val="0"/>
              </a:spcAft>
              <a:buSzPts val="1135"/>
              <a:buChar char="○"/>
            </a:pPr>
            <a:r>
              <a:rPr lang="en" sz="1135"/>
              <a:t>Impact of working from home on team communication </a:t>
            </a:r>
            <a:endParaRPr sz="1135"/>
          </a:p>
          <a:p>
            <a:pPr indent="-300672" lvl="1" marL="914400" rtl="0" algn="l">
              <a:lnSpc>
                <a:spcPct val="130000"/>
              </a:lnSpc>
              <a:spcBef>
                <a:spcPts val="0"/>
              </a:spcBef>
              <a:spcAft>
                <a:spcPts val="0"/>
              </a:spcAft>
              <a:buSzPts val="1135"/>
              <a:buChar char="○"/>
            </a:pPr>
            <a:r>
              <a:rPr lang="en" sz="1135"/>
              <a:t>Smaller teams of paid staff </a:t>
            </a:r>
            <a:endParaRPr sz="1135"/>
          </a:p>
          <a:p>
            <a:pPr indent="-300672" lvl="1" marL="914400" rtl="0" algn="l">
              <a:lnSpc>
                <a:spcPct val="130000"/>
              </a:lnSpc>
              <a:spcBef>
                <a:spcPts val="0"/>
              </a:spcBef>
              <a:spcAft>
                <a:spcPts val="0"/>
              </a:spcAft>
              <a:buSzPts val="1135"/>
              <a:buChar char="○"/>
            </a:pPr>
            <a:r>
              <a:rPr lang="en" sz="1135"/>
              <a:t>Reliance of volunteers still requires extensive investment </a:t>
            </a:r>
            <a:endParaRPr sz="1135"/>
          </a:p>
          <a:p>
            <a:pPr indent="-311467" lvl="0" marL="457200" rtl="0" algn="l">
              <a:lnSpc>
                <a:spcPct val="130000"/>
              </a:lnSpc>
              <a:spcBef>
                <a:spcPts val="0"/>
              </a:spcBef>
              <a:spcAft>
                <a:spcPts val="0"/>
              </a:spcAft>
              <a:buSzPts val="1305"/>
              <a:buChar char="●"/>
            </a:pPr>
            <a:r>
              <a:rPr b="1" lang="en" sz="1305"/>
              <a:t>Areas of Specialist Knowledge &amp; Policy Change </a:t>
            </a:r>
            <a:endParaRPr b="1" sz="1305"/>
          </a:p>
          <a:p>
            <a:pPr indent="-300672" lvl="1" marL="914400" rtl="0" algn="l">
              <a:lnSpc>
                <a:spcPct val="130000"/>
              </a:lnSpc>
              <a:spcBef>
                <a:spcPts val="0"/>
              </a:spcBef>
              <a:spcAft>
                <a:spcPts val="0"/>
              </a:spcAft>
              <a:buSzPts val="1135"/>
              <a:buChar char="○"/>
            </a:pPr>
            <a:r>
              <a:rPr lang="en" sz="1135"/>
              <a:t>45% had support needs relating to developing knowledge of specific areas of law </a:t>
            </a:r>
            <a:endParaRPr sz="1135"/>
          </a:p>
          <a:p>
            <a:pPr indent="-300672" lvl="1" marL="914400" rtl="0" algn="l">
              <a:lnSpc>
                <a:spcPct val="130000"/>
              </a:lnSpc>
              <a:spcBef>
                <a:spcPts val="0"/>
              </a:spcBef>
              <a:spcAft>
                <a:spcPts val="0"/>
              </a:spcAft>
              <a:buSzPts val="1135"/>
              <a:buChar char="○"/>
            </a:pPr>
            <a:r>
              <a:rPr lang="en" sz="1135"/>
              <a:t>20% reported their work had been negatively impacted by Brexit, and 50% reported the same in relation to COVID-19 </a:t>
            </a:r>
            <a:endParaRPr sz="1135"/>
          </a:p>
        </p:txBody>
      </p:sp>
      <p:sp>
        <p:nvSpPr>
          <p:cNvPr id="293" name="Google Shape;293;p51"/>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Workforce and Training Needs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2"/>
          <p:cNvSpPr txBox="1"/>
          <p:nvPr>
            <p:ph type="title"/>
          </p:nvPr>
        </p:nvSpPr>
        <p:spPr>
          <a:xfrm>
            <a:off x="311675" y="798600"/>
            <a:ext cx="8058600" cy="3546300"/>
          </a:xfrm>
          <a:prstGeom prst="rect">
            <a:avLst/>
          </a:prstGeom>
        </p:spPr>
        <p:txBody>
          <a:bodyPr anchorCtr="0" anchor="ctr" bIns="91425" lIns="91425" spcFirstLastPara="1" rIns="91425" wrap="square" tIns="91425">
            <a:normAutofit/>
          </a:bodyPr>
          <a:lstStyle/>
          <a:p>
            <a:pPr indent="0" lvl="0" marL="0" rtl="0" algn="l">
              <a:lnSpc>
                <a:spcPct val="150000"/>
              </a:lnSpc>
              <a:spcBef>
                <a:spcPts val="0"/>
              </a:spcBef>
              <a:spcAft>
                <a:spcPts val="0"/>
              </a:spcAft>
              <a:buNone/>
            </a:pPr>
            <a:r>
              <a:rPr i="1" lang="en" sz="2000"/>
              <a:t>“</a:t>
            </a:r>
            <a:r>
              <a:rPr i="1" lang="en" sz="2000">
                <a:solidFill>
                  <a:srgbClr val="000000"/>
                </a:solidFill>
                <a:latin typeface="Calibri"/>
                <a:ea typeface="Calibri"/>
                <a:cs typeface="Calibri"/>
                <a:sym typeface="Calibri"/>
              </a:rPr>
              <a:t>The question is how far the challenges of </a:t>
            </a:r>
            <a:r>
              <a:rPr b="1" i="1" lang="en" sz="2000">
                <a:solidFill>
                  <a:srgbClr val="000000"/>
                </a:solidFill>
                <a:latin typeface="Calibri"/>
                <a:ea typeface="Calibri"/>
                <a:cs typeface="Calibri"/>
                <a:sym typeface="Calibri"/>
              </a:rPr>
              <a:t>racism, assumptions, and cognitive bias</a:t>
            </a:r>
            <a:r>
              <a:rPr i="1" lang="en" sz="2000">
                <a:solidFill>
                  <a:srgbClr val="000000"/>
                </a:solidFill>
                <a:latin typeface="Calibri"/>
                <a:ea typeface="Calibri"/>
                <a:cs typeface="Calibri"/>
                <a:sym typeface="Calibri"/>
              </a:rPr>
              <a:t> that perpetuate the disadvantage experienced by beneficiaries are also experienced by the </a:t>
            </a:r>
            <a:r>
              <a:rPr b="1" i="1" lang="en" sz="2000">
                <a:solidFill>
                  <a:srgbClr val="000000"/>
                </a:solidFill>
                <a:latin typeface="Calibri"/>
                <a:ea typeface="Calibri"/>
                <a:cs typeface="Calibri"/>
                <a:sym typeface="Calibri"/>
              </a:rPr>
              <a:t>organisations</a:t>
            </a:r>
            <a:r>
              <a:rPr i="1" lang="en" sz="2000">
                <a:solidFill>
                  <a:srgbClr val="000000"/>
                </a:solidFill>
                <a:latin typeface="Calibri"/>
                <a:ea typeface="Calibri"/>
                <a:cs typeface="Calibri"/>
                <a:sym typeface="Calibri"/>
              </a:rPr>
              <a:t> that are seeking to help and support them.”</a:t>
            </a:r>
            <a:endParaRPr i="1" sz="20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53"/>
          <p:cNvSpPr txBox="1"/>
          <p:nvPr>
            <p:ph type="title"/>
          </p:nvPr>
        </p:nvSpPr>
        <p:spPr>
          <a:xfrm>
            <a:off x="311750" y="1629150"/>
            <a:ext cx="7730400" cy="942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6300"/>
              <a:t>Recommendations</a:t>
            </a:r>
            <a:r>
              <a:rPr lang="en" sz="6300"/>
              <a:t> </a:t>
            </a:r>
            <a:endParaRPr sz="63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7"/>
          <p:cNvSpPr txBox="1"/>
          <p:nvPr>
            <p:ph idx="1" type="body"/>
          </p:nvPr>
        </p:nvSpPr>
        <p:spPr>
          <a:xfrm>
            <a:off x="4572000" y="695325"/>
            <a:ext cx="4166400" cy="2120100"/>
          </a:xfrm>
          <a:prstGeom prst="rect">
            <a:avLst/>
          </a:prstGeom>
        </p:spPr>
        <p:txBody>
          <a:bodyPr anchorCtr="0" anchor="t" bIns="91425" lIns="91425" spcFirstLastPara="1" rIns="91425" wrap="square" tIns="91425">
            <a:noAutofit/>
          </a:bodyPr>
          <a:lstStyle/>
          <a:p>
            <a:pPr indent="-317500" lvl="0" marL="457200" rtl="0" algn="l">
              <a:lnSpc>
                <a:spcPct val="200000"/>
              </a:lnSpc>
              <a:spcBef>
                <a:spcPts val="0"/>
              </a:spcBef>
              <a:spcAft>
                <a:spcPts val="0"/>
              </a:spcAft>
              <a:buSzPts val="1400"/>
              <a:buChar char="●"/>
            </a:pPr>
            <a:r>
              <a:rPr lang="en" sz="1400"/>
              <a:t>Research carried out between </a:t>
            </a:r>
            <a:r>
              <a:rPr b="1" lang="en" sz="1400"/>
              <a:t>January - March 2021 </a:t>
            </a:r>
            <a:endParaRPr b="1" sz="1400"/>
          </a:p>
          <a:p>
            <a:pPr indent="-317500" lvl="0" marL="457200" rtl="0" algn="l">
              <a:lnSpc>
                <a:spcPct val="200000"/>
              </a:lnSpc>
              <a:spcBef>
                <a:spcPts val="0"/>
              </a:spcBef>
              <a:spcAft>
                <a:spcPts val="0"/>
              </a:spcAft>
              <a:buSzPts val="1400"/>
              <a:buChar char="●"/>
            </a:pPr>
            <a:r>
              <a:rPr lang="en" sz="1400"/>
              <a:t>Housed with</a:t>
            </a:r>
            <a:r>
              <a:rPr b="1" lang="en" sz="1400"/>
              <a:t> Advice Services Alliance,</a:t>
            </a:r>
            <a:r>
              <a:rPr lang="en" sz="1400"/>
              <a:t> with funding from Trust for London and support from London Legal Support Trust </a:t>
            </a:r>
            <a:endParaRPr sz="1400"/>
          </a:p>
          <a:p>
            <a:pPr indent="-317500" lvl="0" marL="457200" rtl="0" algn="l">
              <a:lnSpc>
                <a:spcPct val="200000"/>
              </a:lnSpc>
              <a:spcBef>
                <a:spcPts val="0"/>
              </a:spcBef>
              <a:spcAft>
                <a:spcPts val="0"/>
              </a:spcAft>
              <a:buSzPts val="1400"/>
              <a:buChar char="●"/>
            </a:pPr>
            <a:r>
              <a:rPr lang="en" sz="1400"/>
              <a:t>Guided by </a:t>
            </a:r>
            <a:r>
              <a:rPr b="1" lang="en" sz="1400"/>
              <a:t>Advisory Group </a:t>
            </a:r>
            <a:r>
              <a:rPr lang="en" sz="1400"/>
              <a:t>formed of members from London’s former Black and Minority Ethnic Advice Network (BAN) </a:t>
            </a:r>
            <a:endParaRPr sz="1400"/>
          </a:p>
          <a:p>
            <a:pPr indent="-317500" lvl="0" marL="457200" rtl="0" algn="l">
              <a:spcBef>
                <a:spcPts val="0"/>
              </a:spcBef>
              <a:spcAft>
                <a:spcPts val="0"/>
              </a:spcAft>
              <a:buSzPts val="1400"/>
              <a:buChar char="●"/>
            </a:pPr>
            <a:r>
              <a:rPr lang="en" sz="1400"/>
              <a:t>Researched by Tessa Awe and Anita Sangha </a:t>
            </a:r>
            <a:endParaRPr sz="1400"/>
          </a:p>
        </p:txBody>
      </p:sp>
      <p:sp>
        <p:nvSpPr>
          <p:cNvPr id="152" name="Google Shape;152;p27"/>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4000"/>
              <a:t>About this Investigation </a:t>
            </a:r>
            <a:endParaRPr b="1" sz="40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54"/>
          <p:cNvSpPr txBox="1"/>
          <p:nvPr>
            <p:ph type="title"/>
          </p:nvPr>
        </p:nvSpPr>
        <p:spPr>
          <a:xfrm>
            <a:off x="583000" y="798600"/>
            <a:ext cx="7707000" cy="3546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i="1" lang="en" sz="2000"/>
              <a:t>“</a:t>
            </a:r>
            <a:r>
              <a:rPr i="1" lang="en" sz="2000">
                <a:solidFill>
                  <a:srgbClr val="000000"/>
                </a:solidFill>
                <a:latin typeface="Calibri"/>
                <a:ea typeface="Calibri"/>
                <a:cs typeface="Calibri"/>
                <a:sym typeface="Calibri"/>
              </a:rPr>
              <a:t>...respondents strongly felt that the </a:t>
            </a:r>
            <a:r>
              <a:rPr b="1" i="1" lang="en" sz="2000">
                <a:solidFill>
                  <a:srgbClr val="000000"/>
                </a:solidFill>
                <a:latin typeface="Calibri"/>
                <a:ea typeface="Calibri"/>
                <a:cs typeface="Calibri"/>
                <a:sym typeface="Calibri"/>
              </a:rPr>
              <a:t>value</a:t>
            </a:r>
            <a:r>
              <a:rPr i="1" lang="en" sz="2000">
                <a:solidFill>
                  <a:srgbClr val="000000"/>
                </a:solidFill>
                <a:latin typeface="Calibri"/>
                <a:ea typeface="Calibri"/>
                <a:cs typeface="Calibri"/>
                <a:sym typeface="Calibri"/>
              </a:rPr>
              <a:t> of smaller organisations in providing targeted support to diverse communities was </a:t>
            </a:r>
            <a:r>
              <a:rPr b="1" i="1" lang="en" sz="2000">
                <a:solidFill>
                  <a:srgbClr val="000000"/>
                </a:solidFill>
                <a:latin typeface="Calibri"/>
                <a:ea typeface="Calibri"/>
                <a:cs typeface="Calibri"/>
                <a:sym typeface="Calibri"/>
              </a:rPr>
              <a:t>not recognised </a:t>
            </a:r>
            <a:r>
              <a:rPr i="1" lang="en" sz="2000">
                <a:solidFill>
                  <a:srgbClr val="000000"/>
                </a:solidFill>
                <a:latin typeface="Calibri"/>
                <a:ea typeface="Calibri"/>
                <a:cs typeface="Calibri"/>
                <a:sym typeface="Calibri"/>
              </a:rPr>
              <a:t>by funders or by other parts of the voluntary sector. … occupy a ‘</a:t>
            </a:r>
            <a:r>
              <a:rPr b="1" i="1" lang="en" sz="2000">
                <a:solidFill>
                  <a:srgbClr val="000000"/>
                </a:solidFill>
                <a:latin typeface="Calibri"/>
                <a:ea typeface="Calibri"/>
                <a:cs typeface="Calibri"/>
                <a:sym typeface="Calibri"/>
              </a:rPr>
              <a:t>second tier’</a:t>
            </a:r>
            <a:r>
              <a:rPr i="1" lang="en" sz="2000">
                <a:solidFill>
                  <a:srgbClr val="000000"/>
                </a:solidFill>
                <a:latin typeface="Calibri"/>
                <a:ea typeface="Calibri"/>
                <a:cs typeface="Calibri"/>
                <a:sym typeface="Calibri"/>
              </a:rPr>
              <a:t> position within the advice sector as a whole.” </a:t>
            </a:r>
            <a:endParaRPr i="1" sz="2000">
              <a:solidFill>
                <a:srgbClr val="000000"/>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Funding Catch-Up &amp; Sustainable Streams </a:t>
            </a:r>
            <a:endParaRPr/>
          </a:p>
        </p:txBody>
      </p:sp>
      <p:sp>
        <p:nvSpPr>
          <p:cNvPr id="314" name="Google Shape;314;p55"/>
          <p:cNvSpPr txBox="1"/>
          <p:nvPr/>
        </p:nvSpPr>
        <p:spPr>
          <a:xfrm>
            <a:off x="311725" y="1525050"/>
            <a:ext cx="82956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Roboto"/>
                <a:ea typeface="Roboto"/>
                <a:cs typeface="Roboto"/>
                <a:sym typeface="Roboto"/>
              </a:rPr>
              <a:t>Addressing the relationship between funders and smaller organisations through constructive, direct engagement with leaders and  frontline staff </a:t>
            </a:r>
            <a:endParaRPr b="1">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Facilitate meaningful and impactful </a:t>
            </a:r>
            <a:r>
              <a:rPr lang="en">
                <a:latin typeface="Roboto"/>
                <a:ea typeface="Roboto"/>
                <a:cs typeface="Roboto"/>
                <a:sym typeface="Roboto"/>
              </a:rPr>
              <a:t>communication</a:t>
            </a:r>
            <a:r>
              <a:rPr lang="en">
                <a:latin typeface="Roboto"/>
                <a:ea typeface="Roboto"/>
                <a:cs typeface="Roboto"/>
                <a:sym typeface="Roboto"/>
              </a:rPr>
              <a:t> between organisations and funders </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Develop understandings of constraints and challenges on both sides </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Clear demonstration of the value of smaller organisations working with diverse communities </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Restoring trust between funders and </a:t>
            </a:r>
            <a:r>
              <a:rPr lang="en">
                <a:latin typeface="Roboto"/>
                <a:ea typeface="Roboto"/>
                <a:cs typeface="Roboto"/>
                <a:sym typeface="Roboto"/>
              </a:rPr>
              <a:t>organizations</a:t>
            </a:r>
            <a:r>
              <a:rPr lang="en">
                <a:latin typeface="Roboto"/>
                <a:ea typeface="Roboto"/>
                <a:cs typeface="Roboto"/>
                <a:sym typeface="Roboto"/>
              </a:rPr>
              <a:t> </a:t>
            </a:r>
            <a:endParaRPr>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Funding Catch-Up &amp; Sustainable Streams </a:t>
            </a:r>
            <a:endParaRPr/>
          </a:p>
        </p:txBody>
      </p:sp>
      <p:sp>
        <p:nvSpPr>
          <p:cNvPr id="320" name="Google Shape;320;p56"/>
          <p:cNvSpPr txBox="1"/>
          <p:nvPr>
            <p:ph idx="1" type="body"/>
          </p:nvPr>
        </p:nvSpPr>
        <p:spPr>
          <a:xfrm>
            <a:off x="311700" y="1505700"/>
            <a:ext cx="7830000" cy="30762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1400">
                <a:solidFill>
                  <a:srgbClr val="000000"/>
                </a:solidFill>
              </a:rPr>
              <a:t>Reduce complexities and demands associated with applications </a:t>
            </a:r>
            <a:endParaRPr b="1" sz="1400">
              <a:solidFill>
                <a:srgbClr val="000000"/>
              </a:solidFill>
            </a:endParaRPr>
          </a:p>
          <a:p>
            <a:pPr indent="-317500" lvl="0" marL="457200" rtl="0" algn="l">
              <a:lnSpc>
                <a:spcPct val="100000"/>
              </a:lnSpc>
              <a:spcBef>
                <a:spcPts val="0"/>
              </a:spcBef>
              <a:spcAft>
                <a:spcPts val="0"/>
              </a:spcAft>
              <a:buClr>
                <a:srgbClr val="000000"/>
              </a:buClr>
              <a:buSzPts val="1400"/>
              <a:buFont typeface="Roboto"/>
              <a:buChar char="●"/>
            </a:pPr>
            <a:r>
              <a:rPr lang="en" sz="1400">
                <a:solidFill>
                  <a:srgbClr val="000000"/>
                </a:solidFill>
              </a:rPr>
              <a:t>Support to develop fundraising and strategic plans </a:t>
            </a:r>
            <a:endParaRPr sz="1400">
              <a:solidFill>
                <a:srgbClr val="000000"/>
              </a:solidFill>
            </a:endParaRPr>
          </a:p>
          <a:p>
            <a:pPr indent="-317500" lvl="0" marL="457200" rtl="0" algn="l">
              <a:lnSpc>
                <a:spcPct val="100000"/>
              </a:lnSpc>
              <a:spcBef>
                <a:spcPts val="0"/>
              </a:spcBef>
              <a:spcAft>
                <a:spcPts val="0"/>
              </a:spcAft>
              <a:buClr>
                <a:srgbClr val="000000"/>
              </a:buClr>
              <a:buSzPts val="1400"/>
              <a:buFont typeface="Roboto"/>
              <a:buChar char="●"/>
            </a:pPr>
            <a:r>
              <a:rPr lang="en" sz="1400">
                <a:solidFill>
                  <a:srgbClr val="000000"/>
                </a:solidFill>
              </a:rPr>
              <a:t>Streamline application  process </a:t>
            </a:r>
            <a:endParaRPr sz="1400">
              <a:solidFill>
                <a:srgbClr val="000000"/>
              </a:solidFill>
            </a:endParaRPr>
          </a:p>
          <a:p>
            <a:pPr indent="-317500" lvl="0" marL="457200" rtl="0" algn="l">
              <a:lnSpc>
                <a:spcPct val="100000"/>
              </a:lnSpc>
              <a:spcBef>
                <a:spcPts val="0"/>
              </a:spcBef>
              <a:spcAft>
                <a:spcPts val="0"/>
              </a:spcAft>
              <a:buClr>
                <a:srgbClr val="000000"/>
              </a:buClr>
              <a:buSzPts val="1400"/>
              <a:buFont typeface="Roboto"/>
              <a:buChar char="●"/>
            </a:pPr>
            <a:r>
              <a:rPr lang="en" sz="1400">
                <a:solidFill>
                  <a:srgbClr val="000000"/>
                </a:solidFill>
              </a:rPr>
              <a:t>Reduce criteria, and/or support to achieve , e.g. quality standards </a:t>
            </a:r>
            <a:endParaRPr sz="1400">
              <a:solidFill>
                <a:srgbClr val="000000"/>
              </a:solidFill>
            </a:endParaRPr>
          </a:p>
          <a:p>
            <a:pPr indent="0" lvl="0" marL="914400" rtl="0" algn="l">
              <a:lnSpc>
                <a:spcPct val="100000"/>
              </a:lnSpc>
              <a:spcBef>
                <a:spcPts val="0"/>
              </a:spcBef>
              <a:spcAft>
                <a:spcPts val="0"/>
              </a:spcAft>
              <a:buNone/>
            </a:pPr>
            <a:r>
              <a:t/>
            </a:r>
            <a:endParaRPr sz="1400">
              <a:solidFill>
                <a:srgbClr val="000000"/>
              </a:solidFill>
            </a:endParaRPr>
          </a:p>
          <a:p>
            <a:pPr indent="0" lvl="0" marL="0" rtl="0" algn="l">
              <a:lnSpc>
                <a:spcPct val="100000"/>
              </a:lnSpc>
              <a:spcBef>
                <a:spcPts val="0"/>
              </a:spcBef>
              <a:spcAft>
                <a:spcPts val="0"/>
              </a:spcAft>
              <a:buNone/>
            </a:pPr>
            <a:r>
              <a:rPr b="1" lang="en" sz="1400">
                <a:solidFill>
                  <a:srgbClr val="000000"/>
                </a:solidFill>
              </a:rPr>
              <a:t>Provide longer-term opportunities </a:t>
            </a:r>
            <a:endParaRPr b="1" sz="1400">
              <a:solidFill>
                <a:srgbClr val="000000"/>
              </a:solidFill>
            </a:endParaRPr>
          </a:p>
          <a:p>
            <a:pPr indent="-317500" lvl="0" marL="457200" rtl="0" algn="l">
              <a:lnSpc>
                <a:spcPct val="100000"/>
              </a:lnSpc>
              <a:spcBef>
                <a:spcPts val="0"/>
              </a:spcBef>
              <a:spcAft>
                <a:spcPts val="0"/>
              </a:spcAft>
              <a:buClr>
                <a:srgbClr val="000000"/>
              </a:buClr>
              <a:buSzPts val="1400"/>
              <a:buFont typeface="Arial"/>
              <a:buChar char="●"/>
            </a:pPr>
            <a:r>
              <a:rPr lang="en" sz="1400">
                <a:solidFill>
                  <a:srgbClr val="000000"/>
                </a:solidFill>
              </a:rPr>
              <a:t>Funding opportunities should reflect the nature of work actually carried out for beneficiaries based on their actual needs,  rather than focusing on new projects every one to two years</a:t>
            </a:r>
            <a:endParaRPr sz="1400">
              <a:solidFill>
                <a:srgbClr val="000000"/>
              </a:solidFill>
            </a:endParaRPr>
          </a:p>
          <a:p>
            <a:pPr indent="-317500" lvl="0" marL="457200" rtl="0" algn="l">
              <a:lnSpc>
                <a:spcPct val="100000"/>
              </a:lnSpc>
              <a:spcBef>
                <a:spcPts val="0"/>
              </a:spcBef>
              <a:spcAft>
                <a:spcPts val="0"/>
              </a:spcAft>
              <a:buClr>
                <a:srgbClr val="000000"/>
              </a:buClr>
              <a:buSzPts val="1400"/>
              <a:buFont typeface="Arial"/>
              <a:buChar char="●"/>
            </a:pPr>
            <a:r>
              <a:rPr lang="en" sz="1400">
                <a:solidFill>
                  <a:srgbClr val="000000"/>
                </a:solidFill>
              </a:rPr>
              <a:t>Funding opportunities should be at least 3 - 5 years </a:t>
            </a:r>
            <a:endParaRPr sz="1400">
              <a:solidFill>
                <a:srgbClr val="000000"/>
              </a:solidFill>
            </a:endParaRPr>
          </a:p>
          <a:p>
            <a:pPr indent="-317500" lvl="0" marL="457200" rtl="0" algn="l">
              <a:lnSpc>
                <a:spcPct val="100000"/>
              </a:lnSpc>
              <a:spcBef>
                <a:spcPts val="0"/>
              </a:spcBef>
              <a:spcAft>
                <a:spcPts val="0"/>
              </a:spcAft>
              <a:buClr>
                <a:srgbClr val="000000"/>
              </a:buClr>
              <a:buSzPts val="1400"/>
              <a:buFont typeface="Arial"/>
              <a:buChar char="●"/>
            </a:pPr>
            <a:r>
              <a:rPr lang="en" sz="1400">
                <a:solidFill>
                  <a:srgbClr val="000000"/>
                </a:solidFill>
              </a:rPr>
              <a:t>Increase number of opportunities available, but </a:t>
            </a:r>
            <a:endParaRPr sz="1400">
              <a:solidFill>
                <a:srgbClr val="000000"/>
              </a:solidFill>
            </a:endParaRPr>
          </a:p>
          <a:p>
            <a:pPr indent="0" lvl="0" marL="914400" rtl="0" algn="l">
              <a:lnSpc>
                <a:spcPct val="100000"/>
              </a:lnSpc>
              <a:spcBef>
                <a:spcPts val="0"/>
              </a:spcBef>
              <a:spcAft>
                <a:spcPts val="0"/>
              </a:spcAft>
              <a:buNone/>
            </a:pPr>
            <a:r>
              <a:t/>
            </a:r>
            <a:endParaRPr sz="1400">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7"/>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Meeting Client Demand Sustainably </a:t>
            </a:r>
            <a:endParaRPr/>
          </a:p>
        </p:txBody>
      </p:sp>
      <p:sp>
        <p:nvSpPr>
          <p:cNvPr id="326" name="Google Shape;326;p57"/>
          <p:cNvSpPr txBox="1"/>
          <p:nvPr>
            <p:ph idx="1" type="body"/>
          </p:nvPr>
        </p:nvSpPr>
        <p:spPr>
          <a:xfrm>
            <a:off x="4644675" y="608300"/>
            <a:ext cx="4166400" cy="4098600"/>
          </a:xfrm>
          <a:prstGeom prst="rect">
            <a:avLst/>
          </a:prstGeom>
        </p:spPr>
        <p:txBody>
          <a:bodyPr anchorCtr="0" anchor="t" bIns="91425" lIns="91425" spcFirstLastPara="1" rIns="91425" wrap="square" tIns="91425">
            <a:normAutofit/>
          </a:bodyPr>
          <a:lstStyle/>
          <a:p>
            <a:pPr indent="-317500" lvl="0" marL="457200" rtl="0" algn="l">
              <a:lnSpc>
                <a:spcPct val="200000"/>
              </a:lnSpc>
              <a:spcBef>
                <a:spcPts val="0"/>
              </a:spcBef>
              <a:spcAft>
                <a:spcPts val="0"/>
              </a:spcAft>
              <a:buSzPts val="1400"/>
              <a:buChar char="●"/>
            </a:pPr>
            <a:r>
              <a:rPr lang="en" sz="1400"/>
              <a:t>Provide adequate </a:t>
            </a:r>
            <a:r>
              <a:rPr b="1" lang="en" sz="1400"/>
              <a:t>funding </a:t>
            </a:r>
            <a:r>
              <a:rPr lang="en" sz="1400"/>
              <a:t>to cover core costs over the </a:t>
            </a:r>
            <a:r>
              <a:rPr b="1" lang="en" sz="1400"/>
              <a:t>long-term </a:t>
            </a:r>
            <a:endParaRPr b="1" sz="1400"/>
          </a:p>
          <a:p>
            <a:pPr indent="-317500" lvl="0" marL="457200" rtl="0" algn="l">
              <a:lnSpc>
                <a:spcPct val="200000"/>
              </a:lnSpc>
              <a:spcBef>
                <a:spcPts val="0"/>
              </a:spcBef>
              <a:spcAft>
                <a:spcPts val="0"/>
              </a:spcAft>
              <a:buSzPts val="1400"/>
              <a:buChar char="●"/>
            </a:pPr>
            <a:r>
              <a:rPr lang="en" sz="1400"/>
              <a:t>Support organisations with </a:t>
            </a:r>
            <a:r>
              <a:rPr b="1" lang="en" sz="1400"/>
              <a:t>strategic planning and financial sustainability </a:t>
            </a:r>
            <a:endParaRPr b="1" sz="1400"/>
          </a:p>
          <a:p>
            <a:pPr indent="0" lvl="0" marL="457200" rtl="0" algn="l">
              <a:lnSpc>
                <a:spcPct val="200000"/>
              </a:lnSpc>
              <a:spcBef>
                <a:spcPts val="1200"/>
              </a:spcBef>
              <a:spcAft>
                <a:spcPts val="0"/>
              </a:spcAft>
              <a:buNone/>
            </a:pPr>
            <a:r>
              <a:rPr lang="en" sz="1400"/>
              <a:t>&amp; </a:t>
            </a:r>
            <a:r>
              <a:rPr b="1" lang="en" sz="1400"/>
              <a:t>capacity building </a:t>
            </a:r>
            <a:r>
              <a:rPr lang="en" sz="1400"/>
              <a:t>initiatives </a:t>
            </a:r>
            <a:endParaRPr sz="1400"/>
          </a:p>
          <a:p>
            <a:pPr indent="-317500" lvl="0" marL="457200" rtl="0" algn="l">
              <a:lnSpc>
                <a:spcPct val="200000"/>
              </a:lnSpc>
              <a:spcBef>
                <a:spcPts val="1200"/>
              </a:spcBef>
              <a:spcAft>
                <a:spcPts val="0"/>
              </a:spcAft>
              <a:buSzPts val="1400"/>
              <a:buChar char="●"/>
            </a:pPr>
            <a:r>
              <a:rPr lang="en" sz="1400"/>
              <a:t>Promote and protect </a:t>
            </a:r>
            <a:r>
              <a:rPr b="1" lang="en" sz="1400"/>
              <a:t>staff wellbeing </a:t>
            </a:r>
            <a:endParaRPr b="1" sz="14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8"/>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Digital Deficits </a:t>
            </a:r>
            <a:endParaRPr/>
          </a:p>
        </p:txBody>
      </p:sp>
      <p:sp>
        <p:nvSpPr>
          <p:cNvPr id="332" name="Google Shape;332;p58"/>
          <p:cNvSpPr txBox="1"/>
          <p:nvPr/>
        </p:nvSpPr>
        <p:spPr>
          <a:xfrm>
            <a:off x="515725" y="1547450"/>
            <a:ext cx="8316600" cy="255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a:latin typeface="Roboto"/>
              <a:ea typeface="Roboto"/>
              <a:cs typeface="Roboto"/>
              <a:sym typeface="Roboto"/>
            </a:endParaRPr>
          </a:p>
          <a:p>
            <a:pPr indent="0" lvl="0" marL="0" rtl="0" algn="l">
              <a:spcBef>
                <a:spcPts val="0"/>
              </a:spcBef>
              <a:spcAft>
                <a:spcPts val="0"/>
              </a:spcAft>
              <a:buNone/>
            </a:pPr>
            <a:r>
              <a:rPr b="1" lang="en">
                <a:latin typeface="Roboto"/>
                <a:ea typeface="Roboto"/>
                <a:cs typeface="Roboto"/>
                <a:sym typeface="Roboto"/>
              </a:rPr>
              <a:t>Support digital skills training and resource procurement for organisations so they can use their skills to support clients </a:t>
            </a:r>
            <a:endParaRPr b="1">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Double-sided deficit: within organisations and within communities services </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Support organisations to support clients </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Low to no-cost rates, covering basic computer skills and key skills for successful remote-working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b="1" lang="en">
                <a:latin typeface="Roboto"/>
                <a:ea typeface="Roboto"/>
                <a:cs typeface="Roboto"/>
                <a:sym typeface="Roboto"/>
              </a:rPr>
              <a:t>Tackling digital poverty at the policy level </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Funders to work with a variety of stakeholders to tackle systemic inequalities that leave vulnerable communities in London and nationally digitally excluded </a:t>
            </a:r>
            <a:endParaRPr>
              <a:latin typeface="Roboto"/>
              <a:ea typeface="Roboto"/>
              <a:cs typeface="Roboto"/>
              <a:sym typeface="Robot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9"/>
          <p:cNvSpPr txBox="1"/>
          <p:nvPr>
            <p:ph type="title"/>
          </p:nvPr>
        </p:nvSpPr>
        <p:spPr>
          <a:xfrm>
            <a:off x="399025" y="500925"/>
            <a:ext cx="3704400" cy="204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300"/>
              <a:t>Increasing </a:t>
            </a:r>
            <a:r>
              <a:rPr lang="en" sz="4300"/>
              <a:t>Access to Specialist Services &amp;  Support </a:t>
            </a:r>
            <a:endParaRPr sz="4300"/>
          </a:p>
        </p:txBody>
      </p:sp>
      <p:sp>
        <p:nvSpPr>
          <p:cNvPr id="338" name="Google Shape;338;p59"/>
          <p:cNvSpPr txBox="1"/>
          <p:nvPr>
            <p:ph idx="2" type="body"/>
          </p:nvPr>
        </p:nvSpPr>
        <p:spPr>
          <a:xfrm>
            <a:off x="4879025" y="500925"/>
            <a:ext cx="3954000" cy="4111500"/>
          </a:xfrm>
          <a:prstGeom prst="rect">
            <a:avLst/>
          </a:prstGeom>
        </p:spPr>
        <p:txBody>
          <a:bodyPr anchorCtr="0" anchor="t" bIns="91425" lIns="91425" spcFirstLastPara="1" rIns="91425" wrap="square" tIns="91425">
            <a:normAutofit fontScale="85000"/>
          </a:bodyPr>
          <a:lstStyle/>
          <a:p>
            <a:pPr indent="0" lvl="0" marL="0" rtl="0" algn="l">
              <a:lnSpc>
                <a:spcPct val="150000"/>
              </a:lnSpc>
              <a:spcBef>
                <a:spcPts val="0"/>
              </a:spcBef>
              <a:spcAft>
                <a:spcPts val="0"/>
              </a:spcAft>
              <a:buNone/>
            </a:pPr>
            <a:r>
              <a:rPr b="1" lang="en"/>
              <a:t>Statutory bodies, networks and partnerships to work with advice organisations of all sizes and </a:t>
            </a:r>
            <a:r>
              <a:rPr b="1" lang="en"/>
              <a:t>specialism</a:t>
            </a:r>
            <a:r>
              <a:rPr b="1" lang="en"/>
              <a:t> to establish clear, effective referral routes </a:t>
            </a:r>
            <a:endParaRPr b="1"/>
          </a:p>
          <a:p>
            <a:pPr indent="-298767" lvl="0" marL="457200" rtl="0" algn="l">
              <a:lnSpc>
                <a:spcPct val="150000"/>
              </a:lnSpc>
              <a:spcBef>
                <a:spcPts val="1200"/>
              </a:spcBef>
              <a:spcAft>
                <a:spcPts val="0"/>
              </a:spcAft>
              <a:buSzPct val="100000"/>
              <a:buChar char="●"/>
            </a:pPr>
            <a:r>
              <a:rPr lang="en"/>
              <a:t>Share </a:t>
            </a:r>
            <a:r>
              <a:rPr b="1" lang="en"/>
              <a:t>skills, knowledge and capacity</a:t>
            </a:r>
            <a:r>
              <a:rPr lang="en"/>
              <a:t> at the local level </a:t>
            </a:r>
            <a:endParaRPr/>
          </a:p>
          <a:p>
            <a:pPr indent="-298767" lvl="0" marL="457200" rtl="0" algn="l">
              <a:lnSpc>
                <a:spcPct val="150000"/>
              </a:lnSpc>
              <a:spcBef>
                <a:spcPts val="0"/>
              </a:spcBef>
              <a:spcAft>
                <a:spcPts val="0"/>
              </a:spcAft>
              <a:buSzPct val="100000"/>
              <a:buChar char="●"/>
            </a:pPr>
            <a:r>
              <a:rPr lang="en"/>
              <a:t>Demonstrate</a:t>
            </a:r>
            <a:r>
              <a:rPr b="1" lang="en"/>
              <a:t> value and </a:t>
            </a:r>
            <a:r>
              <a:rPr b="1" lang="en"/>
              <a:t>expertise</a:t>
            </a:r>
            <a:r>
              <a:rPr lang="en"/>
              <a:t> of smaller organisations </a:t>
            </a:r>
            <a:endParaRPr/>
          </a:p>
          <a:p>
            <a:pPr indent="-298767" lvl="0" marL="457200" rtl="0" algn="l">
              <a:lnSpc>
                <a:spcPct val="150000"/>
              </a:lnSpc>
              <a:spcBef>
                <a:spcPts val="0"/>
              </a:spcBef>
              <a:spcAft>
                <a:spcPts val="0"/>
              </a:spcAft>
              <a:buSzPct val="100000"/>
              <a:buChar char="●"/>
            </a:pPr>
            <a:r>
              <a:rPr lang="en"/>
              <a:t>Funders, networks, and </a:t>
            </a:r>
            <a:r>
              <a:rPr lang="en"/>
              <a:t>statutory</a:t>
            </a:r>
            <a:r>
              <a:rPr lang="en"/>
              <a:t> bodies can provide support for specific areas of training</a:t>
            </a:r>
            <a:endParaRPr/>
          </a:p>
          <a:p>
            <a:pPr indent="0" lvl="0" marL="0" rtl="0" algn="l">
              <a:lnSpc>
                <a:spcPct val="150000"/>
              </a:lnSpc>
              <a:spcBef>
                <a:spcPts val="1200"/>
              </a:spcBef>
              <a:spcAft>
                <a:spcPts val="0"/>
              </a:spcAft>
              <a:buNone/>
            </a:pPr>
            <a:r>
              <a:rPr b="1" lang="en"/>
              <a:t>Funding bodies to offer longer-term funding to </a:t>
            </a:r>
            <a:r>
              <a:rPr b="1" lang="en"/>
              <a:t>cover</a:t>
            </a:r>
            <a:r>
              <a:rPr b="1" lang="en"/>
              <a:t> longer-term staff contracts  </a:t>
            </a:r>
            <a:endParaRPr b="1"/>
          </a:p>
          <a:p>
            <a:pPr indent="-298767" lvl="0" marL="457200" rtl="0" algn="l">
              <a:lnSpc>
                <a:spcPct val="150000"/>
              </a:lnSpc>
              <a:spcBef>
                <a:spcPts val="1200"/>
              </a:spcBef>
              <a:spcAft>
                <a:spcPts val="0"/>
              </a:spcAft>
              <a:buSzPct val="100000"/>
              <a:buChar char="●"/>
            </a:pPr>
            <a:r>
              <a:rPr lang="en"/>
              <a:t>Promote staff </a:t>
            </a:r>
            <a:r>
              <a:rPr b="1" lang="en"/>
              <a:t>retention </a:t>
            </a:r>
            <a:r>
              <a:rPr lang="en"/>
              <a:t>and employment </a:t>
            </a:r>
            <a:r>
              <a:rPr b="1" lang="en"/>
              <a:t>security </a:t>
            </a:r>
            <a:endParaRPr b="1"/>
          </a:p>
          <a:p>
            <a:pPr indent="-298767" lvl="0" marL="457200" rtl="0" algn="l">
              <a:lnSpc>
                <a:spcPct val="150000"/>
              </a:lnSpc>
              <a:spcBef>
                <a:spcPts val="0"/>
              </a:spcBef>
              <a:spcAft>
                <a:spcPts val="0"/>
              </a:spcAft>
              <a:buSzPct val="100000"/>
              <a:buChar char="●"/>
            </a:pPr>
            <a:r>
              <a:rPr lang="en"/>
              <a:t>Co-design funding </a:t>
            </a:r>
            <a:r>
              <a:rPr lang="en"/>
              <a:t>opportunities</a:t>
            </a:r>
            <a:r>
              <a:rPr lang="en"/>
              <a:t> to address </a:t>
            </a:r>
            <a:r>
              <a:rPr b="1" lang="en"/>
              <a:t>specific </a:t>
            </a:r>
            <a:r>
              <a:rPr b="1" lang="en"/>
              <a:t>workforce</a:t>
            </a:r>
            <a:r>
              <a:rPr b="1" lang="en"/>
              <a:t> needs,</a:t>
            </a:r>
            <a:r>
              <a:rPr lang="en"/>
              <a:t> e.g. immigration advisors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60"/>
          <p:cNvSpPr txBox="1"/>
          <p:nvPr>
            <p:ph type="title"/>
          </p:nvPr>
        </p:nvSpPr>
        <p:spPr>
          <a:xfrm>
            <a:off x="360650" y="500925"/>
            <a:ext cx="7858800" cy="29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Increasing Access to Specialist Services &amp;  Support</a:t>
            </a:r>
            <a:endParaRPr sz="2000"/>
          </a:p>
        </p:txBody>
      </p:sp>
      <p:sp>
        <p:nvSpPr>
          <p:cNvPr id="344" name="Google Shape;344;p60"/>
          <p:cNvSpPr txBox="1"/>
          <p:nvPr>
            <p:ph idx="4294967295" type="body"/>
          </p:nvPr>
        </p:nvSpPr>
        <p:spPr>
          <a:xfrm>
            <a:off x="360650" y="1477000"/>
            <a:ext cx="8471700" cy="41115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b="1" lang="en"/>
              <a:t>Statutory bodies, networks and partnerships to work with advice organisations of all sizes and specialism to establish clear, effective referral routes </a:t>
            </a:r>
            <a:endParaRPr b="1"/>
          </a:p>
          <a:p>
            <a:pPr indent="-311150" lvl="0" marL="457200" rtl="0" algn="l">
              <a:lnSpc>
                <a:spcPct val="150000"/>
              </a:lnSpc>
              <a:spcBef>
                <a:spcPts val="1200"/>
              </a:spcBef>
              <a:spcAft>
                <a:spcPts val="0"/>
              </a:spcAft>
              <a:buSzPts val="1300"/>
              <a:buChar char="●"/>
            </a:pPr>
            <a:r>
              <a:rPr lang="en"/>
              <a:t>Share </a:t>
            </a:r>
            <a:r>
              <a:rPr b="1" lang="en"/>
              <a:t>skills, knowledge and capacity</a:t>
            </a:r>
            <a:r>
              <a:rPr lang="en"/>
              <a:t> at the local level </a:t>
            </a:r>
            <a:endParaRPr/>
          </a:p>
          <a:p>
            <a:pPr indent="-311150" lvl="0" marL="457200" rtl="0" algn="l">
              <a:lnSpc>
                <a:spcPct val="150000"/>
              </a:lnSpc>
              <a:spcBef>
                <a:spcPts val="0"/>
              </a:spcBef>
              <a:spcAft>
                <a:spcPts val="0"/>
              </a:spcAft>
              <a:buSzPts val="1300"/>
              <a:buChar char="●"/>
            </a:pPr>
            <a:r>
              <a:rPr lang="en"/>
              <a:t>Demonstrate</a:t>
            </a:r>
            <a:r>
              <a:rPr b="1" lang="en"/>
              <a:t> value and expertise</a:t>
            </a:r>
            <a:r>
              <a:rPr lang="en"/>
              <a:t> of smaller organisations </a:t>
            </a:r>
            <a:endParaRPr/>
          </a:p>
          <a:p>
            <a:pPr indent="-311150" lvl="0" marL="457200" rtl="0" algn="l">
              <a:lnSpc>
                <a:spcPct val="150000"/>
              </a:lnSpc>
              <a:spcBef>
                <a:spcPts val="0"/>
              </a:spcBef>
              <a:spcAft>
                <a:spcPts val="0"/>
              </a:spcAft>
              <a:buSzPts val="1300"/>
              <a:buChar char="●"/>
            </a:pPr>
            <a:r>
              <a:rPr lang="en"/>
              <a:t>Funders, networks, and statutory bodies can provide support for specific areas of training</a:t>
            </a:r>
            <a:endParaRPr/>
          </a:p>
          <a:p>
            <a:pPr indent="0" lvl="0" marL="0" rtl="0" algn="l">
              <a:lnSpc>
                <a:spcPct val="150000"/>
              </a:lnSpc>
              <a:spcBef>
                <a:spcPts val="1200"/>
              </a:spcBef>
              <a:spcAft>
                <a:spcPts val="0"/>
              </a:spcAft>
              <a:buNone/>
            </a:pPr>
            <a:r>
              <a:rPr b="1" lang="en"/>
              <a:t>Funding bodies to offer longer-term funding to cover longer-term staff contracts  </a:t>
            </a:r>
            <a:endParaRPr b="1"/>
          </a:p>
          <a:p>
            <a:pPr indent="-311150" lvl="0" marL="457200" rtl="0" algn="l">
              <a:lnSpc>
                <a:spcPct val="150000"/>
              </a:lnSpc>
              <a:spcBef>
                <a:spcPts val="1200"/>
              </a:spcBef>
              <a:spcAft>
                <a:spcPts val="0"/>
              </a:spcAft>
              <a:buSzPts val="1300"/>
              <a:buChar char="●"/>
            </a:pPr>
            <a:r>
              <a:rPr lang="en"/>
              <a:t>Promote staff </a:t>
            </a:r>
            <a:r>
              <a:rPr b="1" lang="en"/>
              <a:t>retention </a:t>
            </a:r>
            <a:r>
              <a:rPr lang="en"/>
              <a:t>and employment </a:t>
            </a:r>
            <a:r>
              <a:rPr b="1" lang="en"/>
              <a:t>security </a:t>
            </a:r>
            <a:endParaRPr b="1"/>
          </a:p>
          <a:p>
            <a:pPr indent="-311150" lvl="0" marL="457200" rtl="0" algn="l">
              <a:lnSpc>
                <a:spcPct val="150000"/>
              </a:lnSpc>
              <a:spcBef>
                <a:spcPts val="0"/>
              </a:spcBef>
              <a:spcAft>
                <a:spcPts val="0"/>
              </a:spcAft>
              <a:buSzPts val="1300"/>
              <a:buChar char="●"/>
            </a:pPr>
            <a:r>
              <a:rPr lang="en"/>
              <a:t>Co-design funding opportunities to address </a:t>
            </a:r>
            <a:r>
              <a:rPr b="1" lang="en"/>
              <a:t>specific workforce needs,</a:t>
            </a:r>
            <a:r>
              <a:rPr lang="en"/>
              <a:t> e.g. immigration advisors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61"/>
          <p:cNvSpPr/>
          <p:nvPr/>
        </p:nvSpPr>
        <p:spPr>
          <a:xfrm>
            <a:off x="5958025" y="2743425"/>
            <a:ext cx="2874300" cy="1897800"/>
          </a:xfrm>
          <a:prstGeom prst="rect">
            <a:avLst/>
          </a:prstGeom>
          <a:solidFill>
            <a:srgbClr val="F2EAE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61"/>
          <p:cNvSpPr txBox="1"/>
          <p:nvPr>
            <p:ph type="title"/>
          </p:nvPr>
        </p:nvSpPr>
        <p:spPr>
          <a:xfrm>
            <a:off x="311725" y="500925"/>
            <a:ext cx="8520600" cy="623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Networking &amp; Developing A Voice Within the Sector </a:t>
            </a:r>
            <a:endParaRPr/>
          </a:p>
        </p:txBody>
      </p:sp>
      <p:sp>
        <p:nvSpPr>
          <p:cNvPr id="351" name="Google Shape;351;p61"/>
          <p:cNvSpPr txBox="1"/>
          <p:nvPr>
            <p:ph idx="1" type="body"/>
          </p:nvPr>
        </p:nvSpPr>
        <p:spPr>
          <a:xfrm>
            <a:off x="311700" y="1505700"/>
            <a:ext cx="5326800" cy="3076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b="1" lang="en" sz="1500"/>
              <a:t>Existing networks to reduce or eliminate membership fees for smaller organisations </a:t>
            </a:r>
            <a:endParaRPr b="1" sz="1500"/>
          </a:p>
          <a:p>
            <a:pPr indent="-323850" lvl="0" marL="457200" rtl="0" algn="l">
              <a:lnSpc>
                <a:spcPct val="150000"/>
              </a:lnSpc>
              <a:spcBef>
                <a:spcPts val="1200"/>
              </a:spcBef>
              <a:spcAft>
                <a:spcPts val="0"/>
              </a:spcAft>
              <a:buSzPts val="1500"/>
              <a:buChar char="●"/>
            </a:pPr>
            <a:r>
              <a:rPr lang="en" sz="1500"/>
              <a:t>P</a:t>
            </a:r>
            <a:r>
              <a:rPr lang="en" sz="1500"/>
              <a:t>romote </a:t>
            </a:r>
            <a:r>
              <a:rPr b="1" lang="en" sz="1500"/>
              <a:t>engagement </a:t>
            </a:r>
            <a:r>
              <a:rPr lang="en" sz="1500"/>
              <a:t>with network and other members </a:t>
            </a:r>
            <a:endParaRPr sz="1500"/>
          </a:p>
          <a:p>
            <a:pPr indent="-323850" lvl="0" marL="457200" rtl="0" algn="l">
              <a:lnSpc>
                <a:spcPct val="150000"/>
              </a:lnSpc>
              <a:spcBef>
                <a:spcPts val="0"/>
              </a:spcBef>
              <a:spcAft>
                <a:spcPts val="0"/>
              </a:spcAft>
              <a:buSzPts val="1500"/>
              <a:buChar char="●"/>
            </a:pPr>
            <a:r>
              <a:rPr lang="en" sz="1500"/>
              <a:t>Smaller organisations reap </a:t>
            </a:r>
            <a:r>
              <a:rPr b="1" lang="en" sz="1500"/>
              <a:t>benefits</a:t>
            </a:r>
            <a:r>
              <a:rPr lang="en" sz="1500"/>
              <a:t> of membership </a:t>
            </a:r>
            <a:endParaRPr sz="1500"/>
          </a:p>
          <a:p>
            <a:pPr indent="-323850" lvl="1" marL="914400" rtl="0" algn="l">
              <a:lnSpc>
                <a:spcPct val="150000"/>
              </a:lnSpc>
              <a:spcBef>
                <a:spcPts val="0"/>
              </a:spcBef>
              <a:spcAft>
                <a:spcPts val="0"/>
              </a:spcAft>
              <a:buSzPts val="1500"/>
              <a:buChar char="○"/>
            </a:pPr>
            <a:r>
              <a:rPr lang="en" sz="1500"/>
              <a:t>Online training, webinars, share best practice </a:t>
            </a:r>
            <a:endParaRPr sz="1500"/>
          </a:p>
          <a:p>
            <a:pPr indent="-323850" lvl="0" marL="457200" rtl="0" algn="l">
              <a:lnSpc>
                <a:spcPct val="150000"/>
              </a:lnSpc>
              <a:spcBef>
                <a:spcPts val="0"/>
              </a:spcBef>
              <a:spcAft>
                <a:spcPts val="0"/>
              </a:spcAft>
              <a:buSzPts val="1500"/>
              <a:buChar char="●"/>
            </a:pPr>
            <a:r>
              <a:rPr lang="en" sz="1500"/>
              <a:t>Provide opportunities to </a:t>
            </a:r>
            <a:r>
              <a:rPr b="1" lang="en" sz="1500"/>
              <a:t>shape</a:t>
            </a:r>
            <a:r>
              <a:rPr lang="en" sz="1500"/>
              <a:t> network aims and activities </a:t>
            </a:r>
            <a:endParaRPr sz="1500"/>
          </a:p>
        </p:txBody>
      </p:sp>
      <p:sp>
        <p:nvSpPr>
          <p:cNvPr id="352" name="Google Shape;352;p61"/>
          <p:cNvSpPr txBox="1"/>
          <p:nvPr>
            <p:ph idx="2" type="body"/>
          </p:nvPr>
        </p:nvSpPr>
        <p:spPr>
          <a:xfrm>
            <a:off x="6073275" y="2825925"/>
            <a:ext cx="2580300" cy="1657500"/>
          </a:xfrm>
          <a:prstGeom prst="rect">
            <a:avLst/>
          </a:prstGeom>
        </p:spPr>
        <p:txBody>
          <a:bodyPr anchorCtr="0" anchor="t" bIns="91425" lIns="91425" spcFirstLastPara="1" rIns="91425" wrap="square" tIns="91425">
            <a:normAutofit fontScale="92500" lnSpcReduction="20000"/>
          </a:bodyPr>
          <a:lstStyle/>
          <a:p>
            <a:pPr indent="0" lvl="0" marL="0" rtl="0" algn="l">
              <a:lnSpc>
                <a:spcPct val="200000"/>
              </a:lnSpc>
              <a:spcBef>
                <a:spcPts val="0"/>
              </a:spcBef>
              <a:spcAft>
                <a:spcPts val="0"/>
              </a:spcAft>
              <a:buNone/>
            </a:pPr>
            <a:r>
              <a:rPr lang="en" sz="1400"/>
              <a:t>What Makes A Good Network? </a:t>
            </a:r>
            <a:endParaRPr sz="1400"/>
          </a:p>
          <a:p>
            <a:pPr indent="-310832" lvl="0" marL="457200" rtl="0" algn="l">
              <a:lnSpc>
                <a:spcPct val="200000"/>
              </a:lnSpc>
              <a:spcBef>
                <a:spcPts val="1200"/>
              </a:spcBef>
              <a:spcAft>
                <a:spcPts val="0"/>
              </a:spcAft>
              <a:buSzPct val="100000"/>
              <a:buAutoNum type="arabicPeriod"/>
            </a:pPr>
            <a:r>
              <a:rPr i="1" lang="en" sz="1400"/>
              <a:t>Democratic </a:t>
            </a:r>
            <a:endParaRPr i="1" sz="1400"/>
          </a:p>
          <a:p>
            <a:pPr indent="-310832" lvl="0" marL="457200" rtl="0" algn="l">
              <a:lnSpc>
                <a:spcPct val="200000"/>
              </a:lnSpc>
              <a:spcBef>
                <a:spcPts val="0"/>
              </a:spcBef>
              <a:spcAft>
                <a:spcPts val="0"/>
              </a:spcAft>
              <a:buSzPct val="100000"/>
              <a:buAutoNum type="arabicPeriod"/>
            </a:pPr>
            <a:r>
              <a:rPr i="1" lang="en" sz="1400"/>
              <a:t>Responsive </a:t>
            </a:r>
            <a:endParaRPr i="1" sz="1400"/>
          </a:p>
          <a:p>
            <a:pPr indent="-310832" lvl="0" marL="457200" rtl="0" algn="l">
              <a:lnSpc>
                <a:spcPct val="200000"/>
              </a:lnSpc>
              <a:spcBef>
                <a:spcPts val="0"/>
              </a:spcBef>
              <a:spcAft>
                <a:spcPts val="0"/>
              </a:spcAft>
              <a:buSzPct val="100000"/>
              <a:buAutoNum type="arabicPeriod"/>
            </a:pPr>
            <a:r>
              <a:rPr i="1" lang="en" sz="1400"/>
              <a:t>Well-funded </a:t>
            </a:r>
            <a:endParaRPr i="1" sz="14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62"/>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Final Takeaways </a:t>
            </a:r>
            <a:endParaRPr/>
          </a:p>
        </p:txBody>
      </p:sp>
      <p:sp>
        <p:nvSpPr>
          <p:cNvPr id="358" name="Google Shape;358;p62"/>
          <p:cNvSpPr txBox="1"/>
          <p:nvPr>
            <p:ph idx="1" type="body"/>
          </p:nvPr>
        </p:nvSpPr>
        <p:spPr>
          <a:xfrm>
            <a:off x="311700" y="1505700"/>
            <a:ext cx="8520600" cy="307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1400"/>
              <a:t>Trusts,  Foundations &amp; Other Funders </a:t>
            </a:r>
            <a:endParaRPr b="1" sz="1400"/>
          </a:p>
          <a:p>
            <a:pPr indent="-317500" lvl="0" marL="457200" rtl="0" algn="l">
              <a:spcBef>
                <a:spcPts val="1200"/>
              </a:spcBef>
              <a:spcAft>
                <a:spcPts val="0"/>
              </a:spcAft>
              <a:buSzPts val="1400"/>
              <a:buChar char="●"/>
            </a:pPr>
            <a:r>
              <a:rPr lang="en" sz="1400"/>
              <a:t>Examine </a:t>
            </a:r>
            <a:r>
              <a:rPr b="1" lang="en" sz="1400"/>
              <a:t>criteria</a:t>
            </a:r>
            <a:r>
              <a:rPr b="1" lang="en" sz="1400"/>
              <a:t> and application </a:t>
            </a:r>
            <a:r>
              <a:rPr lang="en" sz="1400"/>
              <a:t>processes for funding to ensure accessibility for all </a:t>
            </a:r>
            <a:endParaRPr sz="1400"/>
          </a:p>
          <a:p>
            <a:pPr indent="-317500" lvl="0" marL="457200" rtl="0" algn="l">
              <a:spcBef>
                <a:spcPts val="0"/>
              </a:spcBef>
              <a:spcAft>
                <a:spcPts val="0"/>
              </a:spcAft>
              <a:buSzPts val="1400"/>
              <a:buChar char="●"/>
            </a:pPr>
            <a:r>
              <a:rPr lang="en" sz="1400"/>
              <a:t>Consider allocating </a:t>
            </a:r>
            <a:r>
              <a:rPr b="1" lang="en" sz="1400"/>
              <a:t>additional funding</a:t>
            </a:r>
            <a:r>
              <a:rPr lang="en" sz="1400"/>
              <a:t> for organisations left behind through previous funding arrangements </a:t>
            </a:r>
            <a:endParaRPr sz="1400"/>
          </a:p>
          <a:p>
            <a:pPr indent="-317500" lvl="0" marL="457200" rtl="0" algn="l">
              <a:spcBef>
                <a:spcPts val="0"/>
              </a:spcBef>
              <a:spcAft>
                <a:spcPts val="0"/>
              </a:spcAft>
              <a:buSzPts val="1400"/>
              <a:buChar char="●"/>
            </a:pPr>
            <a:r>
              <a:rPr lang="en" sz="1400"/>
              <a:t>Consider funding</a:t>
            </a:r>
            <a:r>
              <a:rPr b="1" lang="en" sz="1400"/>
              <a:t> networks</a:t>
            </a:r>
            <a:r>
              <a:rPr lang="en" sz="1400"/>
              <a:t> for advice services working with diverse communities </a:t>
            </a:r>
            <a:endParaRPr sz="1400"/>
          </a:p>
          <a:p>
            <a:pPr indent="0" lvl="0" marL="0" rtl="0" algn="l">
              <a:spcBef>
                <a:spcPts val="1200"/>
              </a:spcBef>
              <a:spcAft>
                <a:spcPts val="0"/>
              </a:spcAft>
              <a:buNone/>
            </a:pPr>
            <a:r>
              <a:rPr b="1" lang="en" sz="1400"/>
              <a:t>Research</a:t>
            </a:r>
            <a:endParaRPr b="1" sz="1400"/>
          </a:p>
          <a:p>
            <a:pPr indent="-317500" lvl="0" marL="457200" rtl="0" algn="l">
              <a:spcBef>
                <a:spcPts val="1200"/>
              </a:spcBef>
              <a:spcAft>
                <a:spcPts val="0"/>
              </a:spcAft>
              <a:buSzPts val="1400"/>
              <a:buChar char="●"/>
            </a:pPr>
            <a:r>
              <a:rPr lang="en" sz="1400"/>
              <a:t>Explore </a:t>
            </a:r>
            <a:r>
              <a:rPr b="1" lang="en" sz="1400"/>
              <a:t>beneficiary needs </a:t>
            </a:r>
            <a:r>
              <a:rPr lang="en" sz="1400"/>
              <a:t>and challenges in more depth </a:t>
            </a:r>
            <a:endParaRPr sz="1400"/>
          </a:p>
          <a:p>
            <a:pPr indent="-317500" lvl="0" marL="457200" rtl="0" algn="l">
              <a:spcBef>
                <a:spcPts val="0"/>
              </a:spcBef>
              <a:spcAft>
                <a:spcPts val="0"/>
              </a:spcAft>
              <a:buSzPts val="1400"/>
              <a:buChar char="●"/>
            </a:pPr>
            <a:r>
              <a:rPr lang="en" sz="1400"/>
              <a:t>Understand the role of </a:t>
            </a:r>
            <a:r>
              <a:rPr b="1" lang="en" sz="1400"/>
              <a:t>organisations</a:t>
            </a:r>
            <a:r>
              <a:rPr lang="en" sz="1400"/>
              <a:t> in addressing these and their own support needs </a:t>
            </a:r>
            <a:endParaRPr sz="1400"/>
          </a:p>
          <a:p>
            <a:pPr indent="-317500" lvl="0" marL="457200" rtl="0" algn="l">
              <a:spcBef>
                <a:spcPts val="0"/>
              </a:spcBef>
              <a:spcAft>
                <a:spcPts val="0"/>
              </a:spcAft>
              <a:buSzPts val="1400"/>
              <a:buChar char="●"/>
            </a:pPr>
            <a:r>
              <a:rPr lang="en" sz="1400"/>
              <a:t>Explore these issues</a:t>
            </a:r>
            <a:r>
              <a:rPr b="1" lang="en" sz="1400"/>
              <a:t> outside of London </a:t>
            </a:r>
            <a:endParaRPr b="1" sz="14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63"/>
          <p:cNvSpPr txBox="1"/>
          <p:nvPr>
            <p:ph idx="1" type="body"/>
          </p:nvPr>
        </p:nvSpPr>
        <p:spPr>
          <a:xfrm>
            <a:off x="311700" y="1505700"/>
            <a:ext cx="7573500" cy="307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1400"/>
              <a:t>The Advice Sector </a:t>
            </a:r>
            <a:endParaRPr b="1" sz="1400"/>
          </a:p>
          <a:p>
            <a:pPr indent="-317500" lvl="0" marL="457200" rtl="0" algn="l">
              <a:spcBef>
                <a:spcPts val="1200"/>
              </a:spcBef>
              <a:spcAft>
                <a:spcPts val="0"/>
              </a:spcAft>
              <a:buSzPts val="1400"/>
              <a:buChar char="●"/>
            </a:pPr>
            <a:r>
              <a:rPr lang="en" sz="1400"/>
              <a:t>Re-assess </a:t>
            </a:r>
            <a:r>
              <a:rPr b="1" lang="en" sz="1400"/>
              <a:t>relationships</a:t>
            </a:r>
            <a:r>
              <a:rPr lang="en" sz="1400"/>
              <a:t> with groups working with diverse communities &amp; recognise value for ensuring access to justice for those most impacted by austerity and COVID-19 </a:t>
            </a:r>
            <a:endParaRPr sz="1400"/>
          </a:p>
          <a:p>
            <a:pPr indent="-317500" lvl="0" marL="457200" rtl="0" algn="l">
              <a:spcBef>
                <a:spcPts val="0"/>
              </a:spcBef>
              <a:spcAft>
                <a:spcPts val="0"/>
              </a:spcAft>
              <a:buSzPts val="1400"/>
              <a:buChar char="●"/>
            </a:pPr>
            <a:r>
              <a:rPr lang="en" sz="1400"/>
              <a:t>Re-examine </a:t>
            </a:r>
            <a:r>
              <a:rPr b="1" lang="en" sz="1400"/>
              <a:t>referral routes</a:t>
            </a:r>
            <a:r>
              <a:rPr lang="en" sz="1400"/>
              <a:t> to provide mutual exchange of knowledge, skills, and capacity </a:t>
            </a:r>
            <a:endParaRPr sz="1400"/>
          </a:p>
          <a:p>
            <a:pPr indent="-317500" lvl="0" marL="457200" rtl="0" algn="l">
              <a:spcBef>
                <a:spcPts val="0"/>
              </a:spcBef>
              <a:spcAft>
                <a:spcPts val="0"/>
              </a:spcAft>
              <a:buSzPts val="1400"/>
              <a:buChar char="●"/>
            </a:pPr>
            <a:r>
              <a:rPr lang="en" sz="1400"/>
              <a:t>ASA to re-examine the role of the </a:t>
            </a:r>
            <a:r>
              <a:rPr b="1" lang="en" sz="1400"/>
              <a:t>AQS </a:t>
            </a:r>
            <a:r>
              <a:rPr lang="en" sz="1400"/>
              <a:t>in excluding some services and explore how to best support smaller organisations to gain accreditation </a:t>
            </a:r>
            <a:endParaRPr sz="1400"/>
          </a:p>
        </p:txBody>
      </p:sp>
      <p:sp>
        <p:nvSpPr>
          <p:cNvPr id="364" name="Google Shape;364;p63"/>
          <p:cNvSpPr txBox="1"/>
          <p:nvPr>
            <p:ph type="title"/>
          </p:nvPr>
        </p:nvSpPr>
        <p:spPr>
          <a:xfrm>
            <a:off x="311700" y="376650"/>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Final Takeaways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8"/>
          <p:cNvSpPr txBox="1"/>
          <p:nvPr>
            <p:ph idx="1" type="body"/>
          </p:nvPr>
        </p:nvSpPr>
        <p:spPr>
          <a:xfrm>
            <a:off x="4644675" y="191700"/>
            <a:ext cx="4166400" cy="47601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317500" lvl="0" marL="457200" rtl="0" algn="l">
              <a:lnSpc>
                <a:spcPct val="150000"/>
              </a:lnSpc>
              <a:spcBef>
                <a:spcPts val="1200"/>
              </a:spcBef>
              <a:spcAft>
                <a:spcPts val="0"/>
              </a:spcAft>
              <a:buSzPts val="1400"/>
              <a:buAutoNum type="arabicPeriod"/>
            </a:pPr>
            <a:r>
              <a:rPr lang="en" sz="1400"/>
              <a:t>Identify key </a:t>
            </a:r>
            <a:r>
              <a:rPr b="1" lang="en" sz="1400"/>
              <a:t>challenges </a:t>
            </a:r>
            <a:r>
              <a:rPr lang="en" sz="1400"/>
              <a:t>f</a:t>
            </a:r>
            <a:r>
              <a:rPr lang="en" sz="1400"/>
              <a:t>aced by smaller organisations that provide advice and support to diverse communities experiencing </a:t>
            </a:r>
            <a:r>
              <a:rPr b="1" lang="en" sz="1400"/>
              <a:t>racial inequality </a:t>
            </a:r>
            <a:endParaRPr b="1" sz="1400"/>
          </a:p>
          <a:p>
            <a:pPr indent="-317500" lvl="0" marL="457200" rtl="0" algn="l">
              <a:lnSpc>
                <a:spcPct val="150000"/>
              </a:lnSpc>
              <a:spcBef>
                <a:spcPts val="0"/>
              </a:spcBef>
              <a:spcAft>
                <a:spcPts val="0"/>
              </a:spcAft>
              <a:buSzPts val="1400"/>
              <a:buAutoNum type="arabicPeriod"/>
            </a:pPr>
            <a:r>
              <a:rPr lang="en" sz="1400"/>
              <a:t>Identify the </a:t>
            </a:r>
            <a:r>
              <a:rPr b="1" lang="en" sz="1400"/>
              <a:t>support needs </a:t>
            </a:r>
            <a:r>
              <a:rPr lang="en" sz="1400"/>
              <a:t>of these organisations </a:t>
            </a:r>
            <a:endParaRPr sz="1400"/>
          </a:p>
          <a:p>
            <a:pPr indent="-317500" lvl="0" marL="457200" rtl="0" algn="l">
              <a:lnSpc>
                <a:spcPct val="150000"/>
              </a:lnSpc>
              <a:spcBef>
                <a:spcPts val="0"/>
              </a:spcBef>
              <a:spcAft>
                <a:spcPts val="0"/>
              </a:spcAft>
              <a:buSzPts val="1400"/>
              <a:buAutoNum type="arabicPeriod"/>
            </a:pPr>
            <a:r>
              <a:rPr lang="en" sz="1400"/>
              <a:t>Consider what the </a:t>
            </a:r>
            <a:r>
              <a:rPr b="1" lang="en" sz="1400"/>
              <a:t>most effective </a:t>
            </a:r>
            <a:r>
              <a:rPr lang="en" sz="1400"/>
              <a:t>way of </a:t>
            </a:r>
            <a:r>
              <a:rPr b="1" lang="en" sz="1400"/>
              <a:t>addressing </a:t>
            </a:r>
            <a:r>
              <a:rPr lang="en" sz="1400"/>
              <a:t>these support needs and </a:t>
            </a:r>
            <a:r>
              <a:rPr lang="en" sz="1400"/>
              <a:t>developing</a:t>
            </a:r>
            <a:r>
              <a:rPr lang="en" sz="1400"/>
              <a:t> the </a:t>
            </a:r>
            <a:r>
              <a:rPr b="1" lang="en" sz="1400"/>
              <a:t>sustainability</a:t>
            </a:r>
            <a:r>
              <a:rPr lang="en" sz="1400"/>
              <a:t> of these organisations </a:t>
            </a:r>
            <a:endParaRPr sz="1400"/>
          </a:p>
          <a:p>
            <a:pPr indent="-317500" lvl="0" marL="457200" rtl="0" algn="l">
              <a:spcBef>
                <a:spcPts val="0"/>
              </a:spcBef>
              <a:spcAft>
                <a:spcPts val="0"/>
              </a:spcAft>
              <a:buSzPts val="1400"/>
              <a:buAutoNum type="arabicPeriod"/>
            </a:pPr>
            <a:r>
              <a:rPr lang="en" sz="1400"/>
              <a:t>Produce clear </a:t>
            </a:r>
            <a:r>
              <a:rPr b="1" lang="en" sz="1400"/>
              <a:t>recommendations</a:t>
            </a:r>
            <a:r>
              <a:rPr lang="en" sz="1400"/>
              <a:t> for </a:t>
            </a:r>
            <a:r>
              <a:rPr lang="en" sz="1400"/>
              <a:t>stakeholders</a:t>
            </a:r>
            <a:r>
              <a:rPr lang="en" sz="1400"/>
              <a:t> on how to meet these needs </a:t>
            </a:r>
            <a:endParaRPr sz="1400"/>
          </a:p>
          <a:p>
            <a:pPr indent="-317500" lvl="0" marL="457200" rtl="0" algn="l">
              <a:spcBef>
                <a:spcPts val="0"/>
              </a:spcBef>
              <a:spcAft>
                <a:spcPts val="0"/>
              </a:spcAft>
              <a:buSzPts val="1400"/>
              <a:buAutoNum type="arabicPeriod"/>
            </a:pPr>
            <a:r>
              <a:rPr lang="en" sz="1400"/>
              <a:t>Amplify the </a:t>
            </a:r>
            <a:r>
              <a:rPr b="1" lang="en" sz="1400"/>
              <a:t>voices</a:t>
            </a:r>
            <a:r>
              <a:rPr b="1" lang="en" sz="1400"/>
              <a:t> </a:t>
            </a:r>
            <a:r>
              <a:rPr lang="en" sz="1400"/>
              <a:t>and </a:t>
            </a:r>
            <a:r>
              <a:rPr b="1" lang="en" sz="1400"/>
              <a:t>experiences </a:t>
            </a:r>
            <a:r>
              <a:rPr lang="en" sz="1400"/>
              <a:t>of these organisations at the strategic level </a:t>
            </a:r>
            <a:endParaRPr sz="1400"/>
          </a:p>
        </p:txBody>
      </p:sp>
      <p:sp>
        <p:nvSpPr>
          <p:cNvPr id="158" name="Google Shape;158;p28"/>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Aims &amp; </a:t>
            </a:r>
            <a:endParaRPr/>
          </a:p>
          <a:p>
            <a:pPr indent="0" lvl="0" marL="0" rtl="0" algn="l">
              <a:spcBef>
                <a:spcPts val="0"/>
              </a:spcBef>
              <a:spcAft>
                <a:spcPts val="0"/>
              </a:spcAft>
              <a:buNone/>
            </a:pPr>
            <a:r>
              <a:rPr lang="en"/>
              <a:t>Objectives </a:t>
            </a:r>
            <a:endParaRPr/>
          </a:p>
          <a:p>
            <a:pPr indent="0" lvl="0" marL="0" rtl="0" algn="l">
              <a:spcBef>
                <a:spcPts val="0"/>
              </a:spcBef>
              <a:spcAft>
                <a:spcPts val="0"/>
              </a:spcAft>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64"/>
          <p:cNvSpPr txBox="1"/>
          <p:nvPr>
            <p:ph type="title"/>
          </p:nvPr>
        </p:nvSpPr>
        <p:spPr>
          <a:xfrm>
            <a:off x="311750" y="831175"/>
            <a:ext cx="5334900" cy="1244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sz="4400"/>
              <a:t>Question &amp; Answers</a:t>
            </a:r>
            <a:r>
              <a:rPr lang="en"/>
              <a:t>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65"/>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E4E3"/>
        </a:solidFill>
      </p:bgPr>
    </p:bg>
    <p:spTree>
      <p:nvGrpSpPr>
        <p:cNvPr id="378" name="Shape 378"/>
        <p:cNvGrpSpPr/>
        <p:nvPr/>
      </p:nvGrpSpPr>
      <p:grpSpPr>
        <a:xfrm>
          <a:off x="0" y="0"/>
          <a:ext cx="0" cy="0"/>
          <a:chOff x="0" y="0"/>
          <a:chExt cx="0" cy="0"/>
        </a:xfrm>
      </p:grpSpPr>
      <p:sp>
        <p:nvSpPr>
          <p:cNvPr id="379" name="Google Shape;379;p66"/>
          <p:cNvSpPr txBox="1"/>
          <p:nvPr/>
        </p:nvSpPr>
        <p:spPr>
          <a:xfrm>
            <a:off x="514350" y="637434"/>
            <a:ext cx="4241100" cy="261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 sz="8500" u="none" cap="none" strike="noStrike">
                <a:solidFill>
                  <a:srgbClr val="F9FFF9"/>
                </a:solidFill>
                <a:latin typeface="Lobster"/>
                <a:ea typeface="Lobster"/>
                <a:cs typeface="Lobster"/>
                <a:sym typeface="Lobster"/>
              </a:rPr>
              <a:t>A Slice of Advice</a:t>
            </a:r>
            <a:endParaRPr sz="700">
              <a:latin typeface="Lobster"/>
              <a:ea typeface="Lobster"/>
              <a:cs typeface="Lobster"/>
              <a:sym typeface="Lobster"/>
            </a:endParaRPr>
          </a:p>
        </p:txBody>
      </p:sp>
      <p:pic>
        <p:nvPicPr>
          <p:cNvPr id="380" name="Google Shape;380;p66"/>
          <p:cNvPicPr preferRelativeResize="0"/>
          <p:nvPr/>
        </p:nvPicPr>
        <p:blipFill rotWithShape="1">
          <a:blip r:embed="rId3">
            <a:alphaModFix/>
          </a:blip>
          <a:srcRect b="0" l="14132" r="14133" t="0"/>
          <a:stretch/>
        </p:blipFill>
        <p:spPr>
          <a:xfrm>
            <a:off x="5215313" y="0"/>
            <a:ext cx="4824860" cy="5143500"/>
          </a:xfrm>
          <a:prstGeom prst="rect">
            <a:avLst/>
          </a:prstGeom>
          <a:noFill/>
          <a:ln>
            <a:noFill/>
          </a:ln>
        </p:spPr>
      </p:pic>
      <p:sp>
        <p:nvSpPr>
          <p:cNvPr id="381" name="Google Shape;381;p66"/>
          <p:cNvSpPr txBox="1"/>
          <p:nvPr/>
        </p:nvSpPr>
        <p:spPr>
          <a:xfrm>
            <a:off x="514350" y="3954675"/>
            <a:ext cx="4241100" cy="215400"/>
          </a:xfrm>
          <a:prstGeom prst="rect">
            <a:avLst/>
          </a:prstGeom>
          <a:noFill/>
          <a:ln>
            <a:noFill/>
          </a:ln>
        </p:spPr>
        <p:txBody>
          <a:bodyPr anchorCtr="0" anchor="t" bIns="0" lIns="0" spcFirstLastPara="1" rIns="0" wrap="square" tIns="0">
            <a:spAutoFit/>
          </a:bodyPr>
          <a:lstStyle/>
          <a:p>
            <a:pPr indent="0" lvl="0" marL="0" marR="0" rtl="0" algn="l">
              <a:lnSpc>
                <a:spcPct val="140012"/>
              </a:lnSpc>
              <a:spcBef>
                <a:spcPts val="0"/>
              </a:spcBef>
              <a:spcAft>
                <a:spcPts val="0"/>
              </a:spcAft>
              <a:buNone/>
            </a:pPr>
            <a:r>
              <a:rPr b="1" i="0" lang="en" u="none" cap="none" strike="noStrike">
                <a:solidFill>
                  <a:srgbClr val="000000"/>
                </a:solidFill>
                <a:latin typeface="Playfair Display"/>
                <a:ea typeface="Playfair Display"/>
                <a:cs typeface="Playfair Display"/>
                <a:sym typeface="Playfair Display"/>
              </a:rPr>
              <a:t>AN ADVICE SERVICES ALLIANCE PRODUCTION </a:t>
            </a:r>
            <a:endParaRPr b="1" sz="600">
              <a:latin typeface="Playfair Display"/>
              <a:ea typeface="Playfair Display"/>
              <a:cs typeface="Playfair Display"/>
              <a:sym typeface="Playfair Display"/>
            </a:endParaRPr>
          </a:p>
        </p:txBody>
      </p:sp>
      <p:pic>
        <p:nvPicPr>
          <p:cNvPr id="382" name="Google Shape;382;p66"/>
          <p:cNvPicPr preferRelativeResize="0"/>
          <p:nvPr/>
        </p:nvPicPr>
        <p:blipFill rotWithShape="1">
          <a:blip r:embed="rId4">
            <a:alphaModFix/>
          </a:blip>
          <a:srcRect b="0" l="0" r="42942" t="0"/>
          <a:stretch/>
        </p:blipFill>
        <p:spPr>
          <a:xfrm>
            <a:off x="7938073" y="4294469"/>
            <a:ext cx="933797" cy="669362"/>
          </a:xfrm>
          <a:prstGeom prst="rect">
            <a:avLst/>
          </a:prstGeom>
          <a:noFill/>
          <a:ln>
            <a:noFill/>
          </a:ln>
        </p:spPr>
      </p:pic>
      <p:cxnSp>
        <p:nvCxnSpPr>
          <p:cNvPr id="383" name="Google Shape;383;p66"/>
          <p:cNvCxnSpPr/>
          <p:nvPr/>
        </p:nvCxnSpPr>
        <p:spPr>
          <a:xfrm>
            <a:off x="422700" y="3417972"/>
            <a:ext cx="4424400" cy="0"/>
          </a:xfrm>
          <a:prstGeom prst="straightConnector1">
            <a:avLst/>
          </a:prstGeom>
          <a:noFill/>
          <a:ln cap="rnd" cmpd="sng" w="47625">
            <a:solidFill>
              <a:srgbClr val="F2EAE7"/>
            </a:solidFill>
            <a:prstDash val="dash"/>
            <a:round/>
            <a:headEnd len="sm" w="sm" type="none"/>
            <a:tailEnd len="sm" w="sm" type="none"/>
          </a:ln>
        </p:spPr>
      </p:cxnSp>
      <p:cxnSp>
        <p:nvCxnSpPr>
          <p:cNvPr id="384" name="Google Shape;384;p66"/>
          <p:cNvCxnSpPr/>
          <p:nvPr/>
        </p:nvCxnSpPr>
        <p:spPr>
          <a:xfrm>
            <a:off x="422700" y="3604358"/>
            <a:ext cx="4424400" cy="0"/>
          </a:xfrm>
          <a:prstGeom prst="straightConnector1">
            <a:avLst/>
          </a:prstGeom>
          <a:noFill/>
          <a:ln cap="rnd" cmpd="sng" w="47625">
            <a:solidFill>
              <a:srgbClr val="F2EAE7"/>
            </a:solidFill>
            <a:prstDash val="dash"/>
            <a:round/>
            <a:headEnd len="sm" w="sm" type="none"/>
            <a:tailEnd len="sm" w="sm" type="none"/>
          </a:ln>
        </p:spPr>
      </p:cxn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E4E3"/>
        </a:solidFill>
      </p:bgPr>
    </p:bg>
    <p:spTree>
      <p:nvGrpSpPr>
        <p:cNvPr id="388" name="Shape 388"/>
        <p:cNvGrpSpPr/>
        <p:nvPr/>
      </p:nvGrpSpPr>
      <p:grpSpPr>
        <a:xfrm>
          <a:off x="0" y="0"/>
          <a:ext cx="0" cy="0"/>
          <a:chOff x="0" y="0"/>
          <a:chExt cx="0" cy="0"/>
        </a:xfrm>
      </p:grpSpPr>
      <p:sp>
        <p:nvSpPr>
          <p:cNvPr id="389" name="Google Shape;389;p67"/>
          <p:cNvSpPr txBox="1"/>
          <p:nvPr/>
        </p:nvSpPr>
        <p:spPr>
          <a:xfrm>
            <a:off x="395250" y="850654"/>
            <a:ext cx="45435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 sz="6400" u="none" cap="none" strike="noStrike">
                <a:solidFill>
                  <a:srgbClr val="F9FFF9"/>
                </a:solidFill>
                <a:latin typeface="Lobster"/>
                <a:ea typeface="Lobster"/>
                <a:cs typeface="Lobster"/>
                <a:sym typeface="Lobster"/>
              </a:rPr>
              <a:t>Suggestions</a:t>
            </a:r>
            <a:r>
              <a:rPr b="0" i="0" lang="en" sz="6400" u="none" cap="none" strike="noStrike">
                <a:solidFill>
                  <a:srgbClr val="F9FFF9"/>
                </a:solidFill>
                <a:latin typeface="Arial"/>
                <a:ea typeface="Arial"/>
                <a:cs typeface="Arial"/>
                <a:sym typeface="Arial"/>
              </a:rPr>
              <a:t>?</a:t>
            </a:r>
            <a:endParaRPr sz="700"/>
          </a:p>
        </p:txBody>
      </p:sp>
      <p:sp>
        <p:nvSpPr>
          <p:cNvPr id="390" name="Google Shape;390;p67"/>
          <p:cNvSpPr txBox="1"/>
          <p:nvPr/>
        </p:nvSpPr>
        <p:spPr>
          <a:xfrm>
            <a:off x="460188" y="2442540"/>
            <a:ext cx="4651800" cy="19302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i="0" lang="en" sz="1900" u="none" cap="none" strike="noStrike">
                <a:solidFill>
                  <a:srgbClr val="000000"/>
                </a:solidFill>
                <a:latin typeface="Playfair Display"/>
                <a:ea typeface="Playfair Display"/>
                <a:cs typeface="Playfair Display"/>
                <a:sym typeface="Playfair Display"/>
              </a:rPr>
              <a:t>If you have any thoughts or ideas about things you'd like covered on the podcast, please let us know by emailing </a:t>
            </a:r>
            <a:r>
              <a:rPr b="1" i="0" lang="en" sz="1900" u="none" cap="none" strike="noStrike">
                <a:solidFill>
                  <a:srgbClr val="000000"/>
                </a:solidFill>
                <a:latin typeface="Playfair Display"/>
                <a:ea typeface="Playfair Display"/>
                <a:cs typeface="Playfair Display"/>
                <a:sym typeface="Playfair Display"/>
              </a:rPr>
              <a:t>anita.sangha47@gmail.com</a:t>
            </a:r>
            <a:r>
              <a:rPr i="0" lang="en" sz="1900" u="none" cap="none" strike="noStrike">
                <a:solidFill>
                  <a:srgbClr val="000000"/>
                </a:solidFill>
                <a:latin typeface="Playfair Display"/>
                <a:ea typeface="Playfair Display"/>
                <a:cs typeface="Playfair Display"/>
                <a:sym typeface="Playfair Display"/>
              </a:rPr>
              <a:t> or filling in the </a:t>
            </a:r>
            <a:r>
              <a:rPr b="1" i="0" lang="en" sz="1900" u="none" cap="none" strike="noStrike">
                <a:solidFill>
                  <a:srgbClr val="000000"/>
                </a:solidFill>
                <a:latin typeface="Playfair Display"/>
                <a:ea typeface="Playfair Display"/>
                <a:cs typeface="Playfair Display"/>
                <a:sym typeface="Playfair Display"/>
              </a:rPr>
              <a:t>post-event survey</a:t>
            </a:r>
            <a:r>
              <a:rPr i="0" lang="en" sz="1900" u="none" cap="none" strike="noStrike">
                <a:solidFill>
                  <a:srgbClr val="000000"/>
                </a:solidFill>
                <a:latin typeface="Playfair Display"/>
                <a:ea typeface="Playfair Display"/>
                <a:cs typeface="Playfair Display"/>
                <a:sym typeface="Playfair Display"/>
              </a:rPr>
              <a:t> </a:t>
            </a:r>
            <a:endParaRPr sz="700">
              <a:latin typeface="Playfair Display"/>
              <a:ea typeface="Playfair Display"/>
              <a:cs typeface="Playfair Display"/>
              <a:sym typeface="Playfair Display"/>
            </a:endParaRPr>
          </a:p>
        </p:txBody>
      </p:sp>
      <p:pic>
        <p:nvPicPr>
          <p:cNvPr id="391" name="Google Shape;391;p67"/>
          <p:cNvPicPr preferRelativeResize="0"/>
          <p:nvPr/>
        </p:nvPicPr>
        <p:blipFill rotWithShape="1">
          <a:blip r:embed="rId3">
            <a:alphaModFix/>
          </a:blip>
          <a:srcRect b="1375" l="0" r="0" t="1375"/>
          <a:stretch/>
        </p:blipFill>
        <p:spPr>
          <a:xfrm>
            <a:off x="5448042" y="850650"/>
            <a:ext cx="2966858" cy="4114800"/>
          </a:xfrm>
          <a:prstGeom prst="rect">
            <a:avLst/>
          </a:prstGeom>
          <a:noFill/>
          <a:ln>
            <a:noFill/>
          </a:ln>
        </p:spPr>
      </p:pic>
      <p:cxnSp>
        <p:nvCxnSpPr>
          <p:cNvPr id="392" name="Google Shape;392;p67"/>
          <p:cNvCxnSpPr/>
          <p:nvPr/>
        </p:nvCxnSpPr>
        <p:spPr>
          <a:xfrm>
            <a:off x="514350" y="2022222"/>
            <a:ext cx="4424400" cy="0"/>
          </a:xfrm>
          <a:prstGeom prst="straightConnector1">
            <a:avLst/>
          </a:prstGeom>
          <a:noFill/>
          <a:ln cap="rnd" cmpd="sng" w="47625">
            <a:solidFill>
              <a:srgbClr val="F2EAE7"/>
            </a:solidFill>
            <a:prstDash val="dash"/>
            <a:round/>
            <a:headEnd len="sm" w="sm" type="none"/>
            <a:tailEnd len="sm" w="sm" type="none"/>
          </a:ln>
        </p:spPr>
      </p:cxnSp>
      <p:cxnSp>
        <p:nvCxnSpPr>
          <p:cNvPr id="393" name="Google Shape;393;p67"/>
          <p:cNvCxnSpPr/>
          <p:nvPr/>
        </p:nvCxnSpPr>
        <p:spPr>
          <a:xfrm>
            <a:off x="514350" y="2208608"/>
            <a:ext cx="4424400" cy="0"/>
          </a:xfrm>
          <a:prstGeom prst="straightConnector1">
            <a:avLst/>
          </a:prstGeom>
          <a:noFill/>
          <a:ln cap="rnd" cmpd="sng" w="47625">
            <a:solidFill>
              <a:srgbClr val="F2EAE7"/>
            </a:solidFill>
            <a:prstDash val="dash"/>
            <a:round/>
            <a:headEnd len="sm" w="sm" type="none"/>
            <a:tailEnd len="sm" w="sm"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9"/>
          <p:cNvSpPr txBox="1"/>
          <p:nvPr>
            <p:ph idx="1" type="body"/>
          </p:nvPr>
        </p:nvSpPr>
        <p:spPr>
          <a:xfrm>
            <a:off x="4572000" y="372875"/>
            <a:ext cx="4289400" cy="4836300"/>
          </a:xfrm>
          <a:prstGeom prst="rect">
            <a:avLst/>
          </a:prstGeom>
        </p:spPr>
        <p:txBody>
          <a:bodyPr anchorCtr="0" anchor="t" bIns="91425" lIns="91425" spcFirstLastPara="1" rIns="91425" wrap="square" tIns="91425">
            <a:normAutofit fontScale="25000"/>
          </a:bodyPr>
          <a:lstStyle/>
          <a:p>
            <a:pPr indent="-304800" lvl="0" marL="457200" rtl="0" algn="l">
              <a:lnSpc>
                <a:spcPct val="200000"/>
              </a:lnSpc>
              <a:spcBef>
                <a:spcPts val="0"/>
              </a:spcBef>
              <a:spcAft>
                <a:spcPts val="0"/>
              </a:spcAft>
              <a:buSzPct val="100000"/>
              <a:buAutoNum type="arabicPeriod"/>
            </a:pPr>
            <a:r>
              <a:rPr lang="en" sz="4800"/>
              <a:t>Brought together an </a:t>
            </a:r>
            <a:r>
              <a:rPr b="1" lang="en" sz="4800"/>
              <a:t>advisory group </a:t>
            </a:r>
            <a:r>
              <a:rPr lang="en" sz="4800"/>
              <a:t>of former BAN members to guide and influence this project </a:t>
            </a:r>
            <a:endParaRPr sz="4800"/>
          </a:p>
          <a:p>
            <a:pPr indent="-304800" lvl="0" marL="457200" rtl="0" algn="l">
              <a:lnSpc>
                <a:spcPct val="200000"/>
              </a:lnSpc>
              <a:spcBef>
                <a:spcPts val="0"/>
              </a:spcBef>
              <a:spcAft>
                <a:spcPts val="0"/>
              </a:spcAft>
              <a:buSzPct val="100000"/>
              <a:buAutoNum type="arabicPeriod"/>
            </a:pPr>
            <a:r>
              <a:rPr b="1" lang="en" sz="4800"/>
              <a:t>Online survey </a:t>
            </a:r>
            <a:r>
              <a:rPr lang="en" sz="4800"/>
              <a:t>disseminated via ASA’s main communication channels </a:t>
            </a:r>
            <a:endParaRPr sz="4800"/>
          </a:p>
          <a:p>
            <a:pPr indent="-304800" lvl="0" marL="457200" rtl="0" algn="l">
              <a:lnSpc>
                <a:spcPct val="200000"/>
              </a:lnSpc>
              <a:spcBef>
                <a:spcPts val="0"/>
              </a:spcBef>
              <a:spcAft>
                <a:spcPts val="0"/>
              </a:spcAft>
              <a:buSzPct val="100000"/>
              <a:buAutoNum type="arabicPeriod"/>
            </a:pPr>
            <a:r>
              <a:rPr b="1" lang="en" sz="4800"/>
              <a:t>Interviews </a:t>
            </a:r>
            <a:r>
              <a:rPr lang="en" sz="4800"/>
              <a:t>with organisations across London who provide advice and support to specific communities </a:t>
            </a:r>
            <a:endParaRPr sz="4800"/>
          </a:p>
          <a:p>
            <a:pPr indent="-304800" lvl="0" marL="457200" rtl="0" algn="l">
              <a:lnSpc>
                <a:spcPct val="200000"/>
              </a:lnSpc>
              <a:spcBef>
                <a:spcPts val="0"/>
              </a:spcBef>
              <a:spcAft>
                <a:spcPts val="0"/>
              </a:spcAft>
              <a:buSzPct val="100000"/>
              <a:buAutoNum type="arabicPeriod"/>
            </a:pPr>
            <a:r>
              <a:rPr lang="en" sz="4800"/>
              <a:t>Additional engagements</a:t>
            </a:r>
            <a:endParaRPr sz="4800"/>
          </a:p>
          <a:p>
            <a:pPr indent="-304800" lvl="1" marL="914400" rtl="0" algn="l">
              <a:lnSpc>
                <a:spcPct val="200000"/>
              </a:lnSpc>
              <a:spcBef>
                <a:spcPts val="0"/>
              </a:spcBef>
              <a:spcAft>
                <a:spcPts val="0"/>
              </a:spcAft>
              <a:buSzPct val="100000"/>
              <a:buAutoNum type="alphaLcPeriod"/>
            </a:pPr>
            <a:r>
              <a:rPr b="1" lang="en" sz="4800"/>
              <a:t>National Association of Welfare Rights Advisors </a:t>
            </a:r>
            <a:r>
              <a:rPr lang="en" sz="4800"/>
              <a:t>(NAWRA) </a:t>
            </a:r>
            <a:endParaRPr sz="4800"/>
          </a:p>
          <a:p>
            <a:pPr indent="-304800" lvl="0" marL="457200" rtl="0" algn="l">
              <a:lnSpc>
                <a:spcPct val="200000"/>
              </a:lnSpc>
              <a:spcBef>
                <a:spcPts val="0"/>
              </a:spcBef>
              <a:spcAft>
                <a:spcPts val="0"/>
              </a:spcAft>
              <a:buSzPct val="100000"/>
              <a:buAutoNum type="arabicPeriod"/>
            </a:pPr>
            <a:r>
              <a:rPr b="1" lang="en" sz="4800"/>
              <a:t>Desk research</a:t>
            </a:r>
            <a:endParaRPr b="1" sz="4800"/>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64" name="Google Shape;164;p29"/>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Methodology </a:t>
            </a:r>
            <a:endParaRPr/>
          </a:p>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0"/>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Terminology </a:t>
            </a:r>
            <a:endParaRPr/>
          </a:p>
        </p:txBody>
      </p:sp>
      <p:sp>
        <p:nvSpPr>
          <p:cNvPr id="170" name="Google Shape;170;p30"/>
          <p:cNvSpPr txBox="1"/>
          <p:nvPr>
            <p:ph idx="1" type="body"/>
          </p:nvPr>
        </p:nvSpPr>
        <p:spPr>
          <a:xfrm>
            <a:off x="4644675" y="500925"/>
            <a:ext cx="4166400" cy="4098600"/>
          </a:xfrm>
          <a:prstGeom prst="rect">
            <a:avLst/>
          </a:prstGeom>
        </p:spPr>
        <p:txBody>
          <a:bodyPr anchorCtr="0" anchor="t" bIns="91425" lIns="91425" spcFirstLastPara="1" rIns="91425" wrap="square" tIns="91425">
            <a:normAutofit lnSpcReduction="10000"/>
          </a:bodyPr>
          <a:lstStyle/>
          <a:p>
            <a:pPr indent="-317500" lvl="0" marL="457200" rtl="0" algn="l">
              <a:lnSpc>
                <a:spcPct val="150000"/>
              </a:lnSpc>
              <a:spcBef>
                <a:spcPts val="0"/>
              </a:spcBef>
              <a:spcAft>
                <a:spcPts val="0"/>
              </a:spcAft>
              <a:buSzPts val="1400"/>
              <a:buAutoNum type="arabicPeriod"/>
            </a:pPr>
            <a:r>
              <a:rPr b="1" lang="en" sz="1400"/>
              <a:t>BAMER  Organisations </a:t>
            </a:r>
            <a:endParaRPr b="1" sz="1400"/>
          </a:p>
          <a:p>
            <a:pPr indent="-317500" lvl="1" marL="914400" rtl="0" algn="l">
              <a:lnSpc>
                <a:spcPct val="150000"/>
              </a:lnSpc>
              <a:spcBef>
                <a:spcPts val="0"/>
              </a:spcBef>
              <a:spcAft>
                <a:spcPts val="0"/>
              </a:spcAft>
              <a:buSzPts val="1400"/>
              <a:buAutoNum type="alphaLcPeriod"/>
            </a:pPr>
            <a:r>
              <a:rPr lang="en" sz="1400"/>
              <a:t>Provide support specifically to Black, Asian, Minority Ethnic and Refugee  communities, including people seeking asylum and migrants </a:t>
            </a:r>
            <a:endParaRPr sz="1400"/>
          </a:p>
          <a:p>
            <a:pPr indent="-317500" lvl="0" marL="457200" rtl="0" algn="l">
              <a:lnSpc>
                <a:spcPct val="150000"/>
              </a:lnSpc>
              <a:spcBef>
                <a:spcPts val="0"/>
              </a:spcBef>
              <a:spcAft>
                <a:spcPts val="0"/>
              </a:spcAft>
              <a:buSzPts val="1400"/>
              <a:buAutoNum type="arabicPeriod"/>
            </a:pPr>
            <a:r>
              <a:rPr b="1" lang="en" sz="1400"/>
              <a:t>Mainstream Organisations </a:t>
            </a:r>
            <a:endParaRPr b="1" sz="1400"/>
          </a:p>
          <a:p>
            <a:pPr indent="-317500" lvl="1" marL="914400" rtl="0" algn="l">
              <a:lnSpc>
                <a:spcPct val="150000"/>
              </a:lnSpc>
              <a:spcBef>
                <a:spcPts val="0"/>
              </a:spcBef>
              <a:spcAft>
                <a:spcPts val="0"/>
              </a:spcAft>
              <a:buSzPts val="1400"/>
              <a:buAutoNum type="alphaLcPeriod"/>
            </a:pPr>
            <a:r>
              <a:rPr lang="en" sz="1400"/>
              <a:t>Provide support to general population and wider range of communities, including BAMER communities </a:t>
            </a:r>
            <a:endParaRPr sz="1400"/>
          </a:p>
          <a:p>
            <a:pPr indent="-317500" lvl="0" marL="457200" rtl="0" algn="l">
              <a:lnSpc>
                <a:spcPct val="150000"/>
              </a:lnSpc>
              <a:spcBef>
                <a:spcPts val="0"/>
              </a:spcBef>
              <a:spcAft>
                <a:spcPts val="0"/>
              </a:spcAft>
              <a:buSzPts val="1400"/>
              <a:buAutoNum type="arabicPeriod"/>
            </a:pPr>
            <a:r>
              <a:rPr b="1" lang="en" sz="1400"/>
              <a:t>‘Small’ Organisations</a:t>
            </a:r>
            <a:endParaRPr b="1" sz="1400"/>
          </a:p>
          <a:p>
            <a:pPr indent="-317500" lvl="1" marL="914400" rtl="0" algn="l">
              <a:lnSpc>
                <a:spcPct val="150000"/>
              </a:lnSpc>
              <a:spcBef>
                <a:spcPts val="0"/>
              </a:spcBef>
              <a:spcAft>
                <a:spcPts val="0"/>
              </a:spcAft>
              <a:buSzPts val="1400"/>
              <a:buAutoNum type="alphaLcPeriod"/>
            </a:pPr>
            <a:r>
              <a:rPr lang="en" sz="1400"/>
              <a:t>Small Charities Coalition definition: any charitable organisation with an annual income of under £1 million </a:t>
            </a:r>
            <a:endParaRPr sz="1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1"/>
          <p:cNvSpPr txBox="1"/>
          <p:nvPr>
            <p:ph idx="1" type="body"/>
          </p:nvPr>
        </p:nvSpPr>
        <p:spPr>
          <a:xfrm>
            <a:off x="4644675" y="676400"/>
            <a:ext cx="4166400" cy="4098600"/>
          </a:xfrm>
          <a:prstGeom prst="rect">
            <a:avLst/>
          </a:prstGeom>
        </p:spPr>
        <p:txBody>
          <a:bodyPr anchorCtr="0" anchor="t" bIns="91425" lIns="91425" spcFirstLastPara="1" rIns="91425" wrap="square" tIns="91425">
            <a:normAutofit/>
          </a:bodyPr>
          <a:lstStyle/>
          <a:p>
            <a:pPr indent="-317500" lvl="0" marL="457200" rtl="0" algn="l">
              <a:lnSpc>
                <a:spcPct val="200000"/>
              </a:lnSpc>
              <a:spcBef>
                <a:spcPts val="0"/>
              </a:spcBef>
              <a:spcAft>
                <a:spcPts val="0"/>
              </a:spcAft>
              <a:buSzPts val="1400"/>
              <a:buAutoNum type="arabicPeriod"/>
            </a:pPr>
            <a:r>
              <a:rPr lang="en" sz="1400"/>
              <a:t>Methods of Advice Provision </a:t>
            </a:r>
            <a:endParaRPr sz="1400"/>
          </a:p>
          <a:p>
            <a:pPr indent="-317500" lvl="0" marL="457200" rtl="0" algn="l">
              <a:lnSpc>
                <a:spcPct val="200000"/>
              </a:lnSpc>
              <a:spcBef>
                <a:spcPts val="0"/>
              </a:spcBef>
              <a:spcAft>
                <a:spcPts val="0"/>
              </a:spcAft>
              <a:buSzPts val="1400"/>
              <a:buAutoNum type="arabicPeriod"/>
            </a:pPr>
            <a:r>
              <a:rPr lang="en" sz="1400"/>
              <a:t>Workforce Retention &amp; Recruitment </a:t>
            </a:r>
            <a:endParaRPr sz="1400"/>
          </a:p>
          <a:p>
            <a:pPr indent="-317500" lvl="0" marL="457200" rtl="0" algn="l">
              <a:lnSpc>
                <a:spcPct val="200000"/>
              </a:lnSpc>
              <a:spcBef>
                <a:spcPts val="0"/>
              </a:spcBef>
              <a:spcAft>
                <a:spcPts val="0"/>
              </a:spcAft>
              <a:buSzPts val="1400"/>
              <a:buAutoNum type="arabicPeriod"/>
            </a:pPr>
            <a:r>
              <a:rPr lang="en" sz="1400"/>
              <a:t>Training Needs </a:t>
            </a:r>
            <a:endParaRPr sz="1400"/>
          </a:p>
          <a:p>
            <a:pPr indent="-317500" lvl="0" marL="457200" rtl="0" algn="l">
              <a:lnSpc>
                <a:spcPct val="200000"/>
              </a:lnSpc>
              <a:spcBef>
                <a:spcPts val="0"/>
              </a:spcBef>
              <a:spcAft>
                <a:spcPts val="0"/>
              </a:spcAft>
              <a:buSzPts val="1400"/>
              <a:buAutoNum type="arabicPeriod"/>
            </a:pPr>
            <a:r>
              <a:rPr lang="en" sz="1400"/>
              <a:t>Funding &amp; Sustainability </a:t>
            </a:r>
            <a:endParaRPr sz="1400"/>
          </a:p>
          <a:p>
            <a:pPr indent="-317500" lvl="0" marL="457200" rtl="0" algn="l">
              <a:lnSpc>
                <a:spcPct val="200000"/>
              </a:lnSpc>
              <a:spcBef>
                <a:spcPts val="0"/>
              </a:spcBef>
              <a:spcAft>
                <a:spcPts val="0"/>
              </a:spcAft>
              <a:buSzPts val="1400"/>
              <a:buAutoNum type="arabicPeriod"/>
            </a:pPr>
            <a:r>
              <a:rPr lang="en" sz="1400"/>
              <a:t>Policy &amp; Advocacy </a:t>
            </a:r>
            <a:endParaRPr sz="1400"/>
          </a:p>
          <a:p>
            <a:pPr indent="-317500" lvl="0" marL="457200" rtl="0" algn="l">
              <a:lnSpc>
                <a:spcPct val="200000"/>
              </a:lnSpc>
              <a:spcBef>
                <a:spcPts val="0"/>
              </a:spcBef>
              <a:spcAft>
                <a:spcPts val="0"/>
              </a:spcAft>
              <a:buSzPts val="1400"/>
              <a:buAutoNum type="arabicPeriod"/>
            </a:pPr>
            <a:r>
              <a:rPr lang="en" sz="1400"/>
              <a:t>Networking </a:t>
            </a:r>
            <a:endParaRPr sz="1400"/>
          </a:p>
          <a:p>
            <a:pPr indent="-317500" lvl="0" marL="457200" rtl="0" algn="l">
              <a:lnSpc>
                <a:spcPct val="200000"/>
              </a:lnSpc>
              <a:spcBef>
                <a:spcPts val="0"/>
              </a:spcBef>
              <a:spcAft>
                <a:spcPts val="0"/>
              </a:spcAft>
              <a:buSzPts val="1400"/>
              <a:buAutoNum type="arabicPeriod"/>
            </a:pPr>
            <a:r>
              <a:rPr lang="en" sz="1400"/>
              <a:t>Quality </a:t>
            </a:r>
            <a:endParaRPr sz="1400"/>
          </a:p>
        </p:txBody>
      </p:sp>
      <p:sp>
        <p:nvSpPr>
          <p:cNvPr id="176" name="Google Shape;176;p31"/>
          <p:cNvSpPr txBox="1"/>
          <p:nvPr/>
        </p:nvSpPr>
        <p:spPr>
          <a:xfrm>
            <a:off x="434475" y="500925"/>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chemeClr val="lt1"/>
                </a:solidFill>
                <a:latin typeface="Merriweather"/>
                <a:ea typeface="Merriweather"/>
                <a:cs typeface="Merriweather"/>
                <a:sym typeface="Merriweather"/>
              </a:rPr>
              <a:t>Topics Covered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2"/>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Profile of Survey Respondents</a:t>
            </a:r>
            <a:endParaRPr/>
          </a:p>
        </p:txBody>
      </p:sp>
      <p:sp>
        <p:nvSpPr>
          <p:cNvPr id="182" name="Google Shape;182;p32"/>
          <p:cNvSpPr txBox="1"/>
          <p:nvPr>
            <p:ph idx="1" type="body"/>
          </p:nvPr>
        </p:nvSpPr>
        <p:spPr>
          <a:xfrm>
            <a:off x="4644675" y="500925"/>
            <a:ext cx="4166400" cy="3326400"/>
          </a:xfrm>
          <a:prstGeom prst="rect">
            <a:avLst/>
          </a:prstGeom>
        </p:spPr>
        <p:txBody>
          <a:bodyPr anchorCtr="0" anchor="t" bIns="91425" lIns="91425" spcFirstLastPara="1" rIns="91425" wrap="square" tIns="91425">
            <a:noAutofit/>
          </a:bodyPr>
          <a:lstStyle/>
          <a:p>
            <a:pPr indent="-317500" lvl="0" marL="457200" rtl="0" algn="l">
              <a:lnSpc>
                <a:spcPct val="95000"/>
              </a:lnSpc>
              <a:spcBef>
                <a:spcPts val="0"/>
              </a:spcBef>
              <a:spcAft>
                <a:spcPts val="0"/>
              </a:spcAft>
              <a:buSzPts val="1400"/>
              <a:buChar char="●"/>
            </a:pPr>
            <a:r>
              <a:rPr lang="en" sz="1400"/>
              <a:t>Engaged with </a:t>
            </a:r>
            <a:r>
              <a:rPr lang="en" sz="1400"/>
              <a:t>organisations</a:t>
            </a:r>
            <a:r>
              <a:rPr lang="en" sz="1400"/>
              <a:t> based in both inner and outer London boroughs </a:t>
            </a:r>
            <a:endParaRPr sz="1400"/>
          </a:p>
          <a:p>
            <a:pPr indent="-317500" lvl="0" marL="457200" rtl="0" algn="l">
              <a:lnSpc>
                <a:spcPct val="95000"/>
              </a:lnSpc>
              <a:spcBef>
                <a:spcPts val="0"/>
              </a:spcBef>
              <a:spcAft>
                <a:spcPts val="0"/>
              </a:spcAft>
              <a:buSzPts val="1400"/>
              <a:buChar char="●"/>
            </a:pPr>
            <a:r>
              <a:rPr lang="en" sz="1400"/>
              <a:t>Areas of Provision </a:t>
            </a:r>
            <a:endParaRPr sz="1400"/>
          </a:p>
          <a:p>
            <a:pPr indent="-317500" lvl="1" marL="914400" rtl="0" algn="l">
              <a:lnSpc>
                <a:spcPct val="95000"/>
              </a:lnSpc>
              <a:spcBef>
                <a:spcPts val="0"/>
              </a:spcBef>
              <a:spcAft>
                <a:spcPts val="0"/>
              </a:spcAft>
              <a:buSzPts val="1400"/>
              <a:buChar char="○"/>
            </a:pPr>
            <a:r>
              <a:rPr lang="en" sz="1400"/>
              <a:t>Housing, welfare and </a:t>
            </a:r>
            <a:r>
              <a:rPr lang="en" sz="1400"/>
              <a:t>benefits</a:t>
            </a:r>
            <a:r>
              <a:rPr lang="en" sz="1400"/>
              <a:t>, employment, legal representation, domestic violence, and practical support such as food provision </a:t>
            </a:r>
            <a:endParaRPr sz="1400"/>
          </a:p>
          <a:p>
            <a:pPr indent="-317500" lvl="0" marL="457200" rtl="0" algn="l">
              <a:lnSpc>
                <a:spcPct val="95000"/>
              </a:lnSpc>
              <a:spcBef>
                <a:spcPts val="0"/>
              </a:spcBef>
              <a:spcAft>
                <a:spcPts val="0"/>
              </a:spcAft>
              <a:buSzPts val="1400"/>
              <a:buChar char="●"/>
            </a:pPr>
            <a:r>
              <a:rPr lang="en" sz="1400"/>
              <a:t>Annual Turnover </a:t>
            </a:r>
            <a:endParaRPr sz="1400"/>
          </a:p>
          <a:p>
            <a:pPr indent="-317500" lvl="1" marL="914400" rtl="0" algn="l">
              <a:lnSpc>
                <a:spcPct val="95000"/>
              </a:lnSpc>
              <a:spcBef>
                <a:spcPts val="0"/>
              </a:spcBef>
              <a:spcAft>
                <a:spcPts val="0"/>
              </a:spcAft>
              <a:buSzPts val="1400"/>
              <a:buChar char="○"/>
            </a:pPr>
            <a:r>
              <a:rPr lang="en" sz="1400"/>
              <a:t>Ranges varied between less than £50,000 and over £1 million</a:t>
            </a:r>
            <a:endParaRPr sz="1400"/>
          </a:p>
          <a:p>
            <a:pPr indent="-317500" lvl="0" marL="457200" rtl="0" algn="l">
              <a:lnSpc>
                <a:spcPct val="95000"/>
              </a:lnSpc>
              <a:spcBef>
                <a:spcPts val="0"/>
              </a:spcBef>
              <a:spcAft>
                <a:spcPts val="0"/>
              </a:spcAft>
              <a:buSzPts val="1400"/>
              <a:buChar char="●"/>
            </a:pPr>
            <a:r>
              <a:rPr lang="en" sz="1400"/>
              <a:t>Sources of Funding </a:t>
            </a:r>
            <a:endParaRPr sz="1400"/>
          </a:p>
          <a:p>
            <a:pPr indent="-317500" lvl="1" marL="914400" rtl="0" algn="l">
              <a:lnSpc>
                <a:spcPct val="95000"/>
              </a:lnSpc>
              <a:spcBef>
                <a:spcPts val="0"/>
              </a:spcBef>
              <a:spcAft>
                <a:spcPts val="0"/>
              </a:spcAft>
              <a:buSzPts val="1400"/>
              <a:buChar char="○"/>
            </a:pPr>
            <a:r>
              <a:rPr lang="en" sz="1400"/>
              <a:t>Legal aid contracts, donations, grants </a:t>
            </a:r>
            <a:endParaRPr sz="1400"/>
          </a:p>
          <a:p>
            <a:pPr indent="0" lvl="0" marL="0" rtl="0" algn="l">
              <a:lnSpc>
                <a:spcPct val="95000"/>
              </a:lnSpc>
              <a:spcBef>
                <a:spcPts val="1200"/>
              </a:spcBef>
              <a:spcAft>
                <a:spcPts val="0"/>
              </a:spcAft>
              <a:buSzPts val="770"/>
              <a:buNone/>
            </a:pPr>
            <a:r>
              <a:t/>
            </a:r>
            <a:endParaRPr sz="910"/>
          </a:p>
          <a:p>
            <a:pPr indent="0" lvl="0" marL="0" rtl="0" algn="l">
              <a:lnSpc>
                <a:spcPct val="95000"/>
              </a:lnSpc>
              <a:spcBef>
                <a:spcPts val="1200"/>
              </a:spcBef>
              <a:spcAft>
                <a:spcPts val="1200"/>
              </a:spcAft>
              <a:buSzPts val="770"/>
              <a:buNone/>
            </a:pPr>
            <a:r>
              <a:t/>
            </a:r>
            <a:endParaRPr sz="91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3"/>
          <p:cNvSpPr txBox="1"/>
          <p:nvPr>
            <p:ph type="title"/>
          </p:nvPr>
        </p:nvSpPr>
        <p:spPr>
          <a:xfrm>
            <a:off x="311750" y="831175"/>
            <a:ext cx="5334900" cy="1244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sz="5000"/>
              <a:t>Findings</a:t>
            </a:r>
            <a:r>
              <a:rPr lang="en"/>
              <a:t>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radigm">
  <a:themeElements>
    <a:clrScheme name="Paradigm">
      <a:dk1>
        <a:srgbClr val="93BDD8"/>
      </a:dk1>
      <a:lt1>
        <a:srgbClr val="FFFFFF"/>
      </a:lt1>
      <a:dk2>
        <a:srgbClr val="666666"/>
      </a:dk2>
      <a:lt2>
        <a:srgbClr val="626B73"/>
      </a:lt2>
      <a:accent1>
        <a:srgbClr val="064A00"/>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