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60" r:id="rId6"/>
    <p:sldId id="258" r:id="rId7"/>
    <p:sldId id="257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80E16-AD93-4CA8-BDE2-1EABA07210BF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E3D64-5C49-400A-802D-03B7B5695AE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375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A2E1011-BA6A-4D83-9A1D-92CD9010C0F8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67256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07B598C-81B1-4BB6-A999-4E002B2717F1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3784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GB" altLang="en-US" sz="1600" b="1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5EC3318-6CAE-4D4D-A880-F718A9995ED5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720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GB" altLang="en-US" sz="1600" b="1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5EC3318-6CAE-4D4D-A880-F718A9995ED5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5633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207F520-F972-4100-AC67-99203B8742E1}" type="slidenum">
              <a:rPr lang="en-US" altLang="en-US" sz="1200">
                <a:solidFill>
                  <a:srgbClr val="000000"/>
                </a:solidFill>
              </a:rPr>
              <a:pPr/>
              <a:t>6</a:t>
            </a:fld>
            <a:endParaRPr lang="en-US" alt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31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96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334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9719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04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243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072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235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602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1658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7593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659C8-B553-4328-80FA-C4D48B8477A2}" type="datetimeFigureOut">
              <a:rPr lang="en-GB" smtClean="0"/>
              <a:t>25/01/2021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5E724-25E1-45A7-91DF-8E0FBA56D9E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470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Paul.Neave@gov.wales" TargetMode="External"/><Relationship Id="rId4" Type="http://schemas.openxmlformats.org/officeDocument/2006/relationships/hyperlink" Target="mailto:Paul.Neaves@Wales.gsi.gov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782" y="1822450"/>
            <a:ext cx="9144000" cy="2387600"/>
          </a:xfrm>
        </p:spPr>
        <p:txBody>
          <a:bodyPr/>
          <a:lstStyle/>
          <a:p>
            <a:r>
              <a:rPr lang="en-GB" b="1" dirty="0">
                <a:latin typeface="Arial Black" panose="020B0A04020102020204" pitchFamily="34" charset="0"/>
              </a:rPr>
              <a:t>ASA Quality Works </a:t>
            </a:r>
            <a:endParaRPr lang="en-GB" b="1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4618" y="5202238"/>
            <a:ext cx="5837382" cy="1655762"/>
          </a:xfrm>
        </p:spPr>
        <p:txBody>
          <a:bodyPr/>
          <a:lstStyle/>
          <a:p>
            <a:pPr algn="l"/>
            <a:r>
              <a:rPr lang="en-GB" dirty="0" smtClean="0">
                <a:latin typeface="Arial Black" panose="020B0A04020102020204" pitchFamily="34" charset="0"/>
              </a:rPr>
              <a:t>Paul Neave</a:t>
            </a:r>
          </a:p>
          <a:p>
            <a:pPr algn="l"/>
            <a:r>
              <a:rPr lang="en-GB" dirty="0" smtClean="0">
                <a:latin typeface="Arial Black" panose="020B0A04020102020204" pitchFamily="34" charset="0"/>
              </a:rPr>
              <a:t>Head of Social Welfare Advice and DWP Policy</a:t>
            </a:r>
            <a:endParaRPr lang="en-GB" dirty="0">
              <a:latin typeface="Arial Black" panose="020B0A04020102020204" pitchFamily="34" charset="0"/>
            </a:endParaRPr>
          </a:p>
        </p:txBody>
      </p:sp>
      <p:pic>
        <p:nvPicPr>
          <p:cNvPr id="4" name="Picture 1" descr="PowerPoint_Bilingua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 descr="PowerPoint_Bilingua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55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PowerPoint_Stri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2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6"/>
          <p:cNvSpPr>
            <a:spLocks noGrp="1"/>
          </p:cNvSpPr>
          <p:nvPr>
            <p:ph type="title"/>
          </p:nvPr>
        </p:nvSpPr>
        <p:spPr bwMode="auto">
          <a:xfrm>
            <a:off x="697345" y="99147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GB" altLang="en-US" sz="3600" u="sng" dirty="0">
                <a:latin typeface="Arial Black" panose="020B0A04020102020204" pitchFamily="34" charset="0"/>
              </a:rPr>
              <a:t>Introduction</a:t>
            </a:r>
          </a:p>
        </p:txBody>
      </p:sp>
      <p:sp>
        <p:nvSpPr>
          <p:cNvPr id="3076" name="Content Placeholder 8"/>
          <p:cNvSpPr>
            <a:spLocks noGrp="1"/>
          </p:cNvSpPr>
          <p:nvPr>
            <p:ph sz="half" idx="2"/>
          </p:nvPr>
        </p:nvSpPr>
        <p:spPr bwMode="auto">
          <a:xfrm>
            <a:off x="452293" y="1082962"/>
            <a:ext cx="10954615" cy="53363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ts val="3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Welsh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Government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recognises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 welfare information &amp; advice has an important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role in:</a:t>
            </a:r>
          </a:p>
          <a:p>
            <a:pPr lvl="1">
              <a:lnSpc>
                <a:spcPts val="3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ensuring everyone in Wales has a fair &amp; equal chance in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life;</a:t>
            </a:r>
            <a:endParaRPr lang="en-GB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promoting sustainable improvements to the health and well-being of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people;</a:t>
            </a:r>
            <a:endParaRPr lang="en-GB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developing sustainable, prosperous and resilient communities.</a:t>
            </a:r>
            <a:endParaRPr lang="en-GB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Welsh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Government has a long standing commitment to grant funding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providers to deliver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information &amp; advice </a:t>
            </a: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23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PowerPoint_Stri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2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itle 6"/>
          <p:cNvSpPr>
            <a:spLocks noGrp="1"/>
          </p:cNvSpPr>
          <p:nvPr>
            <p:ph type="title"/>
          </p:nvPr>
        </p:nvSpPr>
        <p:spPr bwMode="auto">
          <a:xfrm>
            <a:off x="420255" y="234516"/>
            <a:ext cx="8382000" cy="906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GB" altLang="en-US" sz="3600" b="1" u="sng" dirty="0" smtClean="0">
                <a:latin typeface="Arial Black" panose="020B0A04020102020204" pitchFamily="34" charset="0"/>
              </a:rPr>
              <a:t>Background</a:t>
            </a:r>
            <a:endParaRPr lang="en-GB" altLang="en-US" sz="3600" b="1" u="sng" dirty="0">
              <a:latin typeface="Arial Black" panose="020B0A04020102020204" pitchFamily="34" charset="0"/>
            </a:endParaRPr>
          </a:p>
        </p:txBody>
      </p:sp>
      <p:sp>
        <p:nvSpPr>
          <p:cNvPr id="15364" name="Content Placeholder 8"/>
          <p:cNvSpPr>
            <a:spLocks noGrp="1"/>
          </p:cNvSpPr>
          <p:nvPr>
            <p:ph sz="half" idx="2"/>
          </p:nvPr>
        </p:nvSpPr>
        <p:spPr bwMode="auto">
          <a:xfrm>
            <a:off x="420255" y="1131742"/>
            <a:ext cx="11457709" cy="581400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ts val="3000"/>
              </a:lnSpc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q"/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Welsh Government’s </a:t>
            </a:r>
            <a:r>
              <a:rPr lang="en-GB" alt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Advice Services Review (</a:t>
            </a: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2013) </a:t>
            </a: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made a number of recommendations to develop advice services in Wales, including:</a:t>
            </a:r>
          </a:p>
          <a:p>
            <a:pPr marL="914400" lvl="1" indent="-457200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New Funding Approaches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focus on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quality services, meeting identifiable need,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encourage collaboration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&amp; preventative approaches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914400" lvl="1" indent="-457200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National &amp; Regional </a:t>
            </a:r>
            <a:r>
              <a:rPr lang="en-GB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Advice </a:t>
            </a: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Networks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expert advisory group to guide policy makers &amp; develop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networks across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Wales to plan local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&amp; share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good practice, etc.;</a:t>
            </a:r>
          </a:p>
          <a:p>
            <a:pPr marL="914400" lvl="1" indent="-457200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Understanding Demand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 need a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detailed study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demand for social welfare advice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 Wales;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Quality Assured Services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greater consistency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of the definition of a quality service to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enable more partnership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working based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trust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amongst providers.</a:t>
            </a:r>
          </a:p>
          <a:p>
            <a:pPr marL="228600" lvl="1">
              <a:lnSpc>
                <a:spcPts val="3000"/>
              </a:lnSpc>
              <a:spcBef>
                <a:spcPts val="1800"/>
              </a:spcBef>
              <a:spcAft>
                <a:spcPts val="1800"/>
              </a:spcAft>
              <a:buFont typeface="Wingdings" pitchFamily="2" charset="2"/>
              <a:buChar char="q"/>
              <a:defRPr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Information &amp; Advice Action Plan for Wales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published in 2016, carrying forward the recommendations of the review.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0">
              <a:spcBef>
                <a:spcPts val="1200"/>
              </a:spcBef>
              <a:spcAft>
                <a:spcPts val="600"/>
              </a:spcAft>
              <a:buNone/>
              <a:defRPr/>
            </a:pPr>
            <a:endParaRPr lang="en-GB" altLang="en-US" sz="1800" dirty="0"/>
          </a:p>
          <a:p>
            <a:pPr marL="357188" indent="0">
              <a:spcBef>
                <a:spcPts val="1200"/>
              </a:spcBef>
              <a:spcAft>
                <a:spcPts val="600"/>
              </a:spcAft>
              <a:buNone/>
              <a:defRPr/>
            </a:pPr>
            <a:endParaRPr lang="en-GB" altLang="en-US" sz="1800" dirty="0"/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GB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1731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PowerPoint_Stri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2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463259" y="89910"/>
            <a:ext cx="82296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GB" altLang="en-US" sz="3200" b="1" u="sng" dirty="0" smtClean="0">
                <a:latin typeface="Arial Black" panose="020B0A04020102020204" pitchFamily="34" charset="0"/>
              </a:rPr>
              <a:t>Quality </a:t>
            </a:r>
            <a:r>
              <a:rPr lang="en-GB" altLang="en-US" sz="3200" b="1" u="sng" dirty="0">
                <a:latin typeface="Arial Black" panose="020B0A04020102020204" pitchFamily="34" charset="0"/>
              </a:rPr>
              <a:t>Assured Services</a:t>
            </a:r>
          </a:p>
        </p:txBody>
      </p:sp>
      <p:sp>
        <p:nvSpPr>
          <p:cNvPr id="10244" name="Content Placeholder 8"/>
          <p:cNvSpPr>
            <a:spLocks noGrp="1"/>
          </p:cNvSpPr>
          <p:nvPr>
            <p:ph sz="half" idx="2"/>
          </p:nvPr>
        </p:nvSpPr>
        <p:spPr bwMode="auto">
          <a:xfrm>
            <a:off x="463259" y="777296"/>
            <a:ext cx="10629611" cy="5549611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Welsh Government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produced the Information and Advice Quality Framework for Wales (IAQF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GB" sz="2200" dirty="0"/>
              <a:t> </a:t>
            </a:r>
            <a:r>
              <a:rPr lang="en-GB" sz="2200" dirty="0" smtClean="0"/>
              <a:t>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IAQF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designed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on the essential components of good quality information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&amp; advice.</a:t>
            </a:r>
            <a:endParaRPr lang="en-GB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GB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IAQF not a 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separate assurance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scheme 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for individual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providers:</a:t>
            </a:r>
            <a:endParaRPr lang="en-GB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altLang="en-US" sz="2000" dirty="0" smtClean="0"/>
              <a:t>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works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assurance processes undertaken by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Quality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Standard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Owners whose schemes can be accredited to the IAQF.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Independent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IAQF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Assessment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Service: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assesses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applications from Quality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Standard Owners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become an IAQF Accredited Body;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delivering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programme of support for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providers;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providing guidance on the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development of new quality schemes.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GB" altLang="en-US" sz="1800" dirty="0"/>
          </a:p>
          <a:p>
            <a:pPr marL="0" indent="0">
              <a:buNone/>
              <a:defRPr/>
            </a:pPr>
            <a:endParaRPr lang="en-GB" altLang="en-US" sz="2200" dirty="0"/>
          </a:p>
          <a:p>
            <a:pPr>
              <a:defRPr/>
            </a:pPr>
            <a:endParaRPr lang="en-GB" altLang="en-US" sz="1200" dirty="0"/>
          </a:p>
          <a:p>
            <a:pPr>
              <a:defRPr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782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PowerPoint_Stri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2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6"/>
          <p:cNvSpPr>
            <a:spLocks noGrp="1"/>
          </p:cNvSpPr>
          <p:nvPr>
            <p:ph type="title"/>
          </p:nvPr>
        </p:nvSpPr>
        <p:spPr bwMode="auto">
          <a:xfrm>
            <a:off x="463259" y="136092"/>
            <a:ext cx="82296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GB" altLang="en-US" sz="3200" b="1" u="sng" dirty="0" smtClean="0">
                <a:latin typeface="Arial Black" panose="020B0A04020102020204" pitchFamily="34" charset="0"/>
              </a:rPr>
              <a:t>Quality </a:t>
            </a:r>
            <a:r>
              <a:rPr lang="en-GB" altLang="en-US" sz="3200" b="1" u="sng" dirty="0">
                <a:latin typeface="Arial Black" panose="020B0A04020102020204" pitchFamily="34" charset="0"/>
              </a:rPr>
              <a:t>Assured Services</a:t>
            </a:r>
          </a:p>
        </p:txBody>
      </p:sp>
      <p:sp>
        <p:nvSpPr>
          <p:cNvPr id="10244" name="Content Placeholder 8"/>
          <p:cNvSpPr>
            <a:spLocks noGrp="1"/>
          </p:cNvSpPr>
          <p:nvPr>
            <p:ph sz="half" idx="2"/>
          </p:nvPr>
        </p:nvSpPr>
        <p:spPr bwMode="auto">
          <a:xfrm>
            <a:off x="463259" y="898092"/>
            <a:ext cx="10629611" cy="5549611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IAQF Accredited Body standards include: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Advice Quality Standard;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Citizens Advice Membership Scheme;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Families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First Quality Award;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Specialist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Quality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Mark.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en-GB" alt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Information &amp; advice providers in all sectors hold quality standards awarded by an IAQF Accredited Body:</a:t>
            </a:r>
            <a:endParaRPr lang="en-GB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breaking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down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barriers;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supporting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partnership working amongst </a:t>
            </a:r>
            <a:r>
              <a:rPr lang="en-GB" sz="2200" smtClean="0">
                <a:latin typeface="Arial" panose="020B0604020202020204" pitchFamily="34" charset="0"/>
                <a:cs typeface="Arial" panose="020B0604020202020204" pitchFamily="34" charset="0"/>
              </a:rPr>
              <a:t>providers &amp; across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sectors;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ensuring 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all the </a:t>
            </a: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problems facing people are fully </a:t>
            </a:r>
            <a:r>
              <a:rPr lang="en-GB" alt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addressed – sustainable outcomes.</a:t>
            </a:r>
            <a:endParaRPr lang="en-GB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n-GB" altLang="en-US" sz="2200" dirty="0"/>
          </a:p>
          <a:p>
            <a:pPr>
              <a:defRPr/>
            </a:pPr>
            <a:endParaRPr lang="en-GB" altLang="en-US" sz="1200" dirty="0"/>
          </a:p>
          <a:p>
            <a:pPr>
              <a:defRPr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6420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PowerPoint_Strip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2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itle 6"/>
          <p:cNvSpPr>
            <a:spLocks noGrp="1"/>
          </p:cNvSpPr>
          <p:nvPr>
            <p:ph type="title"/>
          </p:nvPr>
        </p:nvSpPr>
        <p:spPr bwMode="auto">
          <a:xfrm>
            <a:off x="322263" y="166484"/>
            <a:ext cx="8229600" cy="8524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GB" altLang="en-US" sz="3600" u="sng" dirty="0">
                <a:latin typeface="Arial Black" panose="020B0A04020102020204" pitchFamily="34" charset="0"/>
              </a:rPr>
              <a:t>Conclusion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322263" y="880091"/>
            <a:ext cx="11220808" cy="5311775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Welsh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Government has a progressive approach to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development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of sustainable, quality assured advice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easily accessible by people in Wales: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3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recognises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the positive links between information &amp; advice interventions &amp; attainment of the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Goals in the Well-being of Future Generations (Wales) Act 2015.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further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GB" sz="2000" dirty="0" smtClean="0">
                <a:hlinkClick r:id="rId4"/>
              </a:rPr>
              <a:t>Email</a:t>
            </a:r>
            <a:r>
              <a:rPr lang="en-GB" sz="2000" dirty="0">
                <a:hlinkClick r:id="rId4"/>
              </a:rPr>
              <a:t>: </a:t>
            </a:r>
            <a:r>
              <a:rPr lang="en-GB" sz="2000" dirty="0">
                <a:hlinkClick r:id="rId5"/>
              </a:rPr>
              <a:t>Paul.Neave@gov.wales</a:t>
            </a:r>
            <a:endParaRPr lang="en-GB" sz="2000" dirty="0"/>
          </a:p>
          <a:p>
            <a:pPr marL="400050" lvl="1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GB" sz="2000" dirty="0"/>
          </a:p>
          <a:p>
            <a:pPr marL="400050" lvl="1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68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9205D88DC4F44CB1CA8437F92B0221" ma:contentTypeVersion="13" ma:contentTypeDescription="Create a new document." ma:contentTypeScope="" ma:versionID="f65a50f5bccb489f98ce759fb598a803">
  <xsd:schema xmlns:xsd="http://www.w3.org/2001/XMLSchema" xmlns:xs="http://www.w3.org/2001/XMLSchema" xmlns:p="http://schemas.microsoft.com/office/2006/metadata/properties" xmlns:ns3="ef277e87-290d-49c5-91d0-3912be04ccbd" xmlns:ns4="93868ba0-4f09-432e-b4a8-1e7798b1a206" targetNamespace="http://schemas.microsoft.com/office/2006/metadata/properties" ma:root="true" ma:fieldsID="ca82d30a5497a6761183bc34634e2745" ns3:_="" ns4:_="">
    <xsd:import namespace="ef277e87-290d-49c5-91d0-3912be04ccbd"/>
    <xsd:import namespace="93868ba0-4f09-432e-b4a8-1e7798b1a20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277e87-290d-49c5-91d0-3912be04cc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868ba0-4f09-432e-b4a8-1e7798b1a20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8A58A2-EFF8-425C-A3D8-44A7868A25C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f277e87-290d-49c5-91d0-3912be04ccbd"/>
    <ds:schemaRef ds:uri="http://purl.org/dc/elements/1.1/"/>
    <ds:schemaRef ds:uri="http://schemas.microsoft.com/office/2006/metadata/properties"/>
    <ds:schemaRef ds:uri="93868ba0-4f09-432e-b4a8-1e7798b1a20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1A02258-D962-4642-B255-36465D26F1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E8883D-2703-4C95-A215-6175163789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277e87-290d-49c5-91d0-3912be04ccbd"/>
    <ds:schemaRef ds:uri="93868ba0-4f09-432e-b4a8-1e7798b1a2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459</Words>
  <Application>Microsoft Office PowerPoint</Application>
  <PresentationFormat>Widescreen</PresentationFormat>
  <Paragraphs>51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ＭＳ Ｐゴシック</vt:lpstr>
      <vt:lpstr>Arial</vt:lpstr>
      <vt:lpstr>Arial Black</vt:lpstr>
      <vt:lpstr>Calibri</vt:lpstr>
      <vt:lpstr>Calibri Light</vt:lpstr>
      <vt:lpstr>Wingdings</vt:lpstr>
      <vt:lpstr>Office Theme</vt:lpstr>
      <vt:lpstr>ASA Quality Works </vt:lpstr>
      <vt:lpstr>Introduction</vt:lpstr>
      <vt:lpstr>Background</vt:lpstr>
      <vt:lpstr>Quality Assured Services</vt:lpstr>
      <vt:lpstr>Quality Assured Services</vt:lpstr>
      <vt:lpstr>Conclusion</vt:lpstr>
    </vt:vector>
  </TitlesOfParts>
  <Company>Welsh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Neave, Paul (EPS - Prosperous Futures)</dc:creator>
  <cp:lastModifiedBy>Neave, Paul (EPS - Prosperous Futures)</cp:lastModifiedBy>
  <cp:revision>24</cp:revision>
  <dcterms:created xsi:type="dcterms:W3CDTF">2021-01-22T16:40:23Z</dcterms:created>
  <dcterms:modified xsi:type="dcterms:W3CDTF">2021-01-25T16:00:59Z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0x010100739205D88DC4F44CB1CA8437F92B0221</vt:lpwstr>
  </property>
</Properties>
</file>