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9"/>
  </p:notesMasterIdLst>
  <p:handoutMasterIdLst>
    <p:handoutMasterId r:id="rId10"/>
  </p:handoutMasterIdLst>
  <p:sldIdLst>
    <p:sldId id="265" r:id="rId2"/>
    <p:sldId id="291" r:id="rId3"/>
    <p:sldId id="294" r:id="rId4"/>
    <p:sldId id="292" r:id="rId5"/>
    <p:sldId id="293" r:id="rId6"/>
    <p:sldId id="287" r:id="rId7"/>
    <p:sldId id="290" r:id="rId8"/>
  </p:sldIdLst>
  <p:sldSz cx="9144000" cy="6858000" type="screen4x3"/>
  <p:notesSz cx="6761163" cy="9942513"/>
  <p:defaultTextStyle>
    <a:defPPr>
      <a:defRPr lang="en-US"/>
    </a:defPPr>
    <a:lvl1pPr algn="ctr" rtl="0" fontAlgn="base">
      <a:spcBef>
        <a:spcPct val="0"/>
      </a:spcBef>
      <a:spcAft>
        <a:spcPct val="0"/>
      </a:spcAft>
      <a:defRPr sz="3600" kern="1200">
        <a:solidFill>
          <a:schemeClr val="tx1"/>
        </a:solidFill>
        <a:latin typeface="Arial" pitchFamily="34" charset="0"/>
        <a:ea typeface="ＭＳ Ｐゴシック" pitchFamily="34" charset="-128"/>
        <a:cs typeface="+mn-cs"/>
      </a:defRPr>
    </a:lvl1pPr>
    <a:lvl2pPr marL="457200" algn="ctr" rtl="0" fontAlgn="base">
      <a:spcBef>
        <a:spcPct val="0"/>
      </a:spcBef>
      <a:spcAft>
        <a:spcPct val="0"/>
      </a:spcAft>
      <a:defRPr sz="3600" kern="1200">
        <a:solidFill>
          <a:schemeClr val="tx1"/>
        </a:solidFill>
        <a:latin typeface="Arial" pitchFamily="34" charset="0"/>
        <a:ea typeface="ＭＳ Ｐゴシック" pitchFamily="34" charset="-128"/>
        <a:cs typeface="+mn-cs"/>
      </a:defRPr>
    </a:lvl2pPr>
    <a:lvl3pPr marL="914400" algn="ctr" rtl="0" fontAlgn="base">
      <a:spcBef>
        <a:spcPct val="0"/>
      </a:spcBef>
      <a:spcAft>
        <a:spcPct val="0"/>
      </a:spcAft>
      <a:defRPr sz="3600" kern="1200">
        <a:solidFill>
          <a:schemeClr val="tx1"/>
        </a:solidFill>
        <a:latin typeface="Arial" pitchFamily="34" charset="0"/>
        <a:ea typeface="ＭＳ Ｐゴシック" pitchFamily="34" charset="-128"/>
        <a:cs typeface="+mn-cs"/>
      </a:defRPr>
    </a:lvl3pPr>
    <a:lvl4pPr marL="1371600" algn="ctr" rtl="0" fontAlgn="base">
      <a:spcBef>
        <a:spcPct val="0"/>
      </a:spcBef>
      <a:spcAft>
        <a:spcPct val="0"/>
      </a:spcAft>
      <a:defRPr sz="3600" kern="1200">
        <a:solidFill>
          <a:schemeClr val="tx1"/>
        </a:solidFill>
        <a:latin typeface="Arial" pitchFamily="34" charset="0"/>
        <a:ea typeface="ＭＳ Ｐゴシック" pitchFamily="34" charset="-128"/>
        <a:cs typeface="+mn-cs"/>
      </a:defRPr>
    </a:lvl4pPr>
    <a:lvl5pPr marL="1828800" algn="ctr" rtl="0" fontAlgn="base">
      <a:spcBef>
        <a:spcPct val="0"/>
      </a:spcBef>
      <a:spcAft>
        <a:spcPct val="0"/>
      </a:spcAft>
      <a:defRPr sz="36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36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36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36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3600"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1">
          <p15:clr>
            <a:srgbClr val="A4A3A4"/>
          </p15:clr>
        </p15:guide>
        <p15:guide id="2" pos="213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A3C80"/>
    <a:srgbClr val="D5AFD9"/>
    <a:srgbClr val="592C62"/>
    <a:srgbClr val="A3A3E0"/>
    <a:srgbClr val="EFD5FB"/>
    <a:srgbClr val="4B386C"/>
    <a:srgbClr val="D081F3"/>
    <a:srgbClr val="FFE1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87" autoAdjust="0"/>
    <p:restoredTop sz="62393" autoAdjust="0"/>
  </p:normalViewPr>
  <p:slideViewPr>
    <p:cSldViewPr>
      <p:cViewPr varScale="1">
        <p:scale>
          <a:sx n="42" d="100"/>
          <a:sy n="42" d="100"/>
        </p:scale>
        <p:origin x="1912"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1" d="100"/>
          <a:sy n="51" d="100"/>
        </p:scale>
        <p:origin x="-1932" y="-108"/>
      </p:cViewPr>
      <p:guideLst>
        <p:guide orient="horz" pos="3131"/>
        <p:guide pos="213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2930574" cy="49768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Arial" charset="0"/>
                <a:ea typeface="+mn-ea"/>
              </a:defRPr>
            </a:lvl1pPr>
          </a:lstStyle>
          <a:p>
            <a:pPr>
              <a:defRPr/>
            </a:pPr>
            <a:endParaRPr lang="en-US"/>
          </a:p>
        </p:txBody>
      </p:sp>
      <p:sp>
        <p:nvSpPr>
          <p:cNvPr id="23555" name="Rectangle 3"/>
          <p:cNvSpPr>
            <a:spLocks noGrp="1" noChangeArrowheads="1"/>
          </p:cNvSpPr>
          <p:nvPr>
            <p:ph type="dt" sz="quarter" idx="1"/>
          </p:nvPr>
        </p:nvSpPr>
        <p:spPr bwMode="auto">
          <a:xfrm>
            <a:off x="3829010" y="0"/>
            <a:ext cx="2930574" cy="49768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mn-ea"/>
              </a:defRPr>
            </a:lvl1pPr>
          </a:lstStyle>
          <a:p>
            <a:pPr>
              <a:defRPr/>
            </a:pPr>
            <a:endParaRPr lang="en-US"/>
          </a:p>
        </p:txBody>
      </p:sp>
      <p:sp>
        <p:nvSpPr>
          <p:cNvPr id="23556" name="Rectangle 4"/>
          <p:cNvSpPr>
            <a:spLocks noGrp="1" noChangeArrowheads="1"/>
          </p:cNvSpPr>
          <p:nvPr>
            <p:ph type="ftr" sz="quarter" idx="2"/>
          </p:nvPr>
        </p:nvSpPr>
        <p:spPr bwMode="auto">
          <a:xfrm>
            <a:off x="0" y="9443241"/>
            <a:ext cx="2930574" cy="49768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Arial" charset="0"/>
                <a:ea typeface="+mn-ea"/>
              </a:defRPr>
            </a:lvl1pPr>
          </a:lstStyle>
          <a:p>
            <a:pPr>
              <a:defRPr/>
            </a:pPr>
            <a:endParaRPr lang="en-US"/>
          </a:p>
        </p:txBody>
      </p:sp>
      <p:sp>
        <p:nvSpPr>
          <p:cNvPr id="23557" name="Rectangle 5"/>
          <p:cNvSpPr>
            <a:spLocks noGrp="1" noChangeArrowheads="1"/>
          </p:cNvSpPr>
          <p:nvPr>
            <p:ph type="sldNum" sz="quarter" idx="3"/>
          </p:nvPr>
        </p:nvSpPr>
        <p:spPr bwMode="auto">
          <a:xfrm>
            <a:off x="3829010" y="9443241"/>
            <a:ext cx="2930574" cy="49768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ea typeface="ＭＳ Ｐゴシック" charset="-128"/>
              </a:defRPr>
            </a:lvl1pPr>
          </a:lstStyle>
          <a:p>
            <a:pPr>
              <a:defRPr/>
            </a:pPr>
            <a:fld id="{C3902A0E-7E68-4E25-899B-2972B704C6B5}" type="slidenum">
              <a:rPr lang="en-US"/>
              <a:pPr>
                <a:defRPr/>
              </a:pPr>
              <a:t>‹#›</a:t>
            </a:fld>
            <a:endParaRPr lang="en-US"/>
          </a:p>
        </p:txBody>
      </p:sp>
    </p:spTree>
    <p:extLst>
      <p:ext uri="{BB962C8B-B14F-4D97-AF65-F5344CB8AC3E}">
        <p14:creationId xmlns:p14="http://schemas.microsoft.com/office/powerpoint/2010/main" val="21766121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30574" cy="49768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Arial" charset="0"/>
                <a:ea typeface="+mn-ea"/>
              </a:defRPr>
            </a:lvl1pPr>
          </a:lstStyle>
          <a:p>
            <a:pPr>
              <a:defRPr/>
            </a:pPr>
            <a:endParaRPr lang="en-US"/>
          </a:p>
        </p:txBody>
      </p:sp>
      <p:sp>
        <p:nvSpPr>
          <p:cNvPr id="3075" name="Rectangle 3"/>
          <p:cNvSpPr>
            <a:spLocks noGrp="1" noChangeArrowheads="1"/>
          </p:cNvSpPr>
          <p:nvPr>
            <p:ph type="dt" idx="1"/>
          </p:nvPr>
        </p:nvSpPr>
        <p:spPr bwMode="auto">
          <a:xfrm>
            <a:off x="3829010" y="0"/>
            <a:ext cx="2930574" cy="49768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mn-ea"/>
              </a:defRPr>
            </a:lvl1pPr>
          </a:lstStyle>
          <a:p>
            <a:pPr>
              <a:defRPr/>
            </a:pPr>
            <a:endParaRPr lang="en-US"/>
          </a:p>
        </p:txBody>
      </p:sp>
      <p:sp>
        <p:nvSpPr>
          <p:cNvPr id="19460" name="Rectangle 4"/>
          <p:cNvSpPr>
            <a:spLocks noGrp="1" noRot="1" noChangeAspect="1" noChangeArrowheads="1" noTextEdit="1"/>
          </p:cNvSpPr>
          <p:nvPr>
            <p:ph type="sldImg" idx="2"/>
          </p:nvPr>
        </p:nvSpPr>
        <p:spPr bwMode="auto">
          <a:xfrm>
            <a:off x="895350" y="746125"/>
            <a:ext cx="4970463" cy="3729038"/>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75801" y="4722416"/>
            <a:ext cx="5409562" cy="447436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9443241"/>
            <a:ext cx="2930574" cy="49768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Arial" charset="0"/>
                <a:ea typeface="+mn-ea"/>
              </a:defRPr>
            </a:lvl1pPr>
          </a:lstStyle>
          <a:p>
            <a:pPr>
              <a:defRPr/>
            </a:pPr>
            <a:endParaRPr lang="en-US"/>
          </a:p>
        </p:txBody>
      </p:sp>
      <p:sp>
        <p:nvSpPr>
          <p:cNvPr id="3079" name="Rectangle 7"/>
          <p:cNvSpPr>
            <a:spLocks noGrp="1" noChangeArrowheads="1"/>
          </p:cNvSpPr>
          <p:nvPr>
            <p:ph type="sldNum" sz="quarter" idx="5"/>
          </p:nvPr>
        </p:nvSpPr>
        <p:spPr bwMode="auto">
          <a:xfrm>
            <a:off x="3829010" y="9443241"/>
            <a:ext cx="2930574" cy="49768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ea typeface="ＭＳ Ｐゴシック" charset="-128"/>
              </a:defRPr>
            </a:lvl1pPr>
          </a:lstStyle>
          <a:p>
            <a:pPr>
              <a:defRPr/>
            </a:pPr>
            <a:fld id="{18A8E83A-5C33-4B3C-8B5F-468624CDD214}" type="slidenum">
              <a:rPr lang="en-US"/>
              <a:pPr>
                <a:defRPr/>
              </a:pPr>
              <a:t>‹#›</a:t>
            </a:fld>
            <a:endParaRPr lang="en-US"/>
          </a:p>
        </p:txBody>
      </p:sp>
    </p:spTree>
    <p:extLst>
      <p:ext uri="{BB962C8B-B14F-4D97-AF65-F5344CB8AC3E}">
        <p14:creationId xmlns:p14="http://schemas.microsoft.com/office/powerpoint/2010/main" val="23993763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07A54E18-7D97-4110-A815-F736257644FB}" type="slidenum">
              <a:rPr lang="en-US" smtClean="0">
                <a:ea typeface="ＭＳ Ｐゴシック" pitchFamily="34" charset="-128"/>
              </a:rPr>
              <a:pPr/>
              <a:t>1</a:t>
            </a:fld>
            <a:endParaRPr lang="en-US">
              <a:ea typeface="ＭＳ Ｐゴシック" pitchFamily="34" charset="-128"/>
            </a:endParaRPr>
          </a:p>
        </p:txBody>
      </p:sp>
      <p:sp>
        <p:nvSpPr>
          <p:cNvPr id="20483"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ln/>
        </p:spPr>
        <p:txBody>
          <a:bodyPr/>
          <a:lstStyle/>
          <a:p>
            <a:r>
              <a:rPr lang="en-GB" b="1" baseline="0" dirty="0">
                <a:ea typeface="ＭＳ Ｐゴシック" pitchFamily="34" charset="-128"/>
              </a:rPr>
              <a:t>Hello everybody, in the next ten minutes I want to introduce you to this project and give you a flavour of systems thinking in the advice sector.  We have colleagues from Talking Money and St Pauls Advice Centre here today, but sadly, I think not quite enough time to involve them directly in this </a:t>
            </a:r>
            <a:r>
              <a:rPr lang="en-GB" b="1" baseline="0" dirty="0" err="1">
                <a:ea typeface="ＭＳ Ｐゴシック" pitchFamily="34" charset="-128"/>
              </a:rPr>
              <a:t>presention</a:t>
            </a:r>
            <a:r>
              <a:rPr lang="en-GB" b="1" baseline="0" dirty="0">
                <a:ea typeface="ＭＳ Ｐゴシック" pitchFamily="34" charset="-128"/>
              </a:rPr>
              <a:t>. If you have the opportunity, either now or at a later date, do make contact with them as well.  You can contact me via AdviceUK and my details are in the presentation notes. [next slide]</a:t>
            </a:r>
          </a:p>
          <a:p>
            <a:endParaRPr lang="en-GB" baseline="0" dirty="0">
              <a:ea typeface="ＭＳ Ｐゴシック" pitchFamily="34" charset="-128"/>
            </a:endParaRPr>
          </a:p>
          <a:p>
            <a:r>
              <a:rPr lang="en-GB" sz="1200" b="0" i="0" kern="1200" dirty="0">
                <a:solidFill>
                  <a:schemeClr val="tx1"/>
                </a:solidFill>
                <a:effectLst/>
                <a:latin typeface="Arial" charset="0"/>
                <a:ea typeface="ＭＳ Ｐゴシック" charset="0"/>
                <a:cs typeface="+mn-cs"/>
              </a:rPr>
              <a:t>All the partners, including Aviva, have an interest in systems thinking, and t</a:t>
            </a:r>
            <a:r>
              <a:rPr lang="en-GB" baseline="0" dirty="0">
                <a:ea typeface="ＭＳ Ｐゴシック" pitchFamily="34" charset="-128"/>
              </a:rPr>
              <a:t>he purpose of the project is to u</a:t>
            </a:r>
            <a:r>
              <a:rPr lang="en-GB" dirty="0"/>
              <a:t>nderstand how local community advice services currently operate and redesign them for longer-term financial wellbeing, sharing this learning with others across the UK. For further information, contact </a:t>
            </a:r>
            <a:r>
              <a:rPr lang="en-GB" sz="1200" b="0" i="0" kern="1200" dirty="0">
                <a:solidFill>
                  <a:schemeClr val="tx1"/>
                </a:solidFill>
                <a:effectLst/>
                <a:latin typeface="Arial" charset="0"/>
                <a:ea typeface="ＭＳ Ｐゴシック" charset="0"/>
                <a:cs typeface="+mn-cs"/>
              </a:rPr>
              <a:t>e-mail dal.warburton@adviceuk.org.uk</a:t>
            </a:r>
            <a:endParaRPr lang="en-GB" baseline="0" dirty="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fontAlgn="base"/>
            <a:r>
              <a:rPr lang="en-GB" sz="1200" b="1" i="1" kern="1200" dirty="0">
                <a:solidFill>
                  <a:schemeClr val="tx1"/>
                </a:solidFill>
                <a:effectLst/>
                <a:latin typeface="Arial" charset="0"/>
                <a:ea typeface="ＭＳ Ｐゴシック" charset="0"/>
                <a:cs typeface="+mn-cs"/>
              </a:rPr>
              <a:t>I have 3 hooks for you to remember today. The first is a book [click to slide]: Zen and the Art of Motorcycle Maintenance. I recommend this book to you because the narrator is obsessed with the question: “What do we mean by quality?” (it’s also a great book). It considers </a:t>
            </a:r>
            <a:r>
              <a:rPr lang="en-GB" sz="1200" b="1" kern="1200" dirty="0">
                <a:solidFill>
                  <a:schemeClr val="tx1"/>
                </a:solidFill>
                <a:effectLst/>
                <a:latin typeface="Arial" charset="0"/>
                <a:ea typeface="ＭＳ Ｐゴシック" charset="0"/>
                <a:cs typeface="+mn-cs"/>
              </a:rPr>
              <a:t>the importance of caring about what you do, the things that get in the way of that, and how to overcome them. [next click] So how does systems thinking answer the question, “What is quality?”, in relation to advice giving? Caring about the people we advise and what matters to them is a crucial part of quality: true quality does involve knowledge of what to advise, but it is underpinned by understanding what matters to the people we advise, our motivations for doing the work and how advice fits in with the wider world. Quality is about integrating things, so it also means thinking about how we resource the advice giving that we do: the funding we choose to receive may, in fact, it absolutely will directly affect the quality of what we can offer (that can be problematic, and I’d be happy to pick that up in questions).</a:t>
            </a:r>
          </a:p>
          <a:p>
            <a:pPr rtl="0" fontAlgn="base"/>
            <a:r>
              <a:rPr lang="en-GB" sz="1200" b="0" kern="1200" dirty="0">
                <a:solidFill>
                  <a:schemeClr val="tx1"/>
                </a:solidFill>
                <a:effectLst/>
                <a:latin typeface="Arial" charset="0"/>
                <a:ea typeface="ＭＳ Ｐゴシック" charset="0"/>
                <a:cs typeface="+mn-cs"/>
              </a:rPr>
              <a:t>http://www.butler-bowdon.com/robert-m-pirsig---zen-and-the-art-of-motorcycle-maintenance.html</a:t>
            </a:r>
            <a:endParaRPr lang="en-GB" sz="1200" b="0" i="1" kern="1200" dirty="0">
              <a:solidFill>
                <a:schemeClr val="tx1"/>
              </a:solidFill>
              <a:effectLst/>
              <a:latin typeface="Arial" charset="0"/>
              <a:ea typeface="ＭＳ Ｐゴシック" charset="0"/>
              <a:cs typeface="+mn-cs"/>
            </a:endParaRPr>
          </a:p>
        </p:txBody>
      </p:sp>
      <p:sp>
        <p:nvSpPr>
          <p:cNvPr id="4" name="Slide Number Placeholder 3"/>
          <p:cNvSpPr>
            <a:spLocks noGrp="1"/>
          </p:cNvSpPr>
          <p:nvPr>
            <p:ph type="sldNum" sz="quarter" idx="10"/>
          </p:nvPr>
        </p:nvSpPr>
        <p:spPr/>
        <p:txBody>
          <a:bodyPr/>
          <a:lstStyle/>
          <a:p>
            <a:pPr>
              <a:defRPr/>
            </a:pPr>
            <a:fld id="{18A8E83A-5C33-4B3C-8B5F-468624CDD214}" type="slidenum">
              <a:rPr lang="en-US" smtClean="0"/>
              <a:pPr>
                <a:defRPr/>
              </a:pPr>
              <a:t>2</a:t>
            </a:fld>
            <a:endParaRPr lang="en-US"/>
          </a:p>
        </p:txBody>
      </p:sp>
    </p:spTree>
    <p:extLst>
      <p:ext uri="{BB962C8B-B14F-4D97-AF65-F5344CB8AC3E}">
        <p14:creationId xmlns:p14="http://schemas.microsoft.com/office/powerpoint/2010/main" val="12822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fontAlgn="base"/>
            <a:r>
              <a:rPr lang="en-GB" sz="1200" b="1" i="1" kern="1200" dirty="0">
                <a:solidFill>
                  <a:schemeClr val="tx1"/>
                </a:solidFill>
                <a:effectLst/>
                <a:latin typeface="Arial" charset="0"/>
                <a:ea typeface="ＭＳ Ｐゴシック" charset="0"/>
                <a:cs typeface="+mn-cs"/>
              </a:rPr>
              <a:t>[click to Flags] My second hook for you is flags. People often confuse the term quality with standard, or think of them as the same thing. The word standard may derive from the Old French </a:t>
            </a:r>
            <a:r>
              <a:rPr lang="en-GB" sz="1200" b="1" i="1" kern="1200" dirty="0" err="1">
                <a:solidFill>
                  <a:schemeClr val="tx1"/>
                </a:solidFill>
                <a:effectLst/>
                <a:latin typeface="Arial" charset="0"/>
                <a:ea typeface="ＭＳ Ｐゴシック" charset="0"/>
                <a:cs typeface="+mn-cs"/>
              </a:rPr>
              <a:t>estandart</a:t>
            </a:r>
            <a:r>
              <a:rPr lang="en-GB" sz="1200" b="1" i="1" kern="1200" dirty="0">
                <a:solidFill>
                  <a:schemeClr val="tx1"/>
                </a:solidFill>
                <a:effectLst/>
                <a:latin typeface="Arial" charset="0"/>
                <a:ea typeface="ＭＳ Ｐゴシック" charset="0"/>
                <a:cs typeface="+mn-cs"/>
              </a:rPr>
              <a:t> (“gathering place, battle flag”), possibly from Old Frankish *</a:t>
            </a:r>
            <a:r>
              <a:rPr lang="en-GB" sz="1200" b="1" i="1" kern="1200" dirty="0" err="1">
                <a:solidFill>
                  <a:schemeClr val="tx1"/>
                </a:solidFill>
                <a:effectLst/>
                <a:latin typeface="Arial" charset="0"/>
                <a:ea typeface="ＭＳ Ｐゴシック" charset="0"/>
                <a:cs typeface="+mn-cs"/>
              </a:rPr>
              <a:t>standhard</a:t>
            </a:r>
            <a:r>
              <a:rPr lang="en-GB" sz="1200" b="1" i="1" kern="1200" dirty="0">
                <a:solidFill>
                  <a:schemeClr val="tx1"/>
                </a:solidFill>
                <a:effectLst/>
                <a:latin typeface="Arial" charset="0"/>
                <a:ea typeface="ＭＳ Ｐゴシック" charset="0"/>
                <a:cs typeface="+mn-cs"/>
              </a:rPr>
              <a:t> (literally “stand firm, stand hard”).  Flags have been in the news quite a lot recently, so here are some flags or standards for you – which do you prefer?  [flick through list] I hope that little tour – and maybe your feelings about those different flags – remind us that flags, or standards, or logos symbolise ownership, identity, </a:t>
            </a:r>
            <a:r>
              <a:rPr lang="en-GB" sz="1200" b="1" i="1" kern="1200" dirty="0" err="1">
                <a:solidFill>
                  <a:schemeClr val="tx1"/>
                </a:solidFill>
                <a:effectLst/>
                <a:latin typeface="Arial" charset="0"/>
                <a:ea typeface="ＭＳ Ｐゴシック" charset="0"/>
                <a:cs typeface="+mn-cs"/>
              </a:rPr>
              <a:t>sovereignity</a:t>
            </a:r>
            <a:r>
              <a:rPr lang="en-GB" sz="1200" b="1" i="1" kern="1200" dirty="0">
                <a:solidFill>
                  <a:schemeClr val="tx1"/>
                </a:solidFill>
                <a:effectLst/>
                <a:latin typeface="Arial" charset="0"/>
                <a:ea typeface="ＭＳ Ｐゴシック" charset="0"/>
                <a:cs typeface="+mn-cs"/>
              </a:rPr>
              <a:t>, power, struggle and sometimes compromise.  For AdviceUK, it’s vital that independent advice organisations - and even more importantly, the communities they serve - have a meaningful stake in the ownership of ‘quality’ and the power to influence definitions of quality.</a:t>
            </a:r>
          </a:p>
          <a:p>
            <a:pPr rtl="0" fontAlgn="base"/>
            <a:endParaRPr lang="en-GB" sz="1200" b="1" i="1" kern="1200" dirty="0">
              <a:solidFill>
                <a:schemeClr val="tx1"/>
              </a:solidFill>
              <a:effectLst/>
              <a:latin typeface="Arial" charset="0"/>
              <a:ea typeface="ＭＳ Ｐゴシック" charset="0"/>
              <a:cs typeface="+mn-cs"/>
            </a:endParaRPr>
          </a:p>
          <a:p>
            <a:pPr lvl="0"/>
            <a:r>
              <a:rPr lang="en-GB" sz="1200" b="1" kern="1200" dirty="0">
                <a:solidFill>
                  <a:schemeClr val="tx1"/>
                </a:solidFill>
                <a:effectLst/>
                <a:latin typeface="Arial" charset="0"/>
                <a:ea typeface="ＭＳ Ｐゴシック" charset="0"/>
                <a:cs typeface="+mn-cs"/>
              </a:rPr>
              <a:t>Systems thinking tells us that true quality is not the same as standardisation. In some ways, this is obvious: advice is about tailoring your response to a client’s circumstances and capabilities. It’s not one-size fits all.  Quality does not equal professionalisation of advisers in the sense of making them business-like (we are not flying the Serco flag here), but it does involve striving for excellence and doing the right things for people we advise, including having technical knowledge and knowing how to apply that technical knowledge. [next slide]</a:t>
            </a:r>
          </a:p>
        </p:txBody>
      </p:sp>
      <p:sp>
        <p:nvSpPr>
          <p:cNvPr id="4" name="Slide Number Placeholder 3"/>
          <p:cNvSpPr>
            <a:spLocks noGrp="1"/>
          </p:cNvSpPr>
          <p:nvPr>
            <p:ph type="sldNum" sz="quarter" idx="10"/>
          </p:nvPr>
        </p:nvSpPr>
        <p:spPr/>
        <p:txBody>
          <a:bodyPr/>
          <a:lstStyle/>
          <a:p>
            <a:pPr>
              <a:defRPr/>
            </a:pPr>
            <a:fld id="{18A8E83A-5C33-4B3C-8B5F-468624CDD214}" type="slidenum">
              <a:rPr lang="en-US" smtClean="0"/>
              <a:pPr>
                <a:defRPr/>
              </a:pPr>
              <a:t>3</a:t>
            </a:fld>
            <a:endParaRPr lang="en-US"/>
          </a:p>
        </p:txBody>
      </p:sp>
    </p:spTree>
    <p:extLst>
      <p:ext uri="{BB962C8B-B14F-4D97-AF65-F5344CB8AC3E}">
        <p14:creationId xmlns:p14="http://schemas.microsoft.com/office/powerpoint/2010/main" val="20688874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1" kern="1200" dirty="0">
                <a:solidFill>
                  <a:schemeClr val="tx1"/>
                </a:solidFill>
                <a:effectLst/>
                <a:latin typeface="Arial" charset="0"/>
                <a:ea typeface="ＭＳ Ｐゴシック" charset="0"/>
                <a:cs typeface="+mn-cs"/>
              </a:rPr>
              <a:t>[With apologies to previous speakers] I would challenge the term best practice. Best practice implies that there is one way of doing something. I think it also implies that someone else owns that best practice, that it comes down from on high. Systems thinking is about you and your organisation having a share in your learning and – even more importantly, ownership and agency in how you learn.  A learning framework we have used (and it’s not the only one) involves looking at.</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200" b="1" kern="1200" dirty="0">
                <a:solidFill>
                  <a:schemeClr val="tx1"/>
                </a:solidFill>
                <a:effectLst/>
                <a:latin typeface="Arial" charset="0"/>
                <a:ea typeface="ＭＳ Ｐゴシック" charset="0"/>
                <a:cs typeface="+mn-cs"/>
              </a:rPr>
              <a:t>Demand: what are people asking your service to do, or put another way, what are they bringing to your organisation? Are we really listening to what they say?  Are we really observing how they behave?</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200" b="1" kern="1200" dirty="0">
                <a:solidFill>
                  <a:schemeClr val="tx1"/>
                </a:solidFill>
                <a:effectLst/>
                <a:latin typeface="Arial" charset="0"/>
                <a:ea typeface="ＭＳ Ｐゴシック" charset="0"/>
                <a:cs typeface="+mn-cs"/>
              </a:rPr>
              <a:t>What matters: what matters to the people you advise, or put another way, how does advice fit with things that the people you advise value?</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200" b="1" kern="1200" dirty="0">
                <a:solidFill>
                  <a:schemeClr val="tx1"/>
                </a:solidFill>
                <a:effectLst/>
                <a:latin typeface="Arial" charset="0"/>
                <a:ea typeface="ＭＳ Ｐゴシック" charset="0"/>
                <a:cs typeface="+mn-cs"/>
              </a:rPr>
              <a:t>Journeys: what is typical about the journeys people take to/through/away from your service? What do you know about the journeys people take, from their perspective, end-to-end?</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200" b="1" kern="1200" dirty="0">
                <a:solidFill>
                  <a:schemeClr val="tx1"/>
                </a:solidFill>
                <a:effectLst/>
                <a:latin typeface="Arial" charset="0"/>
                <a:ea typeface="ＭＳ Ｐゴシック" charset="0"/>
                <a:cs typeface="+mn-cs"/>
              </a:rPr>
              <a:t>Purpose: how would you – honestly, and in terms that connect with the people you advise, describe your service? Because of </a:t>
            </a:r>
            <a:r>
              <a:rPr lang="en-GB" sz="1200" b="1" kern="1200" dirty="0" err="1">
                <a:solidFill>
                  <a:schemeClr val="tx1"/>
                </a:solidFill>
                <a:effectLst/>
                <a:latin typeface="Arial" charset="0"/>
                <a:ea typeface="ＭＳ Ｐゴシック" charset="0"/>
                <a:cs typeface="+mn-cs"/>
              </a:rPr>
              <a:t>Covid</a:t>
            </a:r>
            <a:r>
              <a:rPr lang="en-GB" sz="1200" b="1" kern="1200" dirty="0">
                <a:solidFill>
                  <a:schemeClr val="tx1"/>
                </a:solidFill>
                <a:effectLst/>
                <a:latin typeface="Arial" charset="0"/>
                <a:ea typeface="ＭＳ Ｐゴシック" charset="0"/>
                <a:cs typeface="+mn-cs"/>
              </a:rPr>
              <a:t>, we have started out this work in Bristol by trying to find out what matters to people.</a:t>
            </a:r>
          </a:p>
        </p:txBody>
      </p:sp>
      <p:sp>
        <p:nvSpPr>
          <p:cNvPr id="4" name="Slide Number Placeholder 3"/>
          <p:cNvSpPr>
            <a:spLocks noGrp="1"/>
          </p:cNvSpPr>
          <p:nvPr>
            <p:ph type="sldNum" sz="quarter" idx="10"/>
          </p:nvPr>
        </p:nvSpPr>
        <p:spPr/>
        <p:txBody>
          <a:bodyPr/>
          <a:lstStyle/>
          <a:p>
            <a:pPr>
              <a:defRPr/>
            </a:pPr>
            <a:fld id="{18A8E83A-5C33-4B3C-8B5F-468624CDD214}" type="slidenum">
              <a:rPr lang="en-US" smtClean="0"/>
              <a:pPr>
                <a:defRPr/>
              </a:pPr>
              <a:t>4</a:t>
            </a:fld>
            <a:endParaRPr lang="en-US"/>
          </a:p>
        </p:txBody>
      </p:sp>
    </p:spTree>
    <p:extLst>
      <p:ext uri="{BB962C8B-B14F-4D97-AF65-F5344CB8AC3E}">
        <p14:creationId xmlns:p14="http://schemas.microsoft.com/office/powerpoint/2010/main" val="3769334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indent="0" rtl="0" fontAlgn="base">
              <a:buNone/>
            </a:pPr>
            <a:r>
              <a:rPr lang="en-GB" sz="1200" kern="1200" dirty="0">
                <a:solidFill>
                  <a:schemeClr val="tx1"/>
                </a:solidFill>
                <a:effectLst/>
                <a:latin typeface="Arial" charset="0"/>
                <a:ea typeface="ＭＳ Ｐゴシック" charset="0"/>
                <a:cs typeface="+mn-cs"/>
              </a:rPr>
              <a:t>Systems thinking requires hard work. You really do need to think.  It’s not about blindly using a particular set of tools (I’ve done that before on my bike and it didn’t end well). There are two key things I wanted to highlight for you from the work we’ve done so far. First, it’s about the importance of space for learning and reflection – if we had more time, I’d invite input from colleagues at Talking Money and St Pauls on </a:t>
            </a:r>
            <a:r>
              <a:rPr lang="en-GB" sz="1200" b="1" kern="1200" dirty="0">
                <a:solidFill>
                  <a:schemeClr val="tx1"/>
                </a:solidFill>
                <a:effectLst/>
                <a:latin typeface="Arial" charset="0"/>
                <a:ea typeface="ＭＳ Ｐゴシック" charset="0"/>
                <a:cs typeface="+mn-cs"/>
              </a:rPr>
              <a:t>what that space for learning and reflection has felt like and how it’s different to what they might have experienced previously. Second, </a:t>
            </a:r>
            <a:r>
              <a:rPr lang="en-GB" sz="1200" b="0" kern="1200" dirty="0">
                <a:solidFill>
                  <a:schemeClr val="tx1"/>
                </a:solidFill>
                <a:effectLst/>
                <a:latin typeface="Arial" charset="0"/>
                <a:ea typeface="ＭＳ Ｐゴシック" charset="0"/>
                <a:cs typeface="+mn-cs"/>
              </a:rPr>
              <a:t>i</a:t>
            </a:r>
            <a:r>
              <a:rPr lang="en-GB" sz="1200" kern="1200" dirty="0">
                <a:solidFill>
                  <a:schemeClr val="tx1"/>
                </a:solidFill>
                <a:effectLst/>
                <a:latin typeface="Arial" charset="0"/>
                <a:ea typeface="ＭＳ Ｐゴシック" charset="0"/>
                <a:cs typeface="+mn-cs"/>
              </a:rPr>
              <a:t>t’s about systems, how seeking, giving and getting advice predictably varies and fits into people’s wider lives, understanding the range of journeys people go on that involve advice.  If we had more time, I’d invite input from colleagues at Talking Money and St Pauls for their reflections on </a:t>
            </a:r>
            <a:r>
              <a:rPr lang="en-GB" sz="1200" b="1" kern="1200" dirty="0">
                <a:solidFill>
                  <a:schemeClr val="tx1"/>
                </a:solidFill>
                <a:effectLst/>
                <a:latin typeface="Arial" charset="0"/>
                <a:ea typeface="ＭＳ Ｐゴシック" charset="0"/>
                <a:cs typeface="+mn-cs"/>
              </a:rPr>
              <a:t>how the advice they give links in to other things that are going on in people’s lives.</a:t>
            </a:r>
            <a:endParaRPr lang="en-GB" sz="1200" kern="1200" dirty="0">
              <a:solidFill>
                <a:schemeClr val="tx1"/>
              </a:solidFill>
              <a:effectLst/>
              <a:latin typeface="Arial" charset="0"/>
              <a:ea typeface="ＭＳ Ｐゴシック" charset="0"/>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b="0" i="0" kern="1200" dirty="0">
              <a:solidFill>
                <a:schemeClr val="tx1"/>
              </a:solidFill>
              <a:effectLst/>
              <a:latin typeface="Arial" charset="0"/>
              <a:ea typeface="ＭＳ Ｐゴシック" charset="0"/>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1" i="0" kern="1200" dirty="0">
                <a:solidFill>
                  <a:schemeClr val="tx1"/>
                </a:solidFill>
                <a:effectLst/>
                <a:latin typeface="Arial" charset="0"/>
                <a:ea typeface="ＭＳ Ｐゴシック" charset="0"/>
                <a:cs typeface="+mn-cs"/>
              </a:rPr>
              <a:t>This matches wider learning from AdviceUK: whatever you do, whether that’s as an organisation that gives advice and support or resources advice and support in some way, make sure that you </a:t>
            </a:r>
            <a:r>
              <a:rPr lang="en-GB" b="1" baseline="0" dirty="0"/>
              <a:t>build in a way of learning, build in a feedback loop! [next slide]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b="0"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0" i="0" kern="1200" dirty="0">
                <a:solidFill>
                  <a:schemeClr val="tx1"/>
                </a:solidFill>
                <a:effectLst/>
                <a:latin typeface="Arial" charset="0"/>
                <a:ea typeface="ＭＳ Ｐゴシック" charset="0"/>
                <a:cs typeface="+mn-cs"/>
              </a:rPr>
              <a:t>As part of the Bristol project, we established a regular, reflective space to unpick and debrief on those conversations, using structured reflection to facilitate learning.  </a:t>
            </a:r>
            <a:r>
              <a:rPr lang="en-GB" baseline="0" dirty="0"/>
              <a:t>Have informal conversations with people to find out what matters to them: they will give feedback to you without needing to complete a survey.  Think in terms of journeys from end-to-end, from the point of view of the person you are advising and supporting.  Don’t just think in terms of isolated / fragmented transactions. You and your team should listen carefully (writing it down helps!) to </a:t>
            </a:r>
            <a:r>
              <a:rPr lang="en-GB" u="sng" baseline="0" dirty="0"/>
              <a:t>what people say in their own words</a:t>
            </a:r>
            <a:r>
              <a:rPr lang="en-GB" baseline="0" dirty="0"/>
              <a:t> about what matters to them and what they ask your service to do </a:t>
            </a:r>
            <a:r>
              <a:rPr lang="en-GB" u="sng" baseline="0" dirty="0"/>
              <a:t>as they interact with you</a:t>
            </a:r>
            <a:r>
              <a:rPr lang="en-GB" baseline="0" dirty="0"/>
              <a:t>.   Reflecting on this within your service, even over a short period, will help you understand why people are coming to you, what is motivating them, and the kind of service you might want to provide as a result.  The more you do this, the more it will inform how you improve/</a:t>
            </a:r>
            <a:r>
              <a:rPr lang="en-GB" sz="1200" kern="1200" dirty="0">
                <a:solidFill>
                  <a:schemeClr val="tx1"/>
                </a:solidFill>
                <a:effectLst/>
                <a:latin typeface="Arial" charset="0"/>
                <a:ea typeface="ＭＳ Ｐゴシック" charset="0"/>
                <a:cs typeface="+mn-cs"/>
              </a:rPr>
              <a:t>redesign services.  For example, it will give you incredibly valuable info on how to use tech to do the things that matter – rather than do the wrong things righter.  It will inform how you invest in the wellbeing, training and development of your team and how you monitor and evaluate your advice provision.  If you build in a learning loop, even if you get it wrong to start with, you will improve!  Any review / evaluation / audit tends to go one of two ways: either, it’s about learning and improvement; or it’s about demonstrating and convincing others of the value of what you do (usually funders or bosses).</a:t>
            </a:r>
            <a:endParaRPr lang="en-GB" dirty="0"/>
          </a:p>
        </p:txBody>
      </p:sp>
      <p:sp>
        <p:nvSpPr>
          <p:cNvPr id="4" name="Slide Number Placeholder 3"/>
          <p:cNvSpPr>
            <a:spLocks noGrp="1"/>
          </p:cNvSpPr>
          <p:nvPr>
            <p:ph type="sldNum" sz="quarter" idx="10"/>
          </p:nvPr>
        </p:nvSpPr>
        <p:spPr/>
        <p:txBody>
          <a:bodyPr/>
          <a:lstStyle/>
          <a:p>
            <a:pPr>
              <a:defRPr/>
            </a:pPr>
            <a:fld id="{18A8E83A-5C33-4B3C-8B5F-468624CDD214}" type="slidenum">
              <a:rPr lang="en-US" smtClean="0"/>
              <a:pPr>
                <a:defRPr/>
              </a:pPr>
              <a:t>5</a:t>
            </a:fld>
            <a:endParaRPr lang="en-US"/>
          </a:p>
        </p:txBody>
      </p:sp>
    </p:spTree>
    <p:extLst>
      <p:ext uri="{BB962C8B-B14F-4D97-AF65-F5344CB8AC3E}">
        <p14:creationId xmlns:p14="http://schemas.microsoft.com/office/powerpoint/2010/main" val="36024379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0" i="0" kern="1200" dirty="0">
                <a:solidFill>
                  <a:schemeClr val="tx1"/>
                </a:solidFill>
                <a:effectLst/>
                <a:latin typeface="Arial" charset="0"/>
                <a:ea typeface="ＭＳ Ｐゴシック" charset="0"/>
                <a:cs typeface="+mn-cs"/>
              </a:rPr>
              <a:t>[click for picture] My third and last hook is [click] Jambalaya.  I was asked in the lovely survey ASA sent out before today’s event the following question: </a:t>
            </a:r>
            <a:r>
              <a:rPr lang="en-GB" sz="1200" b="0" i="0" u="none" strike="noStrike" kern="1200" dirty="0">
                <a:solidFill>
                  <a:schemeClr val="tx1"/>
                </a:solidFill>
                <a:effectLst/>
                <a:latin typeface="Arial" charset="0"/>
                <a:ea typeface="ＭＳ Ｐゴシック" charset="0"/>
                <a:cs typeface="+mn-cs"/>
              </a:rPr>
              <a:t>if advice was an item of food what would it be and why</a:t>
            </a:r>
            <a:r>
              <a:rPr lang="en-GB" sz="1200" b="0" i="0" u="none" strike="noStrike" kern="1200">
                <a:solidFill>
                  <a:schemeClr val="tx1"/>
                </a:solidFill>
                <a:effectLst/>
                <a:latin typeface="Arial" charset="0"/>
                <a:ea typeface="ＭＳ Ｐゴシック" charset="0"/>
                <a:cs typeface="+mn-cs"/>
              </a:rPr>
              <a:t>?</a:t>
            </a:r>
            <a:r>
              <a:rPr lang="en-GB" sz="1200" b="0" i="0" kern="1200">
                <a:solidFill>
                  <a:schemeClr val="tx1"/>
                </a:solidFill>
                <a:effectLst/>
                <a:latin typeface="Arial" charset="0"/>
                <a:ea typeface="ＭＳ Ｐゴシック" charset="0"/>
                <a:cs typeface="+mn-cs"/>
              </a:rPr>
              <a:t>  The </a:t>
            </a:r>
            <a:r>
              <a:rPr lang="en-GB" sz="1200" b="0" i="0" kern="1200" dirty="0">
                <a:solidFill>
                  <a:schemeClr val="tx1"/>
                </a:solidFill>
                <a:effectLst/>
                <a:latin typeface="Arial" charset="0"/>
                <a:ea typeface="ＭＳ Ｐゴシック" charset="0"/>
                <a:cs typeface="+mn-cs"/>
              </a:rPr>
              <a:t>answer came to me immediately: Jambalaya! The Provençal word '</a:t>
            </a:r>
            <a:r>
              <a:rPr lang="en-GB" sz="1200" b="0" i="0" kern="1200" dirty="0" err="1">
                <a:solidFill>
                  <a:schemeClr val="tx1"/>
                </a:solidFill>
                <a:effectLst/>
                <a:latin typeface="Arial" charset="0"/>
                <a:ea typeface="ＭＳ Ｐゴシック" charset="0"/>
                <a:cs typeface="+mn-cs"/>
              </a:rPr>
              <a:t>jambalaia</a:t>
            </a:r>
            <a:r>
              <a:rPr lang="en-GB" sz="1200" b="0" i="0" kern="1200" dirty="0">
                <a:solidFill>
                  <a:schemeClr val="tx1"/>
                </a:solidFill>
                <a:effectLst/>
                <a:latin typeface="Arial" charset="0"/>
                <a:ea typeface="ＭＳ Ｐゴシック" charset="0"/>
                <a:cs typeface="+mn-cs"/>
              </a:rPr>
              <a:t>’, apparently means a mish mash, or </a:t>
            </a:r>
            <a:r>
              <a:rPr lang="en-GB" sz="1200" b="0" i="0" kern="1200" dirty="0" err="1">
                <a:solidFill>
                  <a:schemeClr val="tx1"/>
                </a:solidFill>
                <a:effectLst/>
                <a:latin typeface="Arial" charset="0"/>
                <a:ea typeface="ＭＳ Ｐゴシック" charset="0"/>
                <a:cs typeface="+mn-cs"/>
              </a:rPr>
              <a:t>mixup</a:t>
            </a:r>
            <a:r>
              <a:rPr lang="en-GB" sz="1200" b="0" i="0" kern="1200" dirty="0">
                <a:solidFill>
                  <a:schemeClr val="tx1"/>
                </a:solidFill>
                <a:effectLst/>
                <a:latin typeface="Arial" charset="0"/>
                <a:ea typeface="ＭＳ Ｐゴシック" charset="0"/>
                <a:cs typeface="+mn-cs"/>
              </a:rPr>
              <a:t>.  Why jambalaya?  For AdviceUK, quality is also, vitally about </a:t>
            </a:r>
            <a:r>
              <a:rPr lang="en-GB" sz="1200" b="0" i="1" kern="1200" dirty="0">
                <a:solidFill>
                  <a:schemeClr val="tx1"/>
                </a:solidFill>
                <a:effectLst/>
                <a:latin typeface="Arial" charset="0"/>
                <a:ea typeface="ＭＳ Ｐゴシック" charset="0"/>
                <a:cs typeface="+mn-cs"/>
              </a:rPr>
              <a:t>being able to infuse the advice you give with the unique identity of your people and the communities you serve. Quality for us is a wonderfully rich and varied stew of social welfare advice organisations and services: this reflects our diverse membership, who definitely don’t do things in a one-size fits all way.  Jambalaya is a great dish because you can vary it depending on what you like to eat and what you have to hand.  You have freedom to achieve your social purpose and learn what matters to the communities you serve.  If you really want to be a quality service, don’t forget to connect with and improve the things that make you special.  Like cooking, this may require some experimentation. </a:t>
            </a:r>
            <a:endParaRPr lang="en-GB" sz="1200" b="0" i="0" kern="1200" dirty="0">
              <a:solidFill>
                <a:schemeClr val="tx1"/>
              </a:solidFill>
              <a:effectLst/>
              <a:latin typeface="Arial" charset="0"/>
              <a:ea typeface="ＭＳ Ｐゴシック" charset="0"/>
              <a:cs typeface="+mn-cs"/>
            </a:endParaRPr>
          </a:p>
        </p:txBody>
      </p:sp>
      <p:sp>
        <p:nvSpPr>
          <p:cNvPr id="4" name="Slide Number Placeholder 3"/>
          <p:cNvSpPr>
            <a:spLocks noGrp="1"/>
          </p:cNvSpPr>
          <p:nvPr>
            <p:ph type="sldNum" sz="quarter" idx="10"/>
          </p:nvPr>
        </p:nvSpPr>
        <p:spPr/>
        <p:txBody>
          <a:bodyPr/>
          <a:lstStyle/>
          <a:p>
            <a:pPr>
              <a:defRPr/>
            </a:pPr>
            <a:fld id="{18A8E83A-5C33-4B3C-8B5F-468624CDD214}"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pPr rtl="0" fontAlgn="base"/>
            <a:r>
              <a:rPr lang="en-GB" sz="1200" b="0" i="1" kern="1200" dirty="0">
                <a:solidFill>
                  <a:schemeClr val="tx1"/>
                </a:solidFill>
                <a:effectLst/>
                <a:latin typeface="Arial" charset="0"/>
                <a:ea typeface="ＭＳ Ｐゴシック" charset="0"/>
                <a:cs typeface="+mn-cs"/>
              </a:rPr>
              <a:t>Finally, four pointers for our thinking on quality in advice.[pause], there are more practical tips in the presentation for you to mull over.  For now, you only have 3 things to remember.  Zen and the Art of Advice Giving; Flags; and Jambalaya. You can find more detail in the presentation, or just get in touch with me at AdviceUK, or with Talking Money and St Pauls Advice Centre in Bristol. Thank you for listening, and I look forward to continuing the excellent conversations we’ve had here today.</a:t>
            </a:r>
          </a:p>
          <a:p>
            <a:pPr rtl="0" fontAlgn="base"/>
            <a:endParaRPr lang="en-GB" sz="1200" b="0" i="1" kern="1200" dirty="0">
              <a:solidFill>
                <a:schemeClr val="tx1"/>
              </a:solidFill>
              <a:effectLst/>
              <a:latin typeface="Arial" charset="0"/>
              <a:ea typeface="ＭＳ Ｐゴシック" charset="0"/>
              <a:cs typeface="+mn-cs"/>
            </a:endParaRPr>
          </a:p>
          <a:p>
            <a:r>
              <a:rPr lang="en-GB" sz="1200" dirty="0">
                <a:latin typeface="Tahoma" panose="020B0604030504040204" pitchFamily="34" charset="0"/>
                <a:ea typeface="Tahoma" panose="020B0604030504040204" pitchFamily="34" charset="0"/>
                <a:cs typeface="Tahoma" panose="020B0604030504040204" pitchFamily="34" charset="0"/>
              </a:rPr>
              <a:t>Ask people about their journey. Listen to what people are telling you and observe how they behave – don’t rely on bolt-on surveys that are disconnected from the work.</a:t>
            </a:r>
          </a:p>
          <a:p>
            <a:endParaRPr lang="en-GB" sz="1200" dirty="0">
              <a:latin typeface="Tahoma" panose="020B0604030504040204" pitchFamily="34" charset="0"/>
              <a:ea typeface="Tahoma" panose="020B0604030504040204" pitchFamily="34" charset="0"/>
              <a:cs typeface="Tahoma" panose="020B0604030504040204" pitchFamily="34" charset="0"/>
            </a:endParaRPr>
          </a:p>
          <a:p>
            <a:pPr rtl="0" fontAlgn="base"/>
            <a:r>
              <a:rPr lang="en-GB" sz="1200" b="0" i="0" kern="1200" dirty="0">
                <a:solidFill>
                  <a:schemeClr val="tx1"/>
                </a:solidFill>
                <a:effectLst/>
                <a:latin typeface="Arial" charset="0"/>
                <a:ea typeface="ＭＳ Ｐゴシック" charset="0"/>
                <a:cs typeface="+mn-cs"/>
              </a:rPr>
              <a:t>Community advice services are provided and funded in ways that assume that the things people want help with will </a:t>
            </a:r>
            <a:r>
              <a:rPr lang="en-GB" sz="1200" b="1" i="0" kern="1200" dirty="0">
                <a:solidFill>
                  <a:schemeClr val="tx1"/>
                </a:solidFill>
                <a:effectLst/>
                <a:latin typeface="Arial" charset="0"/>
                <a:ea typeface="ＭＳ Ｐゴシック" charset="0"/>
                <a:cs typeface="+mn-cs"/>
              </a:rPr>
              <a:t>fit boxes designed by providers and funders</a:t>
            </a:r>
            <a:r>
              <a:rPr lang="en-GB" sz="1200" b="0" i="0" kern="1200" dirty="0">
                <a:solidFill>
                  <a:schemeClr val="tx1"/>
                </a:solidFill>
                <a:effectLst/>
                <a:latin typeface="Arial" charset="0"/>
                <a:ea typeface="ＭＳ Ｐゴシック" charset="0"/>
                <a:cs typeface="+mn-cs"/>
              </a:rPr>
              <a:t> (this is a debt problem, this is a welfare benefits problem). </a:t>
            </a:r>
          </a:p>
          <a:p>
            <a:pPr rtl="0" fontAlgn="base"/>
            <a:r>
              <a:rPr lang="en-GB" sz="1200" b="0" i="0" kern="1200" dirty="0">
                <a:solidFill>
                  <a:schemeClr val="tx1"/>
                </a:solidFill>
                <a:effectLst/>
                <a:latin typeface="Arial" charset="0"/>
                <a:ea typeface="ＭＳ Ｐゴシック" charset="0"/>
                <a:cs typeface="+mn-cs"/>
              </a:rPr>
              <a:t>Advisers are trained to specialise in technical knowledge, but we are uncovering a need for much greater investment in training and enabling staff to understand </a:t>
            </a:r>
            <a:r>
              <a:rPr lang="en-GB" sz="1200" b="1" i="0" kern="1200" dirty="0">
                <a:solidFill>
                  <a:schemeClr val="tx1"/>
                </a:solidFill>
                <a:effectLst/>
                <a:latin typeface="Arial" charset="0"/>
                <a:ea typeface="ＭＳ Ｐゴシック" charset="0"/>
                <a:cs typeface="+mn-cs"/>
              </a:rPr>
              <a:t>what matters </a:t>
            </a:r>
            <a:r>
              <a:rPr lang="en-GB" sz="1200" b="0" i="0" kern="1200" dirty="0">
                <a:solidFill>
                  <a:schemeClr val="tx1"/>
                </a:solidFill>
                <a:effectLst/>
                <a:latin typeface="Arial" charset="0"/>
                <a:ea typeface="ＭＳ Ｐゴシック" charset="0"/>
                <a:cs typeface="+mn-cs"/>
              </a:rPr>
              <a:t>to the people they are advising and supporting, and how to build </a:t>
            </a:r>
            <a:r>
              <a:rPr lang="en-GB" sz="1200" b="1" i="0" kern="1200" dirty="0">
                <a:solidFill>
                  <a:schemeClr val="tx1"/>
                </a:solidFill>
                <a:effectLst/>
                <a:latin typeface="Arial" charset="0"/>
                <a:ea typeface="ＭＳ Ｐゴシック" charset="0"/>
                <a:cs typeface="+mn-cs"/>
              </a:rPr>
              <a:t>trust and ownership</a:t>
            </a:r>
            <a:r>
              <a:rPr lang="en-GB" sz="1200" b="0" i="0" kern="1200" dirty="0">
                <a:solidFill>
                  <a:schemeClr val="tx1"/>
                </a:solidFill>
                <a:effectLst/>
                <a:latin typeface="Arial" charset="0"/>
                <a:ea typeface="ＭＳ Ｐゴシック" charset="0"/>
                <a:cs typeface="+mn-cs"/>
              </a:rPr>
              <a:t> for the recommendations they make, for example when they relate to multiple people in a household or family, or when recommendations have to be balanced against other priorities. </a:t>
            </a:r>
          </a:p>
          <a:p>
            <a:pPr rtl="0" fontAlgn="base"/>
            <a:r>
              <a:rPr lang="en-GB" sz="1200" b="0" i="0" kern="1200" dirty="0">
                <a:solidFill>
                  <a:schemeClr val="tx1"/>
                </a:solidFill>
                <a:effectLst/>
                <a:latin typeface="Arial" charset="0"/>
                <a:ea typeface="ＭＳ Ｐゴシック" charset="0"/>
                <a:cs typeface="+mn-cs"/>
              </a:rPr>
              <a:t>Client and case management systems are not being used to </a:t>
            </a:r>
            <a:r>
              <a:rPr lang="en-GB" sz="1200" b="1" i="0" kern="1200" dirty="0">
                <a:solidFill>
                  <a:schemeClr val="tx1"/>
                </a:solidFill>
                <a:effectLst/>
                <a:latin typeface="Arial" charset="0"/>
                <a:ea typeface="ＭＳ Ｐゴシック" charset="0"/>
                <a:cs typeface="+mn-cs"/>
              </a:rPr>
              <a:t>capture key information</a:t>
            </a:r>
            <a:r>
              <a:rPr lang="en-GB" sz="1200" b="0" i="0" kern="1200" dirty="0">
                <a:solidFill>
                  <a:schemeClr val="tx1"/>
                </a:solidFill>
                <a:effectLst/>
                <a:latin typeface="Arial" charset="0"/>
                <a:ea typeface="ＭＳ Ｐゴシック" charset="0"/>
                <a:cs typeface="+mn-cs"/>
              </a:rPr>
              <a:t> about what people actually asked the services to do and what matters to them, in their own terms. We are not using them effectively to understand and improve typical journeys that people in the local community have taken to get advice. </a:t>
            </a:r>
          </a:p>
          <a:p>
            <a:pPr rtl="0" fontAlgn="base"/>
            <a:endParaRPr lang="en-GB" sz="1200" b="0" i="0" kern="1200" dirty="0">
              <a:solidFill>
                <a:schemeClr val="tx1"/>
              </a:solidFill>
              <a:effectLst/>
              <a:latin typeface="Arial" charset="0"/>
              <a:ea typeface="ＭＳ Ｐゴシック" charset="0"/>
              <a:cs typeface="+mn-cs"/>
            </a:endParaRPr>
          </a:p>
          <a:p>
            <a:pPr rtl="0" fontAlgn="base"/>
            <a:r>
              <a:rPr lang="en-GB" sz="1200" b="0" i="0" kern="1200" dirty="0">
                <a:solidFill>
                  <a:schemeClr val="tx1"/>
                </a:solidFill>
                <a:effectLst/>
                <a:latin typeface="Arial" charset="0"/>
                <a:ea typeface="ＭＳ Ｐゴシック" charset="0"/>
                <a:cs typeface="+mn-cs"/>
              </a:rPr>
              <a:t>The </a:t>
            </a:r>
            <a:r>
              <a:rPr lang="en-GB" sz="1200" b="1" i="0" kern="1200" dirty="0">
                <a:solidFill>
                  <a:schemeClr val="tx1"/>
                </a:solidFill>
                <a:effectLst/>
                <a:latin typeface="Arial" charset="0"/>
                <a:ea typeface="ＭＳ Ｐゴシック" charset="0"/>
                <a:cs typeface="+mn-cs"/>
              </a:rPr>
              <a:t>language</a:t>
            </a:r>
            <a:r>
              <a:rPr lang="en-GB" sz="1200" b="0" i="0" kern="1200" dirty="0">
                <a:solidFill>
                  <a:schemeClr val="tx1"/>
                </a:solidFill>
                <a:effectLst/>
                <a:latin typeface="Arial" charset="0"/>
                <a:ea typeface="ＭＳ Ｐゴシック" charset="0"/>
                <a:cs typeface="+mn-cs"/>
              </a:rPr>
              <a:t> we use and the way we </a:t>
            </a:r>
            <a:r>
              <a:rPr lang="en-GB" sz="1200" b="1" i="0" kern="1200" dirty="0">
                <a:solidFill>
                  <a:schemeClr val="tx1"/>
                </a:solidFill>
                <a:effectLst/>
                <a:latin typeface="Arial" charset="0"/>
                <a:ea typeface="ＭＳ Ｐゴシック" charset="0"/>
                <a:cs typeface="+mn-cs"/>
              </a:rPr>
              <a:t>frame conversations</a:t>
            </a:r>
            <a:r>
              <a:rPr lang="en-GB" sz="1200" b="0" i="0" kern="1200" dirty="0">
                <a:solidFill>
                  <a:schemeClr val="tx1"/>
                </a:solidFill>
                <a:effectLst/>
                <a:latin typeface="Arial" charset="0"/>
                <a:ea typeface="ＭＳ Ｐゴシック" charset="0"/>
                <a:cs typeface="+mn-cs"/>
              </a:rPr>
              <a:t> that take place as we provide advice and support is crucial, and has major consequences for the extent to which advice is able to empower people and communities over the longer term: we risk disempowering people by telling them what to what to do and what the problem is, rather than asking them where they want to go. </a:t>
            </a:r>
          </a:p>
          <a:p>
            <a:pPr rtl="0" fontAlgn="base"/>
            <a:r>
              <a:rPr lang="en-GB" sz="1200" b="0" i="0" kern="1200" dirty="0">
                <a:solidFill>
                  <a:schemeClr val="tx1"/>
                </a:solidFill>
                <a:effectLst/>
                <a:latin typeface="Arial" charset="0"/>
                <a:ea typeface="ＭＳ Ｐゴシック" charset="0"/>
                <a:cs typeface="+mn-cs"/>
              </a:rPr>
              <a:t> </a:t>
            </a:r>
          </a:p>
          <a:p>
            <a:pPr rtl="0" fontAlgn="base"/>
            <a:r>
              <a:rPr lang="en-GB" sz="1200" b="0" i="1" kern="1200" dirty="0">
                <a:solidFill>
                  <a:schemeClr val="tx1"/>
                </a:solidFill>
                <a:effectLst/>
                <a:latin typeface="Arial" charset="0"/>
                <a:ea typeface="ＭＳ Ｐゴシック" charset="0"/>
                <a:cs typeface="+mn-cs"/>
              </a:rPr>
              <a:t>What does this mean for the action strategies we use to guide our work?</a:t>
            </a:r>
            <a:r>
              <a:rPr lang="en-GB" sz="1200" b="0" i="0" kern="1200" dirty="0">
                <a:solidFill>
                  <a:schemeClr val="tx1"/>
                </a:solidFill>
                <a:effectLst/>
                <a:latin typeface="Arial" charset="0"/>
                <a:ea typeface="ＭＳ Ｐゴシック" charset="0"/>
                <a:cs typeface="+mn-cs"/>
              </a:rPr>
              <a:t> </a:t>
            </a:r>
          </a:p>
          <a:p>
            <a:pPr rtl="0" fontAlgn="base"/>
            <a:r>
              <a:rPr lang="en-GB" sz="1200" b="0" i="0" kern="1200" dirty="0">
                <a:solidFill>
                  <a:schemeClr val="tx1"/>
                </a:solidFill>
                <a:effectLst/>
                <a:latin typeface="Arial" charset="0"/>
                <a:ea typeface="ＭＳ Ｐゴシック" charset="0"/>
                <a:cs typeface="+mn-cs"/>
              </a:rPr>
              <a:t> </a:t>
            </a:r>
          </a:p>
          <a:p>
            <a:pPr rtl="0" fontAlgn="base"/>
            <a:r>
              <a:rPr lang="en-GB" sz="1200" b="0" i="0" kern="1200" dirty="0">
                <a:solidFill>
                  <a:schemeClr val="tx1"/>
                </a:solidFill>
                <a:effectLst/>
                <a:latin typeface="Arial" charset="0"/>
                <a:ea typeface="ＭＳ Ｐゴシック" charset="0"/>
                <a:cs typeface="+mn-cs"/>
              </a:rPr>
              <a:t>A helpful place to be is having informal, trusted, wide-ranging conversations: “Have I understood you?”, “What’s important to you in this?”, “What would a good outcome look like for you?” This is a joint effort and builds shared purpose and ownership. </a:t>
            </a:r>
          </a:p>
          <a:p>
            <a:pPr rtl="0" fontAlgn="base"/>
            <a:r>
              <a:rPr lang="en-GB" sz="1200" b="0" i="0" kern="1200" dirty="0">
                <a:solidFill>
                  <a:schemeClr val="tx1"/>
                </a:solidFill>
                <a:effectLst/>
                <a:latin typeface="Arial" charset="0"/>
                <a:ea typeface="ＭＳ Ｐゴシック" charset="0"/>
                <a:cs typeface="+mn-cs"/>
              </a:rPr>
              <a:t>An unhelpful place to be is having formal, narrowly-focused, brittle conversations: “I’m the expert and this is what you should do” or “I need the answers to the following questions”. </a:t>
            </a:r>
          </a:p>
          <a:p>
            <a:pPr rtl="0" fontAlgn="base"/>
            <a:r>
              <a:rPr lang="en-GB" sz="1200" b="0" i="0" kern="1200" dirty="0">
                <a:solidFill>
                  <a:schemeClr val="tx1"/>
                </a:solidFill>
                <a:effectLst/>
                <a:latin typeface="Arial" charset="0"/>
                <a:ea typeface="ＭＳ Ｐゴシック" charset="0"/>
                <a:cs typeface="+mn-cs"/>
              </a:rPr>
              <a:t>We need to make time to listen to people early on and seek to understand their motivations, strengths, resources, expectations and emotions: in short, what matters to them. We need to understand </a:t>
            </a:r>
            <a:r>
              <a:rPr lang="en-GB" sz="1200" b="1" i="0" kern="1200" dirty="0">
                <a:solidFill>
                  <a:schemeClr val="tx1"/>
                </a:solidFill>
                <a:effectLst/>
                <a:latin typeface="Arial" charset="0"/>
                <a:ea typeface="ＭＳ Ｐゴシック" charset="0"/>
                <a:cs typeface="+mn-cs"/>
              </a:rPr>
              <a:t>how they see things</a:t>
            </a:r>
            <a:r>
              <a:rPr lang="en-GB" sz="1200" b="0" i="0" kern="1200" dirty="0">
                <a:solidFill>
                  <a:schemeClr val="tx1"/>
                </a:solidFill>
                <a:effectLst/>
                <a:latin typeface="Arial" charset="0"/>
                <a:ea typeface="ＭＳ Ｐゴシック" charset="0"/>
                <a:cs typeface="+mn-cs"/>
              </a:rPr>
              <a:t>. It takes time and effort to do this, and this time and effort needs to be put in early on. </a:t>
            </a:r>
          </a:p>
          <a:p>
            <a:pPr rtl="0" fontAlgn="base"/>
            <a:r>
              <a:rPr lang="en-GB" sz="1200" b="0" i="0" kern="1200" dirty="0">
                <a:solidFill>
                  <a:schemeClr val="tx1"/>
                </a:solidFill>
                <a:effectLst/>
                <a:latin typeface="Arial" charset="0"/>
                <a:ea typeface="ＭＳ Ｐゴシック" charset="0"/>
                <a:cs typeface="+mn-cs"/>
              </a:rPr>
              <a:t>How we frame the conversation really matters, we need to understand how people make decisions and take actions, and how decision making is impacted by people’s experiences and circumstances (including cognitive and other behavioural biases, the space and resources they have to make decisions and so on).  For example, we have seen that people make decisions that strengthen existing personal networks if they are struggling, whether or not that leads to better outcomes in terms of financial resilience. </a:t>
            </a:r>
          </a:p>
          <a:p>
            <a:pPr rtl="0" fontAlgn="base"/>
            <a:r>
              <a:rPr lang="en-GB" sz="1200" b="0" i="0" kern="1200" dirty="0">
                <a:solidFill>
                  <a:schemeClr val="tx1"/>
                </a:solidFill>
                <a:effectLst/>
                <a:latin typeface="Arial" charset="0"/>
                <a:ea typeface="ＭＳ Ｐゴシック" charset="0"/>
                <a:cs typeface="+mn-cs"/>
              </a:rPr>
              <a:t>Communities are about </a:t>
            </a:r>
            <a:r>
              <a:rPr lang="en-GB" sz="1200" b="1" i="0" kern="1200" dirty="0">
                <a:solidFill>
                  <a:schemeClr val="tx1"/>
                </a:solidFill>
                <a:effectLst/>
                <a:latin typeface="Arial" charset="0"/>
                <a:ea typeface="ＭＳ Ｐゴシック" charset="0"/>
                <a:cs typeface="+mn-cs"/>
              </a:rPr>
              <a:t>relationships over time</a:t>
            </a:r>
            <a:r>
              <a:rPr lang="en-GB" sz="1200" b="0" i="0" kern="1200" dirty="0">
                <a:solidFill>
                  <a:schemeClr val="tx1"/>
                </a:solidFill>
                <a:effectLst/>
                <a:latin typeface="Arial" charset="0"/>
                <a:ea typeface="ＭＳ Ｐゴシック" charset="0"/>
                <a:cs typeface="+mn-cs"/>
              </a:rPr>
              <a:t>: we need to understand how to make a difference over longer periods of time, and how our advice and support fits in with the creation of strong communities over time. </a:t>
            </a:r>
          </a:p>
          <a:p>
            <a:pPr rtl="0" fontAlgn="base"/>
            <a:r>
              <a:rPr lang="en-GB" sz="1200" b="0" i="0" kern="1200" dirty="0">
                <a:solidFill>
                  <a:schemeClr val="tx1"/>
                </a:solidFill>
                <a:effectLst/>
                <a:latin typeface="Arial" charset="0"/>
                <a:ea typeface="ＭＳ Ｐゴシック" charset="0"/>
                <a:cs typeface="+mn-cs"/>
              </a:rPr>
              <a:t>We need to invest in giving our advisers time to </a:t>
            </a:r>
            <a:r>
              <a:rPr lang="en-GB" sz="1200" b="1" i="0" kern="1200" dirty="0">
                <a:solidFill>
                  <a:schemeClr val="tx1"/>
                </a:solidFill>
                <a:effectLst/>
                <a:latin typeface="Arial" charset="0"/>
                <a:ea typeface="ＭＳ Ｐゴシック" charset="0"/>
                <a:cs typeface="+mn-cs"/>
              </a:rPr>
              <a:t>reflect and learn</a:t>
            </a:r>
            <a:r>
              <a:rPr lang="en-GB" sz="1200" b="0" i="0" kern="1200" dirty="0">
                <a:solidFill>
                  <a:schemeClr val="tx1"/>
                </a:solidFill>
                <a:effectLst/>
                <a:latin typeface="Arial" charset="0"/>
                <a:ea typeface="ＭＳ Ｐゴシック" charset="0"/>
                <a:cs typeface="+mn-cs"/>
              </a:rPr>
              <a:t> – not just about what technical advice they should be giving, but also how they build trust, motivation and shared ownership of the solutions they develop. </a:t>
            </a:r>
          </a:p>
          <a:p>
            <a:pPr rtl="0" fontAlgn="base"/>
            <a:r>
              <a:rPr lang="en-GB" sz="1200" b="0" i="0" kern="1200" dirty="0">
                <a:solidFill>
                  <a:schemeClr val="tx1"/>
                </a:solidFill>
                <a:effectLst/>
                <a:latin typeface="Arial" charset="0"/>
                <a:ea typeface="ＭＳ Ｐゴシック" charset="0"/>
                <a:cs typeface="+mn-cs"/>
              </a:rPr>
              <a:t>We need more quantitative evidence to understand people’s </a:t>
            </a:r>
            <a:r>
              <a:rPr lang="en-GB" sz="1200" b="1" i="0" kern="1200" dirty="0">
                <a:solidFill>
                  <a:schemeClr val="tx1"/>
                </a:solidFill>
                <a:effectLst/>
                <a:latin typeface="Arial" charset="0"/>
                <a:ea typeface="ＭＳ Ｐゴシック" charset="0"/>
                <a:cs typeface="+mn-cs"/>
              </a:rPr>
              <a:t>journeys</a:t>
            </a:r>
            <a:r>
              <a:rPr lang="en-GB" sz="1200" b="0" i="0" kern="1200" dirty="0">
                <a:solidFill>
                  <a:schemeClr val="tx1"/>
                </a:solidFill>
                <a:effectLst/>
                <a:latin typeface="Arial" charset="0"/>
                <a:ea typeface="ＭＳ Ｐゴシック" charset="0"/>
                <a:cs typeface="+mn-cs"/>
              </a:rPr>
              <a:t>, from their perspective, end-to-end, and how these journeys can be improved: a starting place for this would be a better understanding of true </a:t>
            </a:r>
            <a:r>
              <a:rPr lang="en-GB" sz="1200" b="1" i="0" kern="1200" dirty="0">
                <a:solidFill>
                  <a:schemeClr val="tx1"/>
                </a:solidFill>
                <a:effectLst/>
                <a:latin typeface="Arial" charset="0"/>
                <a:ea typeface="ＭＳ Ｐゴシック" charset="0"/>
                <a:cs typeface="+mn-cs"/>
              </a:rPr>
              <a:t>end-to-end</a:t>
            </a:r>
            <a:r>
              <a:rPr lang="en-GB" sz="1200" b="0" i="0" kern="1200" dirty="0">
                <a:solidFill>
                  <a:schemeClr val="tx1"/>
                </a:solidFill>
                <a:effectLst/>
                <a:latin typeface="Arial" charset="0"/>
                <a:ea typeface="ＭＳ Ｐゴシック" charset="0"/>
                <a:cs typeface="+mn-cs"/>
              </a:rPr>
              <a:t> times and understanding what is happening when people revisit services over longer periods of time. </a:t>
            </a:r>
          </a:p>
          <a:p>
            <a:pPr rtl="0" fontAlgn="base"/>
            <a:r>
              <a:rPr lang="en-GB" sz="1200" b="0" i="0" kern="1200" dirty="0">
                <a:solidFill>
                  <a:schemeClr val="tx1"/>
                </a:solidFill>
                <a:effectLst/>
                <a:latin typeface="Arial" charset="0"/>
                <a:ea typeface="ＭＳ Ｐゴシック" charset="0"/>
                <a:cs typeface="+mn-cs"/>
              </a:rPr>
              <a:t>We should build our capacity to do the things that clients typically ask us to do – if we need to put things in boxes, the boxes should make sense to the person being helped. For example, “I need help understanding a letter” is a typical thing we get asked to do. </a:t>
            </a:r>
          </a:p>
          <a:p>
            <a:pPr rtl="0" fontAlgn="base"/>
            <a:r>
              <a:rPr lang="en-GB" sz="1200" b="0" i="0" kern="1200" dirty="0">
                <a:solidFill>
                  <a:schemeClr val="tx1"/>
                </a:solidFill>
                <a:effectLst/>
                <a:latin typeface="Arial" charset="0"/>
                <a:ea typeface="ＭＳ Ｐゴシック" charset="0"/>
                <a:cs typeface="+mn-cs"/>
              </a:rPr>
              <a:t> </a:t>
            </a:r>
          </a:p>
          <a:p>
            <a:pPr rtl="0" fontAlgn="base"/>
            <a:r>
              <a:rPr lang="en-GB" sz="1200" b="0" i="1" kern="1200" dirty="0">
                <a:solidFill>
                  <a:schemeClr val="tx1"/>
                </a:solidFill>
                <a:effectLst/>
                <a:latin typeface="Arial" charset="0"/>
                <a:ea typeface="ＭＳ Ｐゴシック" charset="0"/>
                <a:cs typeface="+mn-cs"/>
              </a:rPr>
              <a:t>What difference does it make to how we think about the design of our services and the results of our work, including the prospects for change nationally?</a:t>
            </a:r>
            <a:r>
              <a:rPr lang="en-GB" sz="1200" b="0" i="0" kern="1200" dirty="0">
                <a:solidFill>
                  <a:schemeClr val="tx1"/>
                </a:solidFill>
                <a:effectLst/>
                <a:latin typeface="Arial" charset="0"/>
                <a:ea typeface="ＭＳ Ｐゴシック" charset="0"/>
                <a:cs typeface="+mn-cs"/>
              </a:rPr>
              <a:t> </a:t>
            </a:r>
          </a:p>
          <a:p>
            <a:pPr rtl="0" fontAlgn="base"/>
            <a:r>
              <a:rPr lang="en-GB" sz="1200" b="0" i="0" kern="1200" dirty="0">
                <a:solidFill>
                  <a:schemeClr val="tx1"/>
                </a:solidFill>
                <a:effectLst/>
                <a:latin typeface="Arial" charset="0"/>
                <a:ea typeface="ＭＳ Ｐゴシック" charset="0"/>
                <a:cs typeface="+mn-cs"/>
              </a:rPr>
              <a:t> </a:t>
            </a:r>
          </a:p>
          <a:p>
            <a:pPr rtl="0" fontAlgn="base"/>
            <a:r>
              <a:rPr lang="en-GB" sz="1200" b="1" i="0" kern="1200" dirty="0">
                <a:solidFill>
                  <a:schemeClr val="tx1"/>
                </a:solidFill>
                <a:effectLst/>
                <a:latin typeface="Arial" charset="0"/>
                <a:ea typeface="ＭＳ Ｐゴシック" charset="0"/>
                <a:cs typeface="+mn-cs"/>
              </a:rPr>
              <a:t>Where and how</a:t>
            </a:r>
            <a:r>
              <a:rPr lang="en-GB" sz="1200" b="0" i="0" kern="1200" dirty="0">
                <a:solidFill>
                  <a:schemeClr val="tx1"/>
                </a:solidFill>
                <a:effectLst/>
                <a:latin typeface="Arial" charset="0"/>
                <a:ea typeface="ＭＳ Ｐゴシック" charset="0"/>
                <a:cs typeface="+mn-cs"/>
              </a:rPr>
              <a:t> we have conversations with the people we are advising and supporting really matters: it’s particularly important to think about people being comfortable to express themselves and aligning the advice and support to a shared understanding of what is important. </a:t>
            </a:r>
          </a:p>
          <a:p>
            <a:pPr rtl="0" fontAlgn="base"/>
            <a:endParaRPr lang="en-GB" sz="1200" b="0" i="0" kern="1200" dirty="0">
              <a:solidFill>
                <a:schemeClr val="tx1"/>
              </a:solidFill>
              <a:effectLst/>
              <a:latin typeface="Arial" charset="0"/>
              <a:ea typeface="ＭＳ Ｐゴシック" charset="0"/>
              <a:cs typeface="+mn-cs"/>
            </a:endParaRPr>
          </a:p>
          <a:p>
            <a:pPr rtl="0" fontAlgn="base"/>
            <a:r>
              <a:rPr lang="en-GB" sz="1200" b="0" i="0" kern="1200" dirty="0">
                <a:solidFill>
                  <a:schemeClr val="tx1"/>
                </a:solidFill>
                <a:effectLst/>
                <a:latin typeface="Arial" charset="0"/>
                <a:ea typeface="ＭＳ Ｐゴシック" charset="0"/>
                <a:cs typeface="+mn-cs"/>
              </a:rPr>
              <a:t>Creating and maintaining </a:t>
            </a:r>
            <a:r>
              <a:rPr lang="en-GB" sz="1200" b="1" i="0" kern="1200" dirty="0">
                <a:solidFill>
                  <a:schemeClr val="tx1"/>
                </a:solidFill>
                <a:effectLst/>
                <a:latin typeface="Arial" charset="0"/>
                <a:ea typeface="ＭＳ Ｐゴシック" charset="0"/>
                <a:cs typeface="+mn-cs"/>
              </a:rPr>
              <a:t>trust</a:t>
            </a:r>
            <a:r>
              <a:rPr lang="en-GB" sz="1200" b="0" i="0" kern="1200" dirty="0">
                <a:solidFill>
                  <a:schemeClr val="tx1"/>
                </a:solidFill>
                <a:effectLst/>
                <a:latin typeface="Arial" charset="0"/>
                <a:ea typeface="ＭＳ Ｐゴシック" charset="0"/>
                <a:cs typeface="+mn-cs"/>
              </a:rPr>
              <a:t> is absolutely crucial, but we are not systematically seeking to understand and improve how this happens. </a:t>
            </a:r>
          </a:p>
          <a:p>
            <a:pPr rtl="0" fontAlgn="base"/>
            <a:endParaRPr lang="en-GB" sz="1200" b="0" i="0" kern="1200" dirty="0">
              <a:solidFill>
                <a:schemeClr val="tx1"/>
              </a:solidFill>
              <a:effectLst/>
              <a:latin typeface="Arial" charset="0"/>
              <a:ea typeface="ＭＳ Ｐゴシック" charset="0"/>
              <a:cs typeface="+mn-cs"/>
            </a:endParaRPr>
          </a:p>
          <a:p>
            <a:pPr rtl="0" fontAlgn="base"/>
            <a:r>
              <a:rPr lang="en-GB" sz="1200" b="0" i="0" kern="1200" dirty="0">
                <a:solidFill>
                  <a:schemeClr val="tx1"/>
                </a:solidFill>
                <a:effectLst/>
                <a:latin typeface="Arial" charset="0"/>
                <a:ea typeface="ＭＳ Ｐゴシック" charset="0"/>
                <a:cs typeface="+mn-cs"/>
              </a:rPr>
              <a:t>Advice that makes a </a:t>
            </a:r>
            <a:r>
              <a:rPr lang="en-GB" sz="1200" b="1" i="0" kern="1200" dirty="0">
                <a:solidFill>
                  <a:schemeClr val="tx1"/>
                </a:solidFill>
                <a:effectLst/>
                <a:latin typeface="Arial" charset="0"/>
                <a:ea typeface="ＭＳ Ｐゴシック" charset="0"/>
                <a:cs typeface="+mn-cs"/>
              </a:rPr>
              <a:t>difference</a:t>
            </a:r>
            <a:r>
              <a:rPr lang="en-GB" sz="1200" b="0" i="0" kern="1200" dirty="0">
                <a:solidFill>
                  <a:schemeClr val="tx1"/>
                </a:solidFill>
                <a:effectLst/>
                <a:latin typeface="Arial" charset="0"/>
                <a:ea typeface="ＭＳ Ｐゴシック" charset="0"/>
                <a:cs typeface="+mn-cs"/>
              </a:rPr>
              <a:t> is a part of a longer journey, not a single transaction. We need to invest in finding out how people knew we existed in the first place, how they came to us on a given occasion and their motivations for doing so. We have systems available to us that could help us learn what is typical about these longer journeys. </a:t>
            </a:r>
          </a:p>
          <a:p>
            <a:pPr rtl="0" fontAlgn="base"/>
            <a:endParaRPr lang="en-GB" sz="1200" b="1" i="0" kern="1200" dirty="0">
              <a:solidFill>
                <a:schemeClr val="tx1"/>
              </a:solidFill>
              <a:effectLst/>
              <a:latin typeface="Arial" charset="0"/>
              <a:ea typeface="ＭＳ Ｐゴシック" charset="0"/>
              <a:cs typeface="+mn-cs"/>
            </a:endParaRPr>
          </a:p>
          <a:p>
            <a:pPr rtl="0" fontAlgn="base"/>
            <a:r>
              <a:rPr lang="en-GB" sz="1200" b="1" i="0" kern="1200" dirty="0">
                <a:solidFill>
                  <a:schemeClr val="tx1"/>
                </a:solidFill>
                <a:effectLst/>
                <a:latin typeface="Arial" charset="0"/>
                <a:ea typeface="ＭＳ Ｐゴシック" charset="0"/>
                <a:cs typeface="+mn-cs"/>
              </a:rPr>
              <a:t>Feedback</a:t>
            </a:r>
            <a:r>
              <a:rPr lang="en-GB" sz="1200" b="0" i="0" kern="1200" dirty="0">
                <a:solidFill>
                  <a:schemeClr val="tx1"/>
                </a:solidFill>
                <a:effectLst/>
                <a:latin typeface="Arial" charset="0"/>
                <a:ea typeface="ＭＳ Ｐゴシック" charset="0"/>
                <a:cs typeface="+mn-cs"/>
              </a:rPr>
              <a:t> on services is not something that should happen separately from the provision of advice and support: if we make space to listen, people will give us feedback in the course of service delivery, in real time. </a:t>
            </a:r>
          </a:p>
          <a:p>
            <a:pPr rtl="0" fontAlgn="base"/>
            <a:endParaRPr lang="en-GB" sz="1200" b="0" i="0" kern="1200" dirty="0">
              <a:solidFill>
                <a:schemeClr val="tx1"/>
              </a:solidFill>
              <a:effectLst/>
              <a:latin typeface="Arial" charset="0"/>
              <a:ea typeface="ＭＳ Ｐゴシック" charset="0"/>
              <a:cs typeface="+mn-cs"/>
            </a:endParaRPr>
          </a:p>
          <a:p>
            <a:pPr rtl="0" fontAlgn="base"/>
            <a:r>
              <a:rPr lang="en-GB" sz="1200" b="0" i="0" kern="1200" dirty="0">
                <a:solidFill>
                  <a:schemeClr val="tx1"/>
                </a:solidFill>
                <a:effectLst/>
                <a:latin typeface="Arial" charset="0"/>
                <a:ea typeface="ＭＳ Ｐゴシック" charset="0"/>
                <a:cs typeface="+mn-cs"/>
              </a:rPr>
              <a:t>We need to build capacity to give advice across </a:t>
            </a:r>
            <a:r>
              <a:rPr lang="en-GB" sz="1200" b="1" i="0" kern="1200" dirty="0">
                <a:solidFill>
                  <a:schemeClr val="tx1"/>
                </a:solidFill>
                <a:effectLst/>
                <a:latin typeface="Arial" charset="0"/>
                <a:ea typeface="ＭＳ Ｐゴシック" charset="0"/>
                <a:cs typeface="+mn-cs"/>
              </a:rPr>
              <a:t>areas that are connected</a:t>
            </a:r>
            <a:r>
              <a:rPr lang="en-GB" sz="1200" b="0" i="0" kern="1200" dirty="0">
                <a:solidFill>
                  <a:schemeClr val="tx1"/>
                </a:solidFill>
                <a:effectLst/>
                <a:latin typeface="Arial" charset="0"/>
                <a:ea typeface="ＭＳ Ｐゴシック" charset="0"/>
                <a:cs typeface="+mn-cs"/>
              </a:rPr>
              <a:t> in people’s lives: for example, money in relation to immigration status, housing, employment situations, relationships and other household arrangements. </a:t>
            </a:r>
          </a:p>
          <a:p>
            <a:pPr rtl="0" fontAlgn="base"/>
            <a:r>
              <a:rPr lang="en-GB" sz="1200" b="0" i="0" kern="1200" dirty="0">
                <a:solidFill>
                  <a:schemeClr val="tx1"/>
                </a:solidFill>
                <a:effectLst/>
                <a:latin typeface="Arial" charset="0"/>
                <a:ea typeface="ＭＳ Ｐゴシック" charset="0"/>
                <a:cs typeface="+mn-cs"/>
              </a:rPr>
              <a:t>We need to understand when we or others fail to make a difference – capturing data not just when we do something in the way we intended to do it – and learn how to use this </a:t>
            </a:r>
            <a:r>
              <a:rPr lang="en-GB" sz="1200" b="1" i="0" kern="1200" dirty="0">
                <a:solidFill>
                  <a:schemeClr val="tx1"/>
                </a:solidFill>
                <a:effectLst/>
                <a:latin typeface="Arial" charset="0"/>
                <a:ea typeface="ＭＳ Ｐゴシック" charset="0"/>
                <a:cs typeface="+mn-cs"/>
              </a:rPr>
              <a:t>evidence about failure</a:t>
            </a:r>
            <a:r>
              <a:rPr lang="en-GB" sz="1200" b="0" i="0" kern="1200" dirty="0">
                <a:solidFill>
                  <a:schemeClr val="tx1"/>
                </a:solidFill>
                <a:effectLst/>
                <a:latin typeface="Arial" charset="0"/>
                <a:ea typeface="ＭＳ Ｐゴシック" charset="0"/>
                <a:cs typeface="+mn-cs"/>
              </a:rPr>
              <a:t> to make changes to the way we work, and the way in which others work. </a:t>
            </a:r>
          </a:p>
          <a:p>
            <a:pPr rtl="0" fontAlgn="base"/>
            <a:endParaRPr lang="en-GB" sz="1200" b="0" i="0" kern="1200" dirty="0">
              <a:solidFill>
                <a:schemeClr val="tx1"/>
              </a:solidFill>
              <a:effectLst/>
              <a:latin typeface="Arial" charset="0"/>
              <a:ea typeface="ＭＳ Ｐゴシック" charset="0"/>
              <a:cs typeface="+mn-cs"/>
            </a:endParaRPr>
          </a:p>
          <a:p>
            <a:pPr rtl="0" fontAlgn="base"/>
            <a:r>
              <a:rPr lang="en-GB" sz="1200" b="0" i="0" kern="1200" dirty="0">
                <a:solidFill>
                  <a:schemeClr val="tx1"/>
                </a:solidFill>
                <a:effectLst/>
                <a:latin typeface="Arial" charset="0"/>
                <a:ea typeface="ＭＳ Ｐゴシック" charset="0"/>
                <a:cs typeface="+mn-cs"/>
              </a:rPr>
              <a:t>How do we resource this work to reflect on and improve service delivery? This relates to the work at local level and to the question of how we scale a new approach in other localities across the UK. How do we create space for </a:t>
            </a:r>
            <a:r>
              <a:rPr lang="en-GB" sz="1200" b="1" i="0" kern="1200" dirty="0">
                <a:solidFill>
                  <a:schemeClr val="tx1"/>
                </a:solidFill>
                <a:effectLst/>
                <a:latin typeface="Arial" charset="0"/>
                <a:ea typeface="ＭＳ Ｐゴシック" charset="0"/>
                <a:cs typeface="+mn-cs"/>
              </a:rPr>
              <a:t>learning</a:t>
            </a:r>
            <a:r>
              <a:rPr lang="en-GB" sz="1200" b="0" i="0" kern="1200" dirty="0">
                <a:solidFill>
                  <a:schemeClr val="tx1"/>
                </a:solidFill>
                <a:effectLst/>
                <a:latin typeface="Arial" charset="0"/>
                <a:ea typeface="ＭＳ Ｐゴシック" charset="0"/>
                <a:cs typeface="+mn-cs"/>
              </a:rPr>
              <a:t>? What can we </a:t>
            </a:r>
            <a:r>
              <a:rPr lang="en-GB" sz="1200" b="1" i="0" kern="1200" dirty="0">
                <a:solidFill>
                  <a:schemeClr val="tx1"/>
                </a:solidFill>
                <a:effectLst/>
                <a:latin typeface="Arial" charset="0"/>
                <a:ea typeface="ＭＳ Ｐゴシック" charset="0"/>
                <a:cs typeface="+mn-cs"/>
              </a:rPr>
              <a:t>share</a:t>
            </a:r>
            <a:r>
              <a:rPr lang="en-GB" sz="1200" b="0" i="0" kern="1200" dirty="0">
                <a:solidFill>
                  <a:schemeClr val="tx1"/>
                </a:solidFill>
                <a:effectLst/>
                <a:latin typeface="Arial" charset="0"/>
                <a:ea typeface="ＭＳ Ｐゴシック" charset="0"/>
                <a:cs typeface="+mn-cs"/>
              </a:rPr>
              <a:t> with other organisations? We are seeing very clearly how </a:t>
            </a:r>
            <a:r>
              <a:rPr lang="en-GB" sz="1200" b="1" i="0" kern="1200" dirty="0">
                <a:solidFill>
                  <a:schemeClr val="tx1"/>
                </a:solidFill>
                <a:effectLst/>
                <a:latin typeface="Arial" charset="0"/>
                <a:ea typeface="ＭＳ Ｐゴシック" charset="0"/>
                <a:cs typeface="+mn-cs"/>
              </a:rPr>
              <a:t>short-term funding</a:t>
            </a:r>
            <a:r>
              <a:rPr lang="en-GB" sz="1200" b="0" i="0" kern="1200" dirty="0">
                <a:solidFill>
                  <a:schemeClr val="tx1"/>
                </a:solidFill>
                <a:effectLst/>
                <a:latin typeface="Arial" charset="0"/>
                <a:ea typeface="ＭＳ Ｐゴシック" charset="0"/>
                <a:cs typeface="+mn-cs"/>
              </a:rPr>
              <a:t>, and funding focused on achieving transactional </a:t>
            </a:r>
            <a:r>
              <a:rPr lang="en-GB" sz="1200" b="1" i="0" kern="1200" dirty="0">
                <a:solidFill>
                  <a:schemeClr val="tx1"/>
                </a:solidFill>
                <a:effectLst/>
                <a:latin typeface="Arial" charset="0"/>
                <a:ea typeface="ＭＳ Ｐゴシック" charset="0"/>
                <a:cs typeface="+mn-cs"/>
              </a:rPr>
              <a:t>targets</a:t>
            </a:r>
            <a:r>
              <a:rPr lang="en-GB" sz="1200" b="0" i="0" kern="1200" dirty="0">
                <a:solidFill>
                  <a:schemeClr val="tx1"/>
                </a:solidFill>
                <a:effectLst/>
                <a:latin typeface="Arial" charset="0"/>
                <a:ea typeface="ＭＳ Ｐゴシック" charset="0"/>
                <a:cs typeface="+mn-cs"/>
              </a:rPr>
              <a:t>, is negatively affecting the quality of service provided. </a:t>
            </a:r>
          </a:p>
          <a:p>
            <a:pPr rtl="0" fontAlgn="base"/>
            <a:endParaRPr lang="en-GB" sz="1200" b="0" i="0" kern="1200" dirty="0">
              <a:solidFill>
                <a:schemeClr val="tx1"/>
              </a:solidFill>
              <a:effectLst/>
              <a:latin typeface="Arial" charset="0"/>
              <a:ea typeface="ＭＳ Ｐゴシック" charset="0"/>
              <a:cs typeface="+mn-cs"/>
            </a:endParaRPr>
          </a:p>
          <a:p>
            <a:pPr rtl="0" fontAlgn="base"/>
            <a:r>
              <a:rPr lang="en-GB" sz="1200" b="0" i="0" kern="1200" dirty="0">
                <a:solidFill>
                  <a:schemeClr val="tx1"/>
                </a:solidFill>
                <a:effectLst/>
                <a:latin typeface="Arial" charset="0"/>
                <a:ea typeface="ＭＳ Ｐゴシック" charset="0"/>
                <a:cs typeface="+mn-cs"/>
              </a:rPr>
              <a:t>What steps could funders and commissioners of debt advice and money guidance take to act on what we are learning? How can those who resource services be involved in the learning and improvement process?  </a:t>
            </a:r>
          </a:p>
          <a:p>
            <a:pPr rtl="0" fontAlgn="base"/>
            <a:endParaRPr lang="en-GB" sz="1200" b="0" i="0" kern="1200" dirty="0">
              <a:solidFill>
                <a:schemeClr val="tx1"/>
              </a:solidFill>
              <a:effectLst/>
              <a:latin typeface="Arial" charset="0"/>
              <a:ea typeface="ＭＳ Ｐゴシック" charset="0"/>
              <a:cs typeface="+mn-cs"/>
            </a:endParaRPr>
          </a:p>
          <a:p>
            <a:pPr rtl="0" fontAlgn="base"/>
            <a:r>
              <a:rPr lang="en-GB" sz="1200" b="0" i="0" kern="1200" dirty="0">
                <a:solidFill>
                  <a:schemeClr val="tx1"/>
                </a:solidFill>
                <a:effectLst/>
                <a:latin typeface="Arial" charset="0"/>
                <a:ea typeface="ＭＳ Ｐゴシック" charset="0"/>
                <a:cs typeface="+mn-cs"/>
              </a:rPr>
              <a:t>What are the networks of </a:t>
            </a:r>
            <a:r>
              <a:rPr lang="en-GB" sz="1200" b="1" i="0" kern="1200" dirty="0">
                <a:solidFill>
                  <a:schemeClr val="tx1"/>
                </a:solidFill>
                <a:effectLst/>
                <a:latin typeface="Arial" charset="0"/>
                <a:ea typeface="ＭＳ Ｐゴシック" charset="0"/>
                <a:cs typeface="+mn-cs"/>
              </a:rPr>
              <a:t>interventionists</a:t>
            </a:r>
            <a:r>
              <a:rPr lang="en-GB" sz="1200" b="0" i="0" kern="1200" dirty="0">
                <a:solidFill>
                  <a:schemeClr val="tx1"/>
                </a:solidFill>
                <a:effectLst/>
                <a:latin typeface="Arial" charset="0"/>
                <a:ea typeface="ＭＳ Ｐゴシック" charset="0"/>
                <a:cs typeface="+mn-cs"/>
              </a:rPr>
              <a:t> who can help support / catalyse change? How do we resource the investment of time that is needed from leaders, for example CEOs of local community advice organisations and those designing and commissioning services at national and regional levels? How can we encourage them to make those journeys between initial curiosity and commitment to a new approach?</a:t>
            </a:r>
          </a:p>
          <a:p>
            <a:pPr rtl="0" fontAlgn="base"/>
            <a:endParaRPr lang="en-GB" sz="1200" b="0" i="0" kern="1200" dirty="0">
              <a:solidFill>
                <a:schemeClr val="tx1"/>
              </a:solidFill>
              <a:effectLst/>
              <a:latin typeface="Arial" charset="0"/>
              <a:ea typeface="ＭＳ Ｐゴシック" charset="0"/>
              <a:cs typeface="+mn-cs"/>
            </a:endParaRPr>
          </a:p>
          <a:p>
            <a:pPr rtl="0" fontAlgn="base"/>
            <a:r>
              <a:rPr lang="en-GB" sz="1200" b="0" i="0" kern="1200" dirty="0">
                <a:solidFill>
                  <a:schemeClr val="tx1"/>
                </a:solidFill>
                <a:effectLst/>
                <a:latin typeface="Arial" charset="0"/>
                <a:ea typeface="ＭＳ Ｐゴシック" charset="0"/>
                <a:cs typeface="+mn-cs"/>
              </a:rPr>
              <a:t>Some takeaways</a:t>
            </a:r>
          </a:p>
          <a:p>
            <a:pPr rtl="0" fontAlgn="base"/>
            <a:endParaRPr lang="en-GB" sz="1200" b="0" i="0" kern="1200" dirty="0">
              <a:solidFill>
                <a:schemeClr val="tx1"/>
              </a:solidFill>
              <a:effectLst/>
              <a:latin typeface="Arial" charset="0"/>
              <a:ea typeface="ＭＳ Ｐゴシック" charset="0"/>
              <a:cs typeface="+mn-cs"/>
            </a:endParaRPr>
          </a:p>
          <a:p>
            <a:pPr marL="342900" indent="-342900">
              <a:buFont typeface="Arial" panose="020B0604020202020204" pitchFamily="34" charset="0"/>
              <a:buChar char="•"/>
            </a:pPr>
            <a:r>
              <a:rPr lang="en-GB" sz="1200" dirty="0">
                <a:latin typeface="Tahoma" panose="020B0604030504040204" pitchFamily="34" charset="0"/>
                <a:ea typeface="Tahoma" panose="020B0604030504040204" pitchFamily="34" charset="0"/>
                <a:cs typeface="Tahoma" panose="020B0604030504040204" pitchFamily="34" charset="0"/>
              </a:rPr>
              <a:t>Quality is a relative thing and is about power: the first question has to be – what matters to the person I’m advising?  Often the first question is, what matters to my funder…</a:t>
            </a:r>
          </a:p>
          <a:p>
            <a:pPr marL="342900" indent="-342900">
              <a:buFont typeface="Arial" panose="020B0604020202020204" pitchFamily="34" charset="0"/>
              <a:buChar char="•"/>
            </a:pPr>
            <a:r>
              <a:rPr lang="en-GB" sz="1200" dirty="0">
                <a:latin typeface="Tahoma" panose="020B0604030504040204" pitchFamily="34" charset="0"/>
                <a:ea typeface="Tahoma" panose="020B0604030504040204" pitchFamily="34" charset="0"/>
                <a:cs typeface="Tahoma" panose="020B0604030504040204" pitchFamily="34" charset="0"/>
              </a:rPr>
              <a:t>Don’t confuse quality with professionalisation / standardisation</a:t>
            </a:r>
          </a:p>
          <a:p>
            <a:pPr marL="342900" indent="-342900">
              <a:buFont typeface="Arial" panose="020B0604020202020204" pitchFamily="34" charset="0"/>
              <a:buChar char="•"/>
            </a:pPr>
            <a:r>
              <a:rPr lang="en-GB" sz="1200" dirty="0">
                <a:latin typeface="Tahoma" panose="020B0604030504040204" pitchFamily="34" charset="0"/>
                <a:ea typeface="Tahoma" panose="020B0604030504040204" pitchFamily="34" charset="0"/>
                <a:cs typeface="Tahoma" panose="020B0604030504040204" pitchFamily="34" charset="0"/>
              </a:rPr>
              <a:t>Think about the typical journeys that clients take end-to-end and make them better</a:t>
            </a:r>
          </a:p>
          <a:p>
            <a:pPr marL="342900" indent="-342900">
              <a:buFont typeface="Arial" panose="020B0604020202020204" pitchFamily="34" charset="0"/>
              <a:buChar char="•"/>
            </a:pPr>
            <a:r>
              <a:rPr lang="en-GB" sz="1200" dirty="0">
                <a:latin typeface="Tahoma" panose="020B0604030504040204" pitchFamily="34" charset="0"/>
                <a:ea typeface="Tahoma" panose="020B0604030504040204" pitchFamily="34" charset="0"/>
                <a:cs typeface="Tahoma" panose="020B0604030504040204" pitchFamily="34" charset="0"/>
              </a:rPr>
              <a:t>Ask yourself two key questions: how are we learning; and what are we learning?</a:t>
            </a:r>
          </a:p>
          <a:p>
            <a:pPr marL="342900" indent="-342900">
              <a:buFont typeface="Arial" panose="020B0604020202020204" pitchFamily="34" charset="0"/>
              <a:buChar char="•"/>
            </a:pPr>
            <a:r>
              <a:rPr lang="en-GB" sz="1200" dirty="0">
                <a:latin typeface="Tahoma" panose="020B0604030504040204" pitchFamily="34" charset="0"/>
                <a:ea typeface="Tahoma" panose="020B0604030504040204" pitchFamily="34" charset="0"/>
                <a:cs typeface="Tahoma" panose="020B0604030504040204" pitchFamily="34" charset="0"/>
              </a:rPr>
              <a:t>Growth-mindset in your team, not top-down</a:t>
            </a:r>
          </a:p>
          <a:p>
            <a:pPr marL="342900" indent="-342900">
              <a:buFont typeface="Arial" panose="020B0604020202020204" pitchFamily="34" charset="0"/>
              <a:buChar char="•"/>
            </a:pPr>
            <a:r>
              <a:rPr lang="en-GB" sz="1200" dirty="0">
                <a:latin typeface="Tahoma" panose="020B0604030504040204" pitchFamily="34" charset="0"/>
                <a:ea typeface="Tahoma" panose="020B0604030504040204" pitchFamily="34" charset="0"/>
                <a:cs typeface="Tahoma" panose="020B0604030504040204" pitchFamily="34" charset="0"/>
              </a:rPr>
              <a:t>How is learning and improvement built into day-to-day work, by people doing the work?</a:t>
            </a:r>
          </a:p>
          <a:p>
            <a:pPr marL="342900" indent="-342900">
              <a:buFont typeface="Arial" panose="020B0604020202020204" pitchFamily="34" charset="0"/>
              <a:buChar char="•"/>
            </a:pPr>
            <a:r>
              <a:rPr lang="en-GB" sz="1200" dirty="0">
                <a:latin typeface="Tahoma" panose="020B0604030504040204" pitchFamily="34" charset="0"/>
                <a:ea typeface="Tahoma" panose="020B0604030504040204" pitchFamily="34" charset="0"/>
                <a:cs typeface="Tahoma" panose="020B0604030504040204" pitchFamily="34" charset="0"/>
              </a:rPr>
              <a:t>Pragmatically, make sure you can evidence the quality of your work in relation to what makes you special</a:t>
            </a:r>
          </a:p>
          <a:p>
            <a:pPr marL="342900" indent="-342900">
              <a:buFont typeface="Arial" panose="020B0604020202020204" pitchFamily="34" charset="0"/>
              <a:buChar char="•"/>
            </a:pPr>
            <a:endParaRPr lang="en-GB" sz="1200" dirty="0">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GB" sz="1200" b="0" i="1" kern="1200" dirty="0">
                <a:solidFill>
                  <a:schemeClr val="tx1"/>
                </a:solidFill>
                <a:effectLst/>
                <a:latin typeface="Arial" charset="0"/>
                <a:ea typeface="ＭＳ Ｐゴシック" charset="0"/>
                <a:cs typeface="+mn-cs"/>
              </a:rPr>
              <a:t>Further reading and how things got started https://www.adviceuk.org.uk/wp-content/uploads/2017/10/Its-the-System-Stupid.pdf</a:t>
            </a:r>
            <a:endParaRPr lang="en-GB" dirty="0"/>
          </a:p>
        </p:txBody>
      </p:sp>
      <p:sp>
        <p:nvSpPr>
          <p:cNvPr id="4" name="Slide Number Placeholder 3"/>
          <p:cNvSpPr>
            <a:spLocks noGrp="1"/>
          </p:cNvSpPr>
          <p:nvPr>
            <p:ph type="sldNum" sz="quarter" idx="10"/>
          </p:nvPr>
        </p:nvSpPr>
        <p:spPr/>
        <p:txBody>
          <a:bodyPr/>
          <a:lstStyle/>
          <a:p>
            <a:pPr>
              <a:defRPr/>
            </a:pPr>
            <a:fld id="{18A8E83A-5C33-4B3C-8B5F-468624CDD214}" type="slidenum">
              <a:rPr lang="en-US" smtClean="0"/>
              <a:pPr>
                <a:defRPr/>
              </a:pPr>
              <a:t>7</a:t>
            </a:fld>
            <a:endParaRPr lang="en-US"/>
          </a:p>
        </p:txBody>
      </p:sp>
    </p:spTree>
    <p:extLst>
      <p:ext uri="{BB962C8B-B14F-4D97-AF65-F5344CB8AC3E}">
        <p14:creationId xmlns:p14="http://schemas.microsoft.com/office/powerpoint/2010/main" val="26780560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5" descr="AdviceUKLogo"/>
          <p:cNvPicPr>
            <a:picLocks noChangeAspect="1" noChangeArrowheads="1"/>
          </p:cNvPicPr>
          <p:nvPr userDrawn="1"/>
        </p:nvPicPr>
        <p:blipFill>
          <a:blip r:embed="rId2" cstate="print"/>
          <a:srcRect/>
          <a:stretch>
            <a:fillRect/>
          </a:stretch>
        </p:blipFill>
        <p:spPr bwMode="auto">
          <a:xfrm>
            <a:off x="179388" y="333375"/>
            <a:ext cx="2051050" cy="681038"/>
          </a:xfrm>
          <a:prstGeom prst="rect">
            <a:avLst/>
          </a:prstGeom>
          <a:noFill/>
          <a:ln w="9525">
            <a:noFill/>
            <a:miter lim="800000"/>
            <a:headEnd/>
            <a:tailEnd/>
          </a:ln>
        </p:spPr>
      </p:pic>
      <p:pic>
        <p:nvPicPr>
          <p:cNvPr id="5" name="Picture 2" descr="C:\Users\Simon\Desktop\In partnership with PCC Logo Full Colour.bmp"/>
          <p:cNvPicPr>
            <a:picLocks noChangeAspect="1" noChangeArrowheads="1"/>
          </p:cNvPicPr>
          <p:nvPr userDrawn="1"/>
        </p:nvPicPr>
        <p:blipFill>
          <a:blip r:embed="rId3" cstate="print"/>
          <a:srcRect/>
          <a:stretch>
            <a:fillRect/>
          </a:stretch>
        </p:blipFill>
        <p:spPr bwMode="auto">
          <a:xfrm>
            <a:off x="6732588" y="188913"/>
            <a:ext cx="2141537" cy="836612"/>
          </a:xfrm>
          <a:prstGeom prst="rect">
            <a:avLst/>
          </a:prstGeom>
          <a:noFill/>
          <a:ln w="9525">
            <a:noFill/>
            <a:miter lim="800000"/>
            <a:headEnd/>
            <a:tailEnd/>
          </a:ln>
        </p:spPr>
      </p:pic>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6" name="Rectangle 4"/>
          <p:cNvSpPr>
            <a:spLocks noGrp="1" noChangeArrowheads="1"/>
          </p:cNvSpPr>
          <p:nvPr>
            <p:ph type="dt" sz="half" idx="10"/>
          </p:nvPr>
        </p:nvSpPr>
        <p:spPr/>
        <p:txBody>
          <a:bodyPr/>
          <a:lstStyle>
            <a:lvl1pPr>
              <a:defRPr/>
            </a:lvl1pPr>
          </a:lstStyle>
          <a:p>
            <a:pPr>
              <a:defRPr/>
            </a:pPr>
            <a:endParaRPr lang="en-US"/>
          </a:p>
        </p:txBody>
      </p:sp>
      <p:sp>
        <p:nvSpPr>
          <p:cNvPr id="7" name="Rectangle 5"/>
          <p:cNvSpPr>
            <a:spLocks noGrp="1" noChangeArrowheads="1"/>
          </p:cNvSpPr>
          <p:nvPr>
            <p:ph type="ftr" sz="quarter" idx="11"/>
          </p:nvPr>
        </p:nvSpPr>
        <p:spPr/>
        <p:txBody>
          <a:bodyPr/>
          <a:lstStyle>
            <a:lvl1pPr>
              <a:defRPr/>
            </a:lvl1pPr>
          </a:lstStyle>
          <a:p>
            <a:pPr>
              <a:defRPr/>
            </a:pPr>
            <a:endParaRPr lang="en-US"/>
          </a:p>
        </p:txBody>
      </p:sp>
      <p:sp>
        <p:nvSpPr>
          <p:cNvPr id="8" name="Rectangle 6"/>
          <p:cNvSpPr>
            <a:spLocks noGrp="1" noChangeArrowheads="1"/>
          </p:cNvSpPr>
          <p:nvPr>
            <p:ph type="sldNum" sz="quarter" idx="12"/>
          </p:nvPr>
        </p:nvSpPr>
        <p:spPr/>
        <p:txBody>
          <a:bodyPr/>
          <a:lstStyle>
            <a:lvl1pPr>
              <a:defRPr/>
            </a:lvl1pPr>
          </a:lstStyle>
          <a:p>
            <a:pPr>
              <a:defRPr/>
            </a:pPr>
            <a:fld id="{094AB327-C1AE-4830-9779-D8BB6DE79F5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5" descr="AdviceUKLogo"/>
          <p:cNvPicPr>
            <a:picLocks noChangeAspect="1" noChangeArrowheads="1"/>
          </p:cNvPicPr>
          <p:nvPr userDrawn="1"/>
        </p:nvPicPr>
        <p:blipFill>
          <a:blip r:embed="rId2" cstate="print"/>
          <a:srcRect/>
          <a:stretch>
            <a:fillRect/>
          </a:stretch>
        </p:blipFill>
        <p:spPr bwMode="auto">
          <a:xfrm>
            <a:off x="179388" y="260350"/>
            <a:ext cx="2051050" cy="681038"/>
          </a:xfrm>
          <a:prstGeom prst="rect">
            <a:avLst/>
          </a:prstGeom>
          <a:noFill/>
          <a:ln w="9525">
            <a:noFill/>
            <a:miter lim="800000"/>
            <a:headEnd/>
            <a:tailEnd/>
          </a:ln>
        </p:spPr>
      </p:pic>
      <p:pic>
        <p:nvPicPr>
          <p:cNvPr id="5" name="Picture 2" descr="C:\Users\Simon\Desktop\In partnership with PCC Logo Full Colour.bmp"/>
          <p:cNvPicPr>
            <a:picLocks noChangeAspect="1" noChangeArrowheads="1"/>
          </p:cNvPicPr>
          <p:nvPr userDrawn="1"/>
        </p:nvPicPr>
        <p:blipFill>
          <a:blip r:embed="rId3" cstate="print"/>
          <a:srcRect/>
          <a:stretch>
            <a:fillRect/>
          </a:stretch>
        </p:blipFill>
        <p:spPr bwMode="auto">
          <a:xfrm>
            <a:off x="6732588" y="188913"/>
            <a:ext cx="2141537" cy="836612"/>
          </a:xfrm>
          <a:prstGeom prst="rect">
            <a:avLst/>
          </a:prstGeom>
          <a:noFill/>
          <a:ln w="9525">
            <a:noFill/>
            <a:miter lim="800000"/>
            <a:headEnd/>
            <a:tailEnd/>
          </a:ln>
        </p:spPr>
      </p:pic>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6" name="Rectangle 4"/>
          <p:cNvSpPr>
            <a:spLocks noGrp="1" noChangeArrowheads="1"/>
          </p:cNvSpPr>
          <p:nvPr>
            <p:ph type="dt" sz="half" idx="10"/>
          </p:nvPr>
        </p:nvSpPr>
        <p:spPr/>
        <p:txBody>
          <a:bodyPr/>
          <a:lstStyle>
            <a:lvl1pPr>
              <a:defRPr/>
            </a:lvl1pPr>
          </a:lstStyle>
          <a:p>
            <a:pPr>
              <a:defRPr/>
            </a:pPr>
            <a:endParaRPr lang="en-US"/>
          </a:p>
        </p:txBody>
      </p:sp>
      <p:sp>
        <p:nvSpPr>
          <p:cNvPr id="7" name="Rectangle 5"/>
          <p:cNvSpPr>
            <a:spLocks noGrp="1" noChangeArrowheads="1"/>
          </p:cNvSpPr>
          <p:nvPr>
            <p:ph type="ftr" sz="quarter" idx="11"/>
          </p:nvPr>
        </p:nvSpPr>
        <p:spPr/>
        <p:txBody>
          <a:bodyPr/>
          <a:lstStyle>
            <a:lvl1pPr>
              <a:defRPr/>
            </a:lvl1pPr>
          </a:lstStyle>
          <a:p>
            <a:pPr>
              <a:defRPr/>
            </a:pPr>
            <a:endParaRPr lang="en-US"/>
          </a:p>
        </p:txBody>
      </p:sp>
      <p:sp>
        <p:nvSpPr>
          <p:cNvPr id="8" name="Rectangle 6"/>
          <p:cNvSpPr>
            <a:spLocks noGrp="1" noChangeArrowheads="1"/>
          </p:cNvSpPr>
          <p:nvPr>
            <p:ph type="sldNum" sz="quarter" idx="12"/>
          </p:nvPr>
        </p:nvSpPr>
        <p:spPr/>
        <p:txBody>
          <a:bodyPr/>
          <a:lstStyle>
            <a:lvl1pPr>
              <a:defRPr/>
            </a:lvl1pPr>
          </a:lstStyle>
          <a:p>
            <a:pPr>
              <a:defRPr/>
            </a:pPr>
            <a:fld id="{F7D16C8E-BF53-4781-BD11-D0B2518A073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5"/>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250825" y="349387"/>
            <a:ext cx="2051050" cy="502964"/>
          </a:xfrm>
          <a:prstGeom prst="rect">
            <a:avLst/>
          </a:prstGeom>
          <a:noFill/>
          <a:ln w="9525">
            <a:noFill/>
            <a:miter lim="800000"/>
            <a:headEnd/>
            <a:tailEnd/>
          </a:ln>
        </p:spPr>
      </p:pic>
      <p:sp>
        <p:nvSpPr>
          <p:cNvPr id="2" name="Title 1"/>
          <p:cNvSpPr>
            <a:spLocks noGrp="1"/>
          </p:cNvSpPr>
          <p:nvPr>
            <p:ph type="title"/>
          </p:nvPr>
        </p:nvSpPr>
        <p:spPr>
          <a:xfrm>
            <a:off x="2123728" y="188640"/>
            <a:ext cx="4823480" cy="1143000"/>
          </a:xfrm>
        </p:spPr>
        <p:txBody>
          <a:bodyPr/>
          <a:lstStyle>
            <a:lvl1pPr algn="l">
              <a:defRPr sz="3600">
                <a:latin typeface="Tahoma" pitchFamily="34" charset="0"/>
                <a:cs typeface="Tahoma" pitchFamily="34" charset="0"/>
              </a:defRPr>
            </a:lvl1pPr>
          </a:lstStyle>
          <a:p>
            <a:r>
              <a:rPr lang="en-US" dirty="0"/>
              <a:t>Click to edit Master title style</a:t>
            </a:r>
            <a:endParaRPr lang="en-GB" dirty="0"/>
          </a:p>
        </p:txBody>
      </p:sp>
      <p:sp>
        <p:nvSpPr>
          <p:cNvPr id="3" name="Content Placeholder 2"/>
          <p:cNvSpPr>
            <a:spLocks noGrp="1"/>
          </p:cNvSpPr>
          <p:nvPr>
            <p:ph idx="1"/>
          </p:nvPr>
        </p:nvSpPr>
        <p:spPr>
          <a:xfrm>
            <a:off x="611560" y="1340768"/>
            <a:ext cx="8229600" cy="4525963"/>
          </a:xfrm>
        </p:spPr>
        <p:txBody>
          <a:bodyPr/>
          <a:lstStyle>
            <a:lvl1pPr>
              <a:defRPr sz="2800">
                <a:latin typeface="Tahoma" pitchFamily="34" charset="0"/>
                <a:cs typeface="Tahoma" pitchFamily="34" charset="0"/>
              </a:defRPr>
            </a:lvl1pPr>
            <a:lvl2pPr>
              <a:defRPr sz="2600">
                <a:latin typeface="Tahoma" pitchFamily="34" charset="0"/>
                <a:cs typeface="Tahoma" pitchFamily="34" charset="0"/>
              </a:defRPr>
            </a:lvl2pPr>
            <a:lvl3pPr>
              <a:defRPr>
                <a:latin typeface="Tahoma" pitchFamily="34" charset="0"/>
                <a:cs typeface="Tahoma" pitchFamily="34" charset="0"/>
              </a:defRPr>
            </a:lvl3pPr>
            <a:lvl4pPr>
              <a:defRPr>
                <a:latin typeface="Tahoma" pitchFamily="34" charset="0"/>
                <a:cs typeface="Tahoma" pitchFamily="34" charset="0"/>
              </a:defRPr>
            </a:lvl4pPr>
            <a:lvl5pPr>
              <a:defRPr>
                <a:latin typeface="Tahoma" pitchFamily="34" charset="0"/>
                <a:cs typeface="Tahoma"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sldNum" sz="quarter" idx="11"/>
          </p:nvPr>
        </p:nvSpPr>
        <p:spPr/>
        <p:txBody>
          <a:bodyPr/>
          <a:lstStyle>
            <a:lvl1pPr>
              <a:defRPr/>
            </a:lvl1pPr>
          </a:lstStyle>
          <a:p>
            <a:pPr>
              <a:defRPr/>
            </a:pPr>
            <a:fld id="{B72D0B2B-FAEC-45FA-8282-6752A9A3935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D8B51EE-0BCD-4847-A20E-E83A68554AA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97E33AD-57E2-43B0-9FD5-F604ACE445A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5" descr="AdviceUKLogo"/>
          <p:cNvPicPr>
            <a:picLocks noChangeAspect="1" noChangeArrowheads="1"/>
          </p:cNvPicPr>
          <p:nvPr userDrawn="1"/>
        </p:nvPicPr>
        <p:blipFill>
          <a:blip r:embed="rId2" cstate="print"/>
          <a:srcRect/>
          <a:stretch>
            <a:fillRect/>
          </a:stretch>
        </p:blipFill>
        <p:spPr bwMode="auto">
          <a:xfrm>
            <a:off x="250825" y="333375"/>
            <a:ext cx="2051050" cy="681038"/>
          </a:xfrm>
          <a:prstGeom prst="rect">
            <a:avLst/>
          </a:prstGeom>
          <a:noFill/>
          <a:ln w="9525">
            <a:noFill/>
            <a:miter lim="800000"/>
            <a:headEnd/>
            <a:tailEnd/>
          </a:ln>
        </p:spPr>
      </p:pic>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Rectangle 4"/>
          <p:cNvSpPr>
            <a:spLocks noGrp="1" noChangeArrowheads="1"/>
          </p:cNvSpPr>
          <p:nvPr>
            <p:ph type="dt" sz="half" idx="10"/>
          </p:nvPr>
        </p:nvSpPr>
        <p:spPr/>
        <p:txBody>
          <a:bodyPr/>
          <a:lstStyle>
            <a:lvl1pPr>
              <a:defRPr/>
            </a:lvl1pPr>
          </a:lstStyle>
          <a:p>
            <a:pPr>
              <a:defRPr/>
            </a:pPr>
            <a:endParaRPr lang="en-US"/>
          </a:p>
        </p:txBody>
      </p:sp>
      <p:sp>
        <p:nvSpPr>
          <p:cNvPr id="9" name="Rectangle 5"/>
          <p:cNvSpPr>
            <a:spLocks noGrp="1" noChangeArrowheads="1"/>
          </p:cNvSpPr>
          <p:nvPr>
            <p:ph type="ftr" sz="quarter" idx="11"/>
          </p:nvPr>
        </p:nvSpPr>
        <p:spPr/>
        <p:txBody>
          <a:bodyPr/>
          <a:lstStyle>
            <a:lvl1pPr>
              <a:defRPr/>
            </a:lvl1pPr>
          </a:lstStyle>
          <a:p>
            <a:pPr>
              <a:defRPr/>
            </a:pPr>
            <a:endParaRPr lang="en-US"/>
          </a:p>
        </p:txBody>
      </p:sp>
      <p:sp>
        <p:nvSpPr>
          <p:cNvPr id="10" name="Rectangle 6"/>
          <p:cNvSpPr>
            <a:spLocks noGrp="1" noChangeArrowheads="1"/>
          </p:cNvSpPr>
          <p:nvPr>
            <p:ph type="sldNum" sz="quarter" idx="12"/>
          </p:nvPr>
        </p:nvSpPr>
        <p:spPr/>
        <p:txBody>
          <a:bodyPr/>
          <a:lstStyle>
            <a:lvl1pPr>
              <a:defRPr/>
            </a:lvl1pPr>
          </a:lstStyle>
          <a:p>
            <a:pPr>
              <a:defRPr/>
            </a:pPr>
            <a:fld id="{705A66C7-3D50-4875-B022-21B1E66CBB1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6" descr="AdviceUKLogo"/>
          <p:cNvPicPr>
            <a:picLocks noChangeAspect="1" noChangeArrowheads="1"/>
          </p:cNvPicPr>
          <p:nvPr userDrawn="1"/>
        </p:nvPicPr>
        <p:blipFill>
          <a:blip r:embed="rId2" cstate="print"/>
          <a:srcRect/>
          <a:stretch>
            <a:fillRect/>
          </a:stretch>
        </p:blipFill>
        <p:spPr bwMode="auto">
          <a:xfrm>
            <a:off x="250825" y="333375"/>
            <a:ext cx="2051050" cy="681038"/>
          </a:xfrm>
          <a:prstGeom prst="rect">
            <a:avLst/>
          </a:prstGeom>
          <a:noFill/>
          <a:ln w="9525">
            <a:noFill/>
            <a:miter lim="800000"/>
            <a:headEnd/>
            <a:tailEnd/>
          </a:ln>
        </p:spPr>
      </p:pic>
      <p:sp>
        <p:nvSpPr>
          <p:cNvPr id="2" name="Title 1"/>
          <p:cNvSpPr>
            <a:spLocks noGrp="1"/>
          </p:cNvSpPr>
          <p:nvPr>
            <p:ph type="title"/>
          </p:nvPr>
        </p:nvSpPr>
        <p:spPr/>
        <p:txBody>
          <a:bodyPr/>
          <a:lstStyle/>
          <a:p>
            <a:r>
              <a:rPr lang="en-US"/>
              <a:t>Click to edit Master title style</a:t>
            </a:r>
            <a:endParaRPr lang="en-GB"/>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0CE3228B-58FD-403D-B260-B49738CD159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5"/>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250825" y="422412"/>
            <a:ext cx="2051050" cy="502964"/>
          </a:xfrm>
          <a:prstGeom prst="rect">
            <a:avLst/>
          </a:prstGeom>
          <a:noFill/>
          <a:ln w="9525">
            <a:noFill/>
            <a:miter lim="800000"/>
            <a:headEnd/>
            <a:tailEnd/>
          </a:ln>
        </p:spPr>
      </p:pic>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BD578057-971E-48A6-B59D-D548A025434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69F42C2-B750-462E-8B5E-2F39980C936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9733D32-D031-44F8-8967-2E700A67E8B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16278EE-FC67-4E94-BAAA-14287B9C93BB}"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6D30DAF-171A-48D8-928B-711BFE67940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Arial" charset="0"/>
                <a:ea typeface="+mn-ea"/>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mn-ea"/>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pitchFamily="34" charset="0"/>
                <a:ea typeface="ＭＳ Ｐゴシック" charset="-128"/>
              </a:defRPr>
            </a:lvl1pPr>
          </a:lstStyle>
          <a:p>
            <a:pPr>
              <a:defRPr/>
            </a:pPr>
            <a:fld id="{D47EAB6F-0813-47E1-9C88-CDA684150D8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418" r:id="rId1"/>
    <p:sldLayoutId id="2147484419" r:id="rId2"/>
    <p:sldLayoutId id="2147484420" r:id="rId3"/>
    <p:sldLayoutId id="2147484412" r:id="rId4"/>
    <p:sldLayoutId id="2147484413" r:id="rId5"/>
    <p:sldLayoutId id="2147484421" r:id="rId6"/>
    <p:sldLayoutId id="2147484422" r:id="rId7"/>
    <p:sldLayoutId id="2147484423" r:id="rId8"/>
    <p:sldLayoutId id="2147484414" r:id="rId9"/>
    <p:sldLayoutId id="2147484415" r:id="rId10"/>
    <p:sldLayoutId id="2147484416" r:id="rId11"/>
    <p:sldLayoutId id="2147484417" r:id="rId12"/>
  </p:sldLayoutIdLst>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D24269A-5D2E-4FB3-BF18-9E7CFD9E0B91}"/>
              </a:ext>
            </a:extLst>
          </p:cNvPr>
          <p:cNvPicPr>
            <a:picLocks noChangeAspect="1"/>
          </p:cNvPicPr>
          <p:nvPr/>
        </p:nvPicPr>
        <p:blipFill>
          <a:blip r:embed="rId3"/>
          <a:stretch>
            <a:fillRect/>
          </a:stretch>
        </p:blipFill>
        <p:spPr>
          <a:xfrm>
            <a:off x="1922537" y="5301906"/>
            <a:ext cx="5298926" cy="1304351"/>
          </a:xfrm>
          <a:prstGeom prst="rect">
            <a:avLst/>
          </a:prstGeom>
        </p:spPr>
      </p:pic>
      <p:pic>
        <p:nvPicPr>
          <p:cNvPr id="4" name="Picture 3">
            <a:extLst>
              <a:ext uri="{FF2B5EF4-FFF2-40B4-BE49-F238E27FC236}">
                <a16:creationId xmlns:a16="http://schemas.microsoft.com/office/drawing/2014/main" id="{C2FC40E3-180F-4C9C-A6D6-D74BEBA780A2}"/>
              </a:ext>
            </a:extLst>
          </p:cNvPr>
          <p:cNvPicPr>
            <a:picLocks noChangeAspect="1"/>
          </p:cNvPicPr>
          <p:nvPr/>
        </p:nvPicPr>
        <p:blipFill>
          <a:blip r:embed="rId4"/>
          <a:stretch>
            <a:fillRect/>
          </a:stretch>
        </p:blipFill>
        <p:spPr>
          <a:xfrm>
            <a:off x="1602122" y="3877209"/>
            <a:ext cx="5939755" cy="1298804"/>
          </a:xfrm>
          <a:prstGeom prst="rect">
            <a:avLst/>
          </a:prstGeom>
        </p:spPr>
      </p:pic>
      <p:pic>
        <p:nvPicPr>
          <p:cNvPr id="5" name="Picture 4">
            <a:extLst>
              <a:ext uri="{FF2B5EF4-FFF2-40B4-BE49-F238E27FC236}">
                <a16:creationId xmlns:a16="http://schemas.microsoft.com/office/drawing/2014/main" id="{ECA35300-469C-4B13-8D65-16670D8BF4E1}"/>
              </a:ext>
            </a:extLst>
          </p:cNvPr>
          <p:cNvPicPr>
            <a:picLocks noChangeAspect="1"/>
          </p:cNvPicPr>
          <p:nvPr/>
        </p:nvPicPr>
        <p:blipFill>
          <a:blip r:embed="rId5"/>
          <a:stretch>
            <a:fillRect/>
          </a:stretch>
        </p:blipFill>
        <p:spPr>
          <a:xfrm>
            <a:off x="1922537" y="2318953"/>
            <a:ext cx="5328592" cy="1495310"/>
          </a:xfrm>
          <a:prstGeom prst="rect">
            <a:avLst/>
          </a:prstGeom>
        </p:spPr>
      </p:pic>
      <p:sp>
        <p:nvSpPr>
          <p:cNvPr id="7" name="TextBox 6">
            <a:extLst>
              <a:ext uri="{FF2B5EF4-FFF2-40B4-BE49-F238E27FC236}">
                <a16:creationId xmlns:a16="http://schemas.microsoft.com/office/drawing/2014/main" id="{6BB5E46E-94EB-4B91-8F4B-9428EDA09CF6}"/>
              </a:ext>
            </a:extLst>
          </p:cNvPr>
          <p:cNvSpPr txBox="1"/>
          <p:nvPr/>
        </p:nvSpPr>
        <p:spPr>
          <a:xfrm>
            <a:off x="251520" y="908720"/>
            <a:ext cx="8712968" cy="1200329"/>
          </a:xfrm>
          <a:prstGeom prst="rect">
            <a:avLst/>
          </a:prstGeom>
          <a:noFill/>
        </p:spPr>
        <p:txBody>
          <a:bodyPr wrap="square" rtlCol="0">
            <a:spAutoFit/>
          </a:bodyPr>
          <a:lstStyle/>
          <a:p>
            <a:r>
              <a:rPr lang="en-GB" dirty="0"/>
              <a:t>Financially Resilient Communities</a:t>
            </a:r>
          </a:p>
          <a:p>
            <a:r>
              <a:rPr lang="en-GB" dirty="0"/>
              <a:t>(Whole Person Approach)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B2B4F7-11A5-4A14-AE68-925C488E871E}"/>
              </a:ext>
            </a:extLst>
          </p:cNvPr>
          <p:cNvPicPr>
            <a:picLocks noChangeAspect="1"/>
          </p:cNvPicPr>
          <p:nvPr/>
        </p:nvPicPr>
        <p:blipFill>
          <a:blip r:embed="rId3"/>
          <a:stretch>
            <a:fillRect/>
          </a:stretch>
        </p:blipFill>
        <p:spPr>
          <a:xfrm>
            <a:off x="2627785" y="571593"/>
            <a:ext cx="4051006" cy="5953751"/>
          </a:xfrm>
          <a:prstGeom prst="rect">
            <a:avLst/>
          </a:prstGeom>
        </p:spPr>
      </p:pic>
      <p:sp>
        <p:nvSpPr>
          <p:cNvPr id="5" name="TextBox 4">
            <a:extLst>
              <a:ext uri="{FF2B5EF4-FFF2-40B4-BE49-F238E27FC236}">
                <a16:creationId xmlns:a16="http://schemas.microsoft.com/office/drawing/2014/main" id="{626A3805-970C-4390-B9F2-3BEC698B8A67}"/>
              </a:ext>
            </a:extLst>
          </p:cNvPr>
          <p:cNvSpPr txBox="1"/>
          <p:nvPr/>
        </p:nvSpPr>
        <p:spPr>
          <a:xfrm>
            <a:off x="1115616" y="4293096"/>
            <a:ext cx="6552728" cy="1015663"/>
          </a:xfrm>
          <a:prstGeom prst="rect">
            <a:avLst/>
          </a:prstGeom>
          <a:solidFill>
            <a:schemeClr val="bg1"/>
          </a:solidFill>
        </p:spPr>
        <p:txBody>
          <a:bodyPr wrap="square" rtlCol="0">
            <a:spAutoFit/>
          </a:bodyPr>
          <a:lstStyle/>
          <a:p>
            <a:r>
              <a:rPr lang="en-GB" sz="6000" dirty="0">
                <a:solidFill>
                  <a:srgbClr val="FF0000"/>
                </a:solidFill>
                <a:latin typeface="Stencil" panose="040409050D0802020404" pitchFamily="82" charset="0"/>
              </a:rPr>
              <a:t>Advice giving</a:t>
            </a:r>
          </a:p>
        </p:txBody>
      </p:sp>
      <p:sp>
        <p:nvSpPr>
          <p:cNvPr id="6" name="TextBox 5">
            <a:extLst>
              <a:ext uri="{FF2B5EF4-FFF2-40B4-BE49-F238E27FC236}">
                <a16:creationId xmlns:a16="http://schemas.microsoft.com/office/drawing/2014/main" id="{17C8C910-4572-4BE9-AD36-3D47712DB25F}"/>
              </a:ext>
            </a:extLst>
          </p:cNvPr>
          <p:cNvSpPr txBox="1"/>
          <p:nvPr/>
        </p:nvSpPr>
        <p:spPr>
          <a:xfrm>
            <a:off x="6876256" y="5879013"/>
            <a:ext cx="2088232" cy="646331"/>
          </a:xfrm>
          <a:prstGeom prst="rect">
            <a:avLst/>
          </a:prstGeom>
          <a:noFill/>
        </p:spPr>
        <p:txBody>
          <a:bodyPr wrap="square" rtlCol="0">
            <a:spAutoFit/>
          </a:bodyPr>
          <a:lstStyle/>
          <a:p>
            <a:r>
              <a:rPr lang="en-GB" sz="1200" dirty="0"/>
              <a:t>By Source, Fair use, https://en.wikipedia.org/w/index.php?curid=9378211</a:t>
            </a:r>
          </a:p>
        </p:txBody>
      </p:sp>
    </p:spTree>
    <p:extLst>
      <p:ext uri="{BB962C8B-B14F-4D97-AF65-F5344CB8AC3E}">
        <p14:creationId xmlns:p14="http://schemas.microsoft.com/office/powerpoint/2010/main" val="3038739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A3B930-2A91-4280-8204-13D9C04A973D}"/>
              </a:ext>
            </a:extLst>
          </p:cNvPr>
          <p:cNvSpPr txBox="1"/>
          <p:nvPr/>
        </p:nvSpPr>
        <p:spPr>
          <a:xfrm>
            <a:off x="3419872" y="332656"/>
            <a:ext cx="2592288" cy="1107996"/>
          </a:xfrm>
          <a:prstGeom prst="rect">
            <a:avLst/>
          </a:prstGeom>
          <a:noFill/>
        </p:spPr>
        <p:txBody>
          <a:bodyPr wrap="square" rtlCol="0">
            <a:spAutoFit/>
          </a:bodyPr>
          <a:lstStyle/>
          <a:p>
            <a:r>
              <a:rPr lang="en-GB" sz="6600" dirty="0">
                <a:latin typeface="Tahoma" panose="020B0604030504040204" pitchFamily="34" charset="0"/>
                <a:ea typeface="Tahoma" panose="020B0604030504040204" pitchFamily="34" charset="0"/>
                <a:cs typeface="Tahoma" panose="020B0604030504040204" pitchFamily="34" charset="0"/>
              </a:rPr>
              <a:t>Flags!</a:t>
            </a:r>
          </a:p>
        </p:txBody>
      </p:sp>
      <p:pic>
        <p:nvPicPr>
          <p:cNvPr id="3" name="Picture 2">
            <a:extLst>
              <a:ext uri="{FF2B5EF4-FFF2-40B4-BE49-F238E27FC236}">
                <a16:creationId xmlns:a16="http://schemas.microsoft.com/office/drawing/2014/main" id="{9FD61909-82D4-4C6E-B0DC-D3D263D4A145}"/>
              </a:ext>
            </a:extLst>
          </p:cNvPr>
          <p:cNvPicPr>
            <a:picLocks noChangeAspect="1"/>
          </p:cNvPicPr>
          <p:nvPr/>
        </p:nvPicPr>
        <p:blipFill>
          <a:blip r:embed="rId3"/>
          <a:stretch>
            <a:fillRect/>
          </a:stretch>
        </p:blipFill>
        <p:spPr>
          <a:xfrm>
            <a:off x="900903" y="1719079"/>
            <a:ext cx="2518969" cy="1678657"/>
          </a:xfrm>
          <a:prstGeom prst="rect">
            <a:avLst/>
          </a:prstGeom>
        </p:spPr>
      </p:pic>
      <p:pic>
        <p:nvPicPr>
          <p:cNvPr id="7" name="Picture 6">
            <a:extLst>
              <a:ext uri="{FF2B5EF4-FFF2-40B4-BE49-F238E27FC236}">
                <a16:creationId xmlns:a16="http://schemas.microsoft.com/office/drawing/2014/main" id="{F49C573A-A7CD-4531-83DE-A48E59F37CCD}"/>
              </a:ext>
            </a:extLst>
          </p:cNvPr>
          <p:cNvPicPr>
            <a:picLocks noChangeAspect="1"/>
          </p:cNvPicPr>
          <p:nvPr/>
        </p:nvPicPr>
        <p:blipFill>
          <a:blip r:embed="rId4"/>
          <a:stretch>
            <a:fillRect/>
          </a:stretch>
        </p:blipFill>
        <p:spPr>
          <a:xfrm>
            <a:off x="4406181" y="4028034"/>
            <a:ext cx="2833253" cy="1493897"/>
          </a:xfrm>
          <a:prstGeom prst="rect">
            <a:avLst/>
          </a:prstGeom>
        </p:spPr>
      </p:pic>
      <p:pic>
        <p:nvPicPr>
          <p:cNvPr id="9" name="Picture 8">
            <a:extLst>
              <a:ext uri="{FF2B5EF4-FFF2-40B4-BE49-F238E27FC236}">
                <a16:creationId xmlns:a16="http://schemas.microsoft.com/office/drawing/2014/main" id="{880FA5E1-3ADA-49FC-A815-A4682C656B12}"/>
              </a:ext>
            </a:extLst>
          </p:cNvPr>
          <p:cNvPicPr>
            <a:picLocks noChangeAspect="1"/>
          </p:cNvPicPr>
          <p:nvPr/>
        </p:nvPicPr>
        <p:blipFill>
          <a:blip r:embed="rId5"/>
          <a:stretch>
            <a:fillRect/>
          </a:stretch>
        </p:blipFill>
        <p:spPr>
          <a:xfrm>
            <a:off x="1143000" y="3861048"/>
            <a:ext cx="2996952" cy="2996952"/>
          </a:xfrm>
          <a:prstGeom prst="rect">
            <a:avLst/>
          </a:prstGeom>
        </p:spPr>
      </p:pic>
      <p:pic>
        <p:nvPicPr>
          <p:cNvPr id="10" name="Picture 9">
            <a:extLst>
              <a:ext uri="{FF2B5EF4-FFF2-40B4-BE49-F238E27FC236}">
                <a16:creationId xmlns:a16="http://schemas.microsoft.com/office/drawing/2014/main" id="{C8AD13FB-4388-4D7D-848A-398C5381EF34}"/>
              </a:ext>
            </a:extLst>
          </p:cNvPr>
          <p:cNvPicPr>
            <a:picLocks noChangeAspect="1"/>
          </p:cNvPicPr>
          <p:nvPr/>
        </p:nvPicPr>
        <p:blipFill>
          <a:blip r:embed="rId6"/>
          <a:stretch>
            <a:fillRect/>
          </a:stretch>
        </p:blipFill>
        <p:spPr>
          <a:xfrm>
            <a:off x="6372200" y="1399383"/>
            <a:ext cx="2428875" cy="1219200"/>
          </a:xfrm>
          <a:prstGeom prst="rect">
            <a:avLst/>
          </a:prstGeom>
        </p:spPr>
      </p:pic>
      <p:pic>
        <p:nvPicPr>
          <p:cNvPr id="11" name="Picture 10">
            <a:extLst>
              <a:ext uri="{FF2B5EF4-FFF2-40B4-BE49-F238E27FC236}">
                <a16:creationId xmlns:a16="http://schemas.microsoft.com/office/drawing/2014/main" id="{54D3323F-1DCD-4492-BA7F-6C4D60ADE201}"/>
              </a:ext>
            </a:extLst>
          </p:cNvPr>
          <p:cNvPicPr>
            <a:picLocks noChangeAspect="1"/>
          </p:cNvPicPr>
          <p:nvPr/>
        </p:nvPicPr>
        <p:blipFill>
          <a:blip r:embed="rId7"/>
          <a:stretch>
            <a:fillRect/>
          </a:stretch>
        </p:blipFill>
        <p:spPr>
          <a:xfrm>
            <a:off x="3603828" y="2008983"/>
            <a:ext cx="2646159" cy="1678657"/>
          </a:xfrm>
          <a:prstGeom prst="rect">
            <a:avLst/>
          </a:prstGeom>
          <a:ln w="28575">
            <a:solidFill>
              <a:schemeClr val="tx1"/>
            </a:solidFill>
          </a:ln>
        </p:spPr>
      </p:pic>
      <p:pic>
        <p:nvPicPr>
          <p:cNvPr id="12" name="Picture 11">
            <a:extLst>
              <a:ext uri="{FF2B5EF4-FFF2-40B4-BE49-F238E27FC236}">
                <a16:creationId xmlns:a16="http://schemas.microsoft.com/office/drawing/2014/main" id="{B4C9A5AF-4337-4C6C-9C2F-5E3FEB608D99}"/>
              </a:ext>
            </a:extLst>
          </p:cNvPr>
          <p:cNvPicPr>
            <a:picLocks noChangeAspect="1"/>
          </p:cNvPicPr>
          <p:nvPr/>
        </p:nvPicPr>
        <p:blipFill>
          <a:blip r:embed="rId8"/>
          <a:stretch>
            <a:fillRect/>
          </a:stretch>
        </p:blipFill>
        <p:spPr>
          <a:xfrm>
            <a:off x="6516216" y="2958977"/>
            <a:ext cx="2428875" cy="1457325"/>
          </a:xfrm>
          <a:prstGeom prst="rect">
            <a:avLst/>
          </a:prstGeom>
        </p:spPr>
      </p:pic>
      <p:pic>
        <p:nvPicPr>
          <p:cNvPr id="13" name="Picture 12">
            <a:extLst>
              <a:ext uri="{FF2B5EF4-FFF2-40B4-BE49-F238E27FC236}">
                <a16:creationId xmlns:a16="http://schemas.microsoft.com/office/drawing/2014/main" id="{A1CC42AA-47E4-4FF1-812A-63DAE0524339}"/>
              </a:ext>
            </a:extLst>
          </p:cNvPr>
          <p:cNvPicPr>
            <a:picLocks noChangeAspect="1"/>
          </p:cNvPicPr>
          <p:nvPr/>
        </p:nvPicPr>
        <p:blipFill>
          <a:blip r:embed="rId9"/>
          <a:stretch>
            <a:fillRect/>
          </a:stretch>
        </p:blipFill>
        <p:spPr>
          <a:xfrm>
            <a:off x="6614653" y="5825754"/>
            <a:ext cx="1835138" cy="571202"/>
          </a:xfrm>
          <a:prstGeom prst="rect">
            <a:avLst/>
          </a:prstGeom>
        </p:spPr>
      </p:pic>
    </p:spTree>
    <p:extLst>
      <p:ext uri="{BB962C8B-B14F-4D97-AF65-F5344CB8AC3E}">
        <p14:creationId xmlns:p14="http://schemas.microsoft.com/office/powerpoint/2010/main" val="586595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31FE71-1150-48F5-8BEF-12796E3E1CBA}"/>
              </a:ext>
            </a:extLst>
          </p:cNvPr>
          <p:cNvSpPr txBox="1"/>
          <p:nvPr/>
        </p:nvSpPr>
        <p:spPr>
          <a:xfrm>
            <a:off x="827584" y="2638653"/>
            <a:ext cx="3528392" cy="1107996"/>
          </a:xfrm>
          <a:prstGeom prst="rect">
            <a:avLst/>
          </a:prstGeom>
          <a:noFill/>
        </p:spPr>
        <p:txBody>
          <a:bodyPr wrap="square" rtlCol="0">
            <a:spAutoFit/>
          </a:bodyPr>
          <a:lstStyle/>
          <a:p>
            <a:r>
              <a:rPr lang="en-GB" sz="6600" dirty="0"/>
              <a:t>Systems</a:t>
            </a:r>
          </a:p>
        </p:txBody>
      </p:sp>
      <p:sp>
        <p:nvSpPr>
          <p:cNvPr id="8" name="TextBox 7">
            <a:extLst>
              <a:ext uri="{FF2B5EF4-FFF2-40B4-BE49-F238E27FC236}">
                <a16:creationId xmlns:a16="http://schemas.microsoft.com/office/drawing/2014/main" id="{0A9F0025-2697-463F-B6E2-5A0A3CCB8048}"/>
              </a:ext>
            </a:extLst>
          </p:cNvPr>
          <p:cNvSpPr txBox="1"/>
          <p:nvPr/>
        </p:nvSpPr>
        <p:spPr>
          <a:xfrm>
            <a:off x="4767106" y="2638653"/>
            <a:ext cx="3528392" cy="1107996"/>
          </a:xfrm>
          <a:prstGeom prst="rect">
            <a:avLst/>
          </a:prstGeom>
          <a:noFill/>
        </p:spPr>
        <p:txBody>
          <a:bodyPr wrap="square" rtlCol="0">
            <a:spAutoFit/>
          </a:bodyPr>
          <a:lstStyle/>
          <a:p>
            <a:r>
              <a:rPr lang="en-GB" sz="6600" dirty="0"/>
              <a:t>Thinking</a:t>
            </a:r>
          </a:p>
        </p:txBody>
      </p:sp>
      <p:sp>
        <p:nvSpPr>
          <p:cNvPr id="9" name="Arrow: Curved Up 8">
            <a:extLst>
              <a:ext uri="{FF2B5EF4-FFF2-40B4-BE49-F238E27FC236}">
                <a16:creationId xmlns:a16="http://schemas.microsoft.com/office/drawing/2014/main" id="{13E6320E-9E35-42E0-90EE-2FBBDA239415}"/>
              </a:ext>
            </a:extLst>
          </p:cNvPr>
          <p:cNvSpPr/>
          <p:nvPr/>
        </p:nvSpPr>
        <p:spPr bwMode="auto">
          <a:xfrm>
            <a:off x="2915816" y="4221088"/>
            <a:ext cx="3384376" cy="1728192"/>
          </a:xfrm>
          <a:prstGeom prst="curvedUpArrow">
            <a:avLst/>
          </a:prstGeom>
          <a:solidFill>
            <a:srgbClr val="92D050"/>
          </a:solidFill>
          <a:ln w="9525" cap="flat" cmpd="sng" algn="ctr">
            <a:solidFill>
              <a:srgbClr val="000000"/>
            </a:solidFill>
            <a:prstDash val="solid"/>
            <a:round/>
            <a:headEnd type="none" w="med" len="med"/>
            <a:tailEnd type="none" w="med" len="med"/>
          </a:ln>
          <a:effectLst>
            <a:outerShdw dist="35921" dir="2700000" algn="ctr" rotWithShape="0">
              <a:srgbClr val="808080">
                <a:alpha val="80000"/>
              </a:srgb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3600" b="0" i="0" u="none" strike="noStrike" cap="none" normalizeH="0" baseline="0">
              <a:ln>
                <a:noFill/>
              </a:ln>
              <a:solidFill>
                <a:schemeClr val="tx1"/>
              </a:solidFill>
              <a:effectLst/>
              <a:latin typeface="Arial" charset="0"/>
            </a:endParaRPr>
          </a:p>
        </p:txBody>
      </p:sp>
      <p:sp>
        <p:nvSpPr>
          <p:cNvPr id="10" name="Arrow: Curved Up 9">
            <a:extLst>
              <a:ext uri="{FF2B5EF4-FFF2-40B4-BE49-F238E27FC236}">
                <a16:creationId xmlns:a16="http://schemas.microsoft.com/office/drawing/2014/main" id="{49B530A4-9D2D-46F4-9BCF-1EAF586D4953}"/>
              </a:ext>
            </a:extLst>
          </p:cNvPr>
          <p:cNvSpPr/>
          <p:nvPr/>
        </p:nvSpPr>
        <p:spPr bwMode="auto">
          <a:xfrm rot="10800000">
            <a:off x="2916952" y="673242"/>
            <a:ext cx="3384376" cy="1728192"/>
          </a:xfrm>
          <a:prstGeom prst="curvedUpArrow">
            <a:avLst/>
          </a:prstGeom>
          <a:solidFill>
            <a:srgbClr val="92D050"/>
          </a:solidFill>
          <a:ln w="9525" cap="flat" cmpd="sng" algn="ctr">
            <a:solidFill>
              <a:srgbClr val="000000"/>
            </a:solidFill>
            <a:prstDash val="solid"/>
            <a:round/>
            <a:headEnd type="none" w="med" len="med"/>
            <a:tailEnd type="none" w="med" len="med"/>
          </a:ln>
          <a:effectLst>
            <a:outerShdw dist="35921" dir="2700000" algn="ctr" rotWithShape="0">
              <a:srgbClr val="808080">
                <a:alpha val="80000"/>
              </a:srgb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36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996537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31FE71-1150-48F5-8BEF-12796E3E1CBA}"/>
              </a:ext>
            </a:extLst>
          </p:cNvPr>
          <p:cNvSpPr txBox="1"/>
          <p:nvPr/>
        </p:nvSpPr>
        <p:spPr>
          <a:xfrm>
            <a:off x="827584" y="2638653"/>
            <a:ext cx="3528392" cy="1107996"/>
          </a:xfrm>
          <a:prstGeom prst="rect">
            <a:avLst/>
          </a:prstGeom>
          <a:noFill/>
        </p:spPr>
        <p:txBody>
          <a:bodyPr wrap="square" rtlCol="0">
            <a:spAutoFit/>
          </a:bodyPr>
          <a:lstStyle/>
          <a:p>
            <a:r>
              <a:rPr lang="en-GB" sz="6600" dirty="0"/>
              <a:t>Thinking</a:t>
            </a:r>
          </a:p>
        </p:txBody>
      </p:sp>
      <p:sp>
        <p:nvSpPr>
          <p:cNvPr id="8" name="TextBox 7">
            <a:extLst>
              <a:ext uri="{FF2B5EF4-FFF2-40B4-BE49-F238E27FC236}">
                <a16:creationId xmlns:a16="http://schemas.microsoft.com/office/drawing/2014/main" id="{0A9F0025-2697-463F-B6E2-5A0A3CCB8048}"/>
              </a:ext>
            </a:extLst>
          </p:cNvPr>
          <p:cNvSpPr txBox="1"/>
          <p:nvPr/>
        </p:nvSpPr>
        <p:spPr>
          <a:xfrm>
            <a:off x="4767106" y="2638653"/>
            <a:ext cx="3528392" cy="1107996"/>
          </a:xfrm>
          <a:prstGeom prst="rect">
            <a:avLst/>
          </a:prstGeom>
          <a:noFill/>
        </p:spPr>
        <p:txBody>
          <a:bodyPr wrap="square" rtlCol="0">
            <a:spAutoFit/>
          </a:bodyPr>
          <a:lstStyle/>
          <a:p>
            <a:r>
              <a:rPr lang="en-GB" sz="6600" dirty="0"/>
              <a:t>Systems</a:t>
            </a:r>
          </a:p>
        </p:txBody>
      </p:sp>
      <p:sp>
        <p:nvSpPr>
          <p:cNvPr id="9" name="Arrow: Curved Up 8">
            <a:extLst>
              <a:ext uri="{FF2B5EF4-FFF2-40B4-BE49-F238E27FC236}">
                <a16:creationId xmlns:a16="http://schemas.microsoft.com/office/drawing/2014/main" id="{13E6320E-9E35-42E0-90EE-2FBBDA239415}"/>
              </a:ext>
            </a:extLst>
          </p:cNvPr>
          <p:cNvSpPr/>
          <p:nvPr/>
        </p:nvSpPr>
        <p:spPr bwMode="auto">
          <a:xfrm>
            <a:off x="2915816" y="4221088"/>
            <a:ext cx="3384376" cy="1728192"/>
          </a:xfrm>
          <a:prstGeom prst="curvedUpArrow">
            <a:avLst/>
          </a:prstGeom>
          <a:solidFill>
            <a:srgbClr val="92D050"/>
          </a:solidFill>
          <a:ln w="9525" cap="flat" cmpd="sng" algn="ctr">
            <a:solidFill>
              <a:srgbClr val="000000"/>
            </a:solidFill>
            <a:prstDash val="solid"/>
            <a:round/>
            <a:headEnd type="none" w="med" len="med"/>
            <a:tailEnd type="none" w="med" len="med"/>
          </a:ln>
          <a:effectLst>
            <a:outerShdw dist="35921" dir="2700000" algn="ctr" rotWithShape="0">
              <a:srgbClr val="808080">
                <a:alpha val="80000"/>
              </a:srgb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3600" b="0" i="0" u="none" strike="noStrike" cap="none" normalizeH="0" baseline="0">
              <a:ln>
                <a:noFill/>
              </a:ln>
              <a:solidFill>
                <a:schemeClr val="tx1"/>
              </a:solidFill>
              <a:effectLst/>
              <a:latin typeface="Arial" charset="0"/>
            </a:endParaRPr>
          </a:p>
        </p:txBody>
      </p:sp>
      <p:sp>
        <p:nvSpPr>
          <p:cNvPr id="10" name="Arrow: Curved Up 9">
            <a:extLst>
              <a:ext uri="{FF2B5EF4-FFF2-40B4-BE49-F238E27FC236}">
                <a16:creationId xmlns:a16="http://schemas.microsoft.com/office/drawing/2014/main" id="{49B530A4-9D2D-46F4-9BCF-1EAF586D4953}"/>
              </a:ext>
            </a:extLst>
          </p:cNvPr>
          <p:cNvSpPr/>
          <p:nvPr/>
        </p:nvSpPr>
        <p:spPr bwMode="auto">
          <a:xfrm rot="10800000">
            <a:off x="2916952" y="673242"/>
            <a:ext cx="3384376" cy="1728192"/>
          </a:xfrm>
          <a:prstGeom prst="curvedUpArrow">
            <a:avLst/>
          </a:prstGeom>
          <a:solidFill>
            <a:srgbClr val="92D050"/>
          </a:solidFill>
          <a:ln w="9525" cap="flat" cmpd="sng" algn="ctr">
            <a:solidFill>
              <a:srgbClr val="000000"/>
            </a:solidFill>
            <a:prstDash val="solid"/>
            <a:round/>
            <a:headEnd type="none" w="med" len="med"/>
            <a:tailEnd type="none" w="med" len="med"/>
          </a:ln>
          <a:effectLst>
            <a:outerShdw dist="35921" dir="2700000" algn="ctr" rotWithShape="0">
              <a:srgbClr val="808080">
                <a:alpha val="80000"/>
              </a:srgb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36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818923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E75A65A-99E4-40D7-8F16-9E9CE6A6A41C}"/>
              </a:ext>
            </a:extLst>
          </p:cNvPr>
          <p:cNvSpPr txBox="1"/>
          <p:nvPr/>
        </p:nvSpPr>
        <p:spPr>
          <a:xfrm>
            <a:off x="1403648" y="620688"/>
            <a:ext cx="6840760" cy="1107996"/>
          </a:xfrm>
          <a:prstGeom prst="rect">
            <a:avLst/>
          </a:prstGeom>
          <a:noFill/>
        </p:spPr>
        <p:txBody>
          <a:bodyPr wrap="square" rtlCol="0">
            <a:spAutoFit/>
          </a:bodyPr>
          <a:lstStyle/>
          <a:p>
            <a:r>
              <a:rPr lang="en-GB" sz="6600" dirty="0">
                <a:latin typeface="Tahoma" panose="020B0604030504040204" pitchFamily="34" charset="0"/>
                <a:ea typeface="Tahoma" panose="020B0604030504040204" pitchFamily="34" charset="0"/>
                <a:cs typeface="Tahoma" panose="020B0604030504040204" pitchFamily="34" charset="0"/>
              </a:rPr>
              <a:t>Jambalaya!</a:t>
            </a:r>
          </a:p>
        </p:txBody>
      </p:sp>
      <p:pic>
        <p:nvPicPr>
          <p:cNvPr id="5" name="Picture 4">
            <a:extLst>
              <a:ext uri="{FF2B5EF4-FFF2-40B4-BE49-F238E27FC236}">
                <a16:creationId xmlns:a16="http://schemas.microsoft.com/office/drawing/2014/main" id="{ED7F3556-1C69-404F-AE1E-C229D452F1C4}"/>
              </a:ext>
            </a:extLst>
          </p:cNvPr>
          <p:cNvPicPr>
            <a:picLocks noChangeAspect="1"/>
          </p:cNvPicPr>
          <p:nvPr/>
        </p:nvPicPr>
        <p:blipFill>
          <a:blip r:embed="rId3"/>
          <a:stretch>
            <a:fillRect/>
          </a:stretch>
        </p:blipFill>
        <p:spPr>
          <a:xfrm>
            <a:off x="2388344" y="2023691"/>
            <a:ext cx="4367312" cy="3959696"/>
          </a:xfrm>
          <a:prstGeom prst="rect">
            <a:avLst/>
          </a:prstGeom>
        </p:spPr>
      </p:pic>
    </p:spTree>
    <p:extLst>
      <p:ext uri="{BB962C8B-B14F-4D97-AF65-F5344CB8AC3E}">
        <p14:creationId xmlns:p14="http://schemas.microsoft.com/office/powerpoint/2010/main" val="576601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2" y="764704"/>
            <a:ext cx="7344816" cy="6001643"/>
          </a:xfrm>
          <a:prstGeom prst="rect">
            <a:avLst/>
          </a:prstGeom>
          <a:noFill/>
        </p:spPr>
        <p:txBody>
          <a:bodyPr wrap="square" rtlCol="0">
            <a:spAutoFit/>
          </a:bodyPr>
          <a:lstStyle/>
          <a:p>
            <a:endParaRPr lang="en-GB" sz="2400" dirty="0">
              <a:latin typeface="Tahoma" panose="020B0604030504040204" pitchFamily="34" charset="0"/>
              <a:ea typeface="Tahoma" panose="020B0604030504040204" pitchFamily="34" charset="0"/>
              <a:cs typeface="Tahoma" panose="020B0604030504040204" pitchFamily="34" charset="0"/>
            </a:endParaRPr>
          </a:p>
          <a:p>
            <a:r>
              <a:rPr lang="en-GB" sz="2400" dirty="0">
                <a:latin typeface="Tahoma" panose="020B0604030504040204" pitchFamily="34" charset="0"/>
                <a:ea typeface="Tahoma" panose="020B0604030504040204" pitchFamily="34" charset="0"/>
                <a:cs typeface="Tahoma" panose="020B0604030504040204" pitchFamily="34" charset="0"/>
              </a:rPr>
              <a:t>Positioning ourselves as problem-solving experts is getting in the way of </a:t>
            </a:r>
            <a:r>
              <a:rPr lang="en-GB" sz="2400" b="1" dirty="0">
                <a:latin typeface="Tahoma" panose="020B0604030504040204" pitchFamily="34" charset="0"/>
                <a:ea typeface="Tahoma" panose="020B0604030504040204" pitchFamily="34" charset="0"/>
                <a:cs typeface="Tahoma" panose="020B0604030504040204" pitchFamily="34" charset="0"/>
              </a:rPr>
              <a:t>listening properly</a:t>
            </a:r>
            <a:r>
              <a:rPr lang="en-GB" sz="2400" dirty="0">
                <a:latin typeface="Tahoma" panose="020B0604030504040204" pitchFamily="34" charset="0"/>
                <a:ea typeface="Tahoma" panose="020B0604030504040204" pitchFamily="34" charset="0"/>
                <a:cs typeface="Tahoma" panose="020B0604030504040204" pitchFamily="34" charset="0"/>
              </a:rPr>
              <a:t> to people.</a:t>
            </a:r>
          </a:p>
          <a:p>
            <a:r>
              <a:rPr lang="en-GB" sz="2400" dirty="0">
                <a:latin typeface="Tahoma" panose="020B0604030504040204" pitchFamily="34" charset="0"/>
                <a:ea typeface="Tahoma" panose="020B0604030504040204" pitchFamily="34" charset="0"/>
                <a:cs typeface="Tahoma" panose="020B0604030504040204" pitchFamily="34" charset="0"/>
              </a:rPr>
              <a:t> </a:t>
            </a:r>
          </a:p>
          <a:p>
            <a:r>
              <a:rPr lang="en-GB" sz="2400" b="1" dirty="0">
                <a:latin typeface="Tahoma" panose="020B0604030504040204" pitchFamily="34" charset="0"/>
                <a:ea typeface="Tahoma" panose="020B0604030504040204" pitchFamily="34" charset="0"/>
                <a:cs typeface="Tahoma" panose="020B0604030504040204" pitchFamily="34" charset="0"/>
              </a:rPr>
              <a:t>Client trust and motivation</a:t>
            </a:r>
            <a:r>
              <a:rPr lang="en-GB" sz="2400" dirty="0">
                <a:latin typeface="Tahoma" panose="020B0604030504040204" pitchFamily="34" charset="0"/>
                <a:ea typeface="Tahoma" panose="020B0604030504040204" pitchFamily="34" charset="0"/>
                <a:cs typeface="Tahoma" panose="020B0604030504040204" pitchFamily="34" charset="0"/>
              </a:rPr>
              <a:t> is vital.</a:t>
            </a:r>
          </a:p>
          <a:p>
            <a:endParaRPr lang="en-GB" sz="2400" dirty="0">
              <a:latin typeface="Tahoma" panose="020B0604030504040204" pitchFamily="34" charset="0"/>
              <a:ea typeface="Tahoma" panose="020B0604030504040204" pitchFamily="34" charset="0"/>
              <a:cs typeface="Tahoma" panose="020B0604030504040204" pitchFamily="34" charset="0"/>
            </a:endParaRPr>
          </a:p>
          <a:p>
            <a:r>
              <a:rPr lang="en-GB" sz="2400" dirty="0">
                <a:latin typeface="Tahoma" panose="020B0604030504040204" pitchFamily="34" charset="0"/>
                <a:ea typeface="Tahoma" panose="020B0604030504040204" pitchFamily="34" charset="0"/>
                <a:cs typeface="Tahoma" panose="020B0604030504040204" pitchFamily="34" charset="0"/>
              </a:rPr>
              <a:t>Current approaches to triage and technology miss </a:t>
            </a:r>
            <a:r>
              <a:rPr lang="en-GB" sz="2400" b="1" dirty="0">
                <a:latin typeface="Tahoma" panose="020B0604030504040204" pitchFamily="34" charset="0"/>
                <a:ea typeface="Tahoma" panose="020B0604030504040204" pitchFamily="34" charset="0"/>
                <a:cs typeface="Tahoma" panose="020B0604030504040204" pitchFamily="34" charset="0"/>
              </a:rPr>
              <a:t>crucial context </a:t>
            </a:r>
            <a:r>
              <a:rPr lang="en-GB" sz="2400" dirty="0">
                <a:latin typeface="Tahoma" panose="020B0604030504040204" pitchFamily="34" charset="0"/>
                <a:ea typeface="Tahoma" panose="020B0604030504040204" pitchFamily="34" charset="0"/>
                <a:cs typeface="Tahoma" panose="020B0604030504040204" pitchFamily="34" charset="0"/>
              </a:rPr>
              <a:t>about what matters to people looking for help, and what is happening in their wider lives.</a:t>
            </a:r>
          </a:p>
          <a:p>
            <a:r>
              <a:rPr lang="en-GB" sz="2400" dirty="0">
                <a:latin typeface="Tahoma" panose="020B0604030504040204" pitchFamily="34" charset="0"/>
                <a:ea typeface="Tahoma" panose="020B0604030504040204" pitchFamily="34" charset="0"/>
                <a:cs typeface="Tahoma" panose="020B0604030504040204" pitchFamily="34" charset="0"/>
              </a:rPr>
              <a:t> </a:t>
            </a:r>
          </a:p>
          <a:p>
            <a:r>
              <a:rPr lang="en-GB" sz="2400" dirty="0">
                <a:latin typeface="Tahoma" panose="020B0604030504040204" pitchFamily="34" charset="0"/>
                <a:ea typeface="Tahoma" panose="020B0604030504040204" pitchFamily="34" charset="0"/>
                <a:cs typeface="Tahoma" panose="020B0604030504040204" pitchFamily="34" charset="0"/>
              </a:rPr>
              <a:t>We need to invest, and get our funders to invest in giving advisers time to </a:t>
            </a:r>
            <a:r>
              <a:rPr lang="en-GB" sz="2400" b="1" dirty="0">
                <a:latin typeface="Tahoma" panose="020B0604030504040204" pitchFamily="34" charset="0"/>
                <a:ea typeface="Tahoma" panose="020B0604030504040204" pitchFamily="34" charset="0"/>
                <a:cs typeface="Tahoma" panose="020B0604030504040204" pitchFamily="34" charset="0"/>
              </a:rPr>
              <a:t>reflect and learn</a:t>
            </a:r>
            <a:r>
              <a:rPr lang="en-GB" sz="2400" dirty="0">
                <a:latin typeface="Tahoma" panose="020B0604030504040204" pitchFamily="34" charset="0"/>
                <a:ea typeface="Tahoma" panose="020B0604030504040204" pitchFamily="34" charset="0"/>
                <a:cs typeface="Tahoma" panose="020B0604030504040204" pitchFamily="34" charset="0"/>
              </a:rPr>
              <a:t> – not just about what technical advice they should be giving, but how to build trust, motivation and shared ownership of the solutions they develop.</a:t>
            </a:r>
            <a:endParaRPr lang="en-GB" sz="12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81853099"/>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outerShdw dist="35921" dir="2700000" algn="ctr" rotWithShape="0">
            <a:srgbClr val="808080">
              <a:alpha val="80000"/>
            </a:srgbClr>
          </a:outerShdw>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outerShdw dist="35921" dir="2700000" algn="ctr" rotWithShape="0">
            <a:srgbClr val="808080">
              <a:alpha val="80000"/>
            </a:srgbClr>
          </a:outerShdw>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3370</Words>
  <Application>Microsoft Office PowerPoint</Application>
  <PresentationFormat>On-screen Show (4:3)</PresentationFormat>
  <Paragraphs>95</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ＭＳ Ｐゴシック</vt:lpstr>
      <vt:lpstr>Arial</vt:lpstr>
      <vt:lpstr>Stencil</vt:lpstr>
      <vt:lpstr>Tahoma</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2013-06-13T09:32:25Z</dcterms:created>
  <dcterms:modified xsi:type="dcterms:W3CDTF">2021-01-26T08:23:07Z</dcterms:modified>
</cp:coreProperties>
</file>