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1"/>
  </p:notesMasterIdLst>
  <p:sldIdLst>
    <p:sldId id="482" r:id="rId6"/>
    <p:sldId id="480" r:id="rId7"/>
    <p:sldId id="481" r:id="rId8"/>
    <p:sldId id="483" r:id="rId9"/>
    <p:sldId id="27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316988-C2E6-44FD-8E38-DF82B3BD4BEC}" v="9" dt="2019-11-27T09:33:52.0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May" userId="35aaf5c0-b475-48d1-8059-3516ebd4bce3" providerId="ADAL" clId="{14316988-C2E6-44FD-8E38-DF82B3BD4BEC}"/>
    <pc:docChg chg="undo custSel addSld delSld modSld">
      <pc:chgData name="Tom May" userId="35aaf5c0-b475-48d1-8059-3516ebd4bce3" providerId="ADAL" clId="{14316988-C2E6-44FD-8E38-DF82B3BD4BEC}" dt="2019-11-27T09:36:11.656" v="677" actId="20577"/>
      <pc:docMkLst>
        <pc:docMk/>
      </pc:docMkLst>
      <pc:sldChg chg="del">
        <pc:chgData name="Tom May" userId="35aaf5c0-b475-48d1-8059-3516ebd4bce3" providerId="ADAL" clId="{14316988-C2E6-44FD-8E38-DF82B3BD4BEC}" dt="2019-11-22T15:52:58.515" v="1" actId="2696"/>
        <pc:sldMkLst>
          <pc:docMk/>
          <pc:sldMk cId="1109668304" sldId="256"/>
        </pc:sldMkLst>
      </pc:sldChg>
      <pc:sldChg chg="delSp modSp">
        <pc:chgData name="Tom May" userId="35aaf5c0-b475-48d1-8059-3516ebd4bce3" providerId="ADAL" clId="{14316988-C2E6-44FD-8E38-DF82B3BD4BEC}" dt="2019-11-27T09:35:17.155" v="675" actId="255"/>
        <pc:sldMkLst>
          <pc:docMk/>
          <pc:sldMk cId="1525965046" sldId="274"/>
        </pc:sldMkLst>
        <pc:spChg chg="mod">
          <ac:chgData name="Tom May" userId="35aaf5c0-b475-48d1-8059-3516ebd4bce3" providerId="ADAL" clId="{14316988-C2E6-44FD-8E38-DF82B3BD4BEC}" dt="2019-11-27T09:35:17.155" v="675" actId="255"/>
          <ac:spMkLst>
            <pc:docMk/>
            <pc:sldMk cId="1525965046" sldId="274"/>
            <ac:spMk id="2" creationId="{00000000-0000-0000-0000-000000000000}"/>
          </ac:spMkLst>
        </pc:spChg>
        <pc:spChg chg="del mod">
          <ac:chgData name="Tom May" userId="35aaf5c0-b475-48d1-8059-3516ebd4bce3" providerId="ADAL" clId="{14316988-C2E6-44FD-8E38-DF82B3BD4BEC}" dt="2019-11-27T09:33:57.708" v="629" actId="478"/>
          <ac:spMkLst>
            <pc:docMk/>
            <pc:sldMk cId="1525965046" sldId="274"/>
            <ac:spMk id="5" creationId="{4C42291F-881D-4BDA-86F7-25C1E0BD52D7}"/>
          </ac:spMkLst>
        </pc:spChg>
      </pc:sldChg>
      <pc:sldChg chg="modSp">
        <pc:chgData name="Tom May" userId="35aaf5c0-b475-48d1-8059-3516ebd4bce3" providerId="ADAL" clId="{14316988-C2E6-44FD-8E38-DF82B3BD4BEC}" dt="2019-11-27T09:25:01.314" v="624" actId="113"/>
        <pc:sldMkLst>
          <pc:docMk/>
          <pc:sldMk cId="1303478317" sldId="481"/>
        </pc:sldMkLst>
        <pc:spChg chg="mod">
          <ac:chgData name="Tom May" userId="35aaf5c0-b475-48d1-8059-3516ebd4bce3" providerId="ADAL" clId="{14316988-C2E6-44FD-8E38-DF82B3BD4BEC}" dt="2019-11-27T09:25:01.314" v="624" actId="113"/>
          <ac:spMkLst>
            <pc:docMk/>
            <pc:sldMk cId="1303478317" sldId="481"/>
            <ac:spMk id="12" creationId="{00000000-0000-0000-0000-000000000000}"/>
          </ac:spMkLst>
        </pc:spChg>
      </pc:sldChg>
      <pc:sldChg chg="modSp add">
        <pc:chgData name="Tom May" userId="35aaf5c0-b475-48d1-8059-3516ebd4bce3" providerId="ADAL" clId="{14316988-C2E6-44FD-8E38-DF82B3BD4BEC}" dt="2019-11-22T15:58:19.390" v="107" actId="20577"/>
        <pc:sldMkLst>
          <pc:docMk/>
          <pc:sldMk cId="0" sldId="482"/>
        </pc:sldMkLst>
        <pc:spChg chg="mod">
          <ac:chgData name="Tom May" userId="35aaf5c0-b475-48d1-8059-3516ebd4bce3" providerId="ADAL" clId="{14316988-C2E6-44FD-8E38-DF82B3BD4BEC}" dt="2019-11-22T15:58:19.390" v="107" actId="20577"/>
          <ac:spMkLst>
            <pc:docMk/>
            <pc:sldMk cId="0" sldId="482"/>
            <ac:spMk id="2" creationId="{00000000-0000-0000-0000-000000000000}"/>
          </ac:spMkLst>
        </pc:spChg>
      </pc:sldChg>
      <pc:sldChg chg="delSp modSp add">
        <pc:chgData name="Tom May" userId="35aaf5c0-b475-48d1-8059-3516ebd4bce3" providerId="ADAL" clId="{14316988-C2E6-44FD-8E38-DF82B3BD4BEC}" dt="2019-11-27T09:36:11.656" v="677" actId="20577"/>
        <pc:sldMkLst>
          <pc:docMk/>
          <pc:sldMk cId="595297973" sldId="483"/>
        </pc:sldMkLst>
        <pc:spChg chg="mod">
          <ac:chgData name="Tom May" userId="35aaf5c0-b475-48d1-8059-3516ebd4bce3" providerId="ADAL" clId="{14316988-C2E6-44FD-8E38-DF82B3BD4BEC}" dt="2019-11-26T15:58:11.226" v="152" actId="20577"/>
          <ac:spMkLst>
            <pc:docMk/>
            <pc:sldMk cId="595297973" sldId="483"/>
            <ac:spMk id="2" creationId="{00000000-0000-0000-0000-000000000000}"/>
          </ac:spMkLst>
        </pc:spChg>
        <pc:spChg chg="mod">
          <ac:chgData name="Tom May" userId="35aaf5c0-b475-48d1-8059-3516ebd4bce3" providerId="ADAL" clId="{14316988-C2E6-44FD-8E38-DF82B3BD4BEC}" dt="2019-11-27T09:36:11.656" v="677" actId="20577"/>
          <ac:spMkLst>
            <pc:docMk/>
            <pc:sldMk cId="595297973" sldId="483"/>
            <ac:spMk id="12" creationId="{00000000-0000-0000-0000-000000000000}"/>
          </ac:spMkLst>
        </pc:spChg>
        <pc:picChg chg="del">
          <ac:chgData name="Tom May" userId="35aaf5c0-b475-48d1-8059-3516ebd4bce3" providerId="ADAL" clId="{14316988-C2E6-44FD-8E38-DF82B3BD4BEC}" dt="2019-11-26T15:57:49.727" v="111" actId="478"/>
          <ac:picMkLst>
            <pc:docMk/>
            <pc:sldMk cId="595297973" sldId="483"/>
            <ac:picMk id="3" creationId="{55A288F5-B027-4D44-987F-035573645BA2}"/>
          </ac:picMkLst>
        </pc:picChg>
        <pc:picChg chg="del">
          <ac:chgData name="Tom May" userId="35aaf5c0-b475-48d1-8059-3516ebd4bce3" providerId="ADAL" clId="{14316988-C2E6-44FD-8E38-DF82B3BD4BEC}" dt="2019-11-27T09:33:27.351" v="627"/>
          <ac:picMkLst>
            <pc:docMk/>
            <pc:sldMk cId="595297973" sldId="483"/>
            <ac:picMk id="3" creationId="{8CEF03BD-A542-4FC1-84FF-3F631491CB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B1F74-8C31-40EF-A6E0-607E7B1A9FDA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BBAFF-C94B-4FAB-BB4E-FE4D567E1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188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AE42E-41E0-4839-AEDD-B2915A3AFE19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745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Scale and robustness gives us</a:t>
            </a:r>
            <a:r>
              <a:rPr lang="en-US" baseline="0" dirty="0"/>
              <a:t> unprecedented insights into access to legal services</a:t>
            </a:r>
          </a:p>
          <a:p>
            <a:r>
              <a:rPr lang="en-US" baseline="0" dirty="0"/>
              <a:t>To inform strategy development , PLE policy development and the health justice strategy.</a:t>
            </a:r>
          </a:p>
          <a:p>
            <a:endParaRPr lang="en-GB" dirty="0"/>
          </a:p>
          <a:p>
            <a:r>
              <a:rPr lang="en-GB" dirty="0"/>
              <a:t>28,000+ adults, 3000 variables</a:t>
            </a:r>
            <a:r>
              <a:rPr lang="en-GB" baseline="0" dirty="0"/>
              <a:t> </a:t>
            </a:r>
            <a:r>
              <a:rPr lang="en-GB" dirty="0"/>
              <a:t>incredibly rich dataset which we can breakdown by 34 different types of legal issue and a large range of demographic and other factors. (fieldwork   2019)</a:t>
            </a:r>
          </a:p>
          <a:p>
            <a:endParaRPr lang="en-GB" dirty="0"/>
          </a:p>
          <a:p>
            <a:r>
              <a:rPr lang="en-GB" dirty="0"/>
              <a:t>OECD’s new guidance on conducting legal needs surveys,</a:t>
            </a:r>
            <a:r>
              <a:rPr lang="en-GB" baseline="0" dirty="0"/>
              <a:t> </a:t>
            </a:r>
            <a:r>
              <a:rPr lang="en-GB" dirty="0"/>
              <a:t>includes a new way of estimating the amount of unmet legal need.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2AE42E-41E0-4839-AEDD-B2915A3AFE1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549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Scale and robustness gives us</a:t>
            </a:r>
            <a:r>
              <a:rPr lang="en-US" baseline="0" dirty="0"/>
              <a:t> unprecedented insights into access to legal services</a:t>
            </a:r>
          </a:p>
          <a:p>
            <a:r>
              <a:rPr lang="en-US" baseline="0" dirty="0"/>
              <a:t>To inform strategy development , PLE policy development and the health justice strategy.</a:t>
            </a:r>
          </a:p>
          <a:p>
            <a:endParaRPr lang="en-GB" dirty="0"/>
          </a:p>
          <a:p>
            <a:r>
              <a:rPr lang="en-GB" dirty="0"/>
              <a:t>28,000+ adults, 3000 variables</a:t>
            </a:r>
            <a:r>
              <a:rPr lang="en-GB" baseline="0" dirty="0"/>
              <a:t> </a:t>
            </a:r>
            <a:r>
              <a:rPr lang="en-GB" dirty="0"/>
              <a:t>incredibly rich dataset which we can breakdown by 34 different types of legal issue and a large range of demographic and other factors. (fieldwork   2019)</a:t>
            </a:r>
          </a:p>
          <a:p>
            <a:endParaRPr lang="en-GB" dirty="0"/>
          </a:p>
          <a:p>
            <a:r>
              <a:rPr lang="en-GB" dirty="0"/>
              <a:t>OECD’s new guidance on conducting legal needs surveys,</a:t>
            </a:r>
            <a:r>
              <a:rPr lang="en-GB" baseline="0" dirty="0"/>
              <a:t> </a:t>
            </a:r>
            <a:r>
              <a:rPr lang="en-GB" dirty="0"/>
              <a:t>includes a new way of estimating the amount of unmet legal need.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AE42E-41E0-4839-AEDD-B2915A3AFE19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549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Scale and robustness gives us</a:t>
            </a:r>
            <a:r>
              <a:rPr lang="en-US" baseline="0" dirty="0"/>
              <a:t> unprecedented insights into access to legal services</a:t>
            </a:r>
          </a:p>
          <a:p>
            <a:r>
              <a:rPr lang="en-US" baseline="0" dirty="0"/>
              <a:t>To inform strategy development , PLE policy development and the health justice strategy.</a:t>
            </a:r>
          </a:p>
          <a:p>
            <a:endParaRPr lang="en-GB" dirty="0"/>
          </a:p>
          <a:p>
            <a:r>
              <a:rPr lang="en-GB" dirty="0"/>
              <a:t>28,000+ adults, 3000 variables</a:t>
            </a:r>
            <a:r>
              <a:rPr lang="en-GB" baseline="0" dirty="0"/>
              <a:t> </a:t>
            </a:r>
            <a:r>
              <a:rPr lang="en-GB" dirty="0"/>
              <a:t>incredibly rich dataset which we can breakdown by 34 different types of legal issue and a large range of demographic and other factors. (fieldwork   2019)</a:t>
            </a:r>
          </a:p>
          <a:p>
            <a:endParaRPr lang="en-GB" dirty="0"/>
          </a:p>
          <a:p>
            <a:r>
              <a:rPr lang="en-GB" dirty="0"/>
              <a:t>OECD’s new guidance on conducting legal needs surveys,</a:t>
            </a:r>
            <a:r>
              <a:rPr lang="en-GB" baseline="0" dirty="0"/>
              <a:t> </a:t>
            </a:r>
            <a:r>
              <a:rPr lang="en-GB" dirty="0"/>
              <a:t>includes a new way of estimating the amount of unmet legal need.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AE42E-41E0-4839-AEDD-B2915A3AFE19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755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19F22-E288-43B7-9C99-F69189BFD602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474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9B121-24F5-43D9-9619-39FDA8319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E60786-FF61-47CF-9FF7-E8DB24A42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72AB4-7FFB-41FC-BEAC-840829A8A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247CC-3F13-44A4-A07D-691E3DB16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841DD-8485-4CBC-BDCA-524EDA27C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761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87B47-8B77-43E5-BA38-AC60EB29A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68CB4-06D9-456E-B11A-F5B8FAC1C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C1F78-F968-4FD7-8FF0-1008DD00F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84C67-8428-417B-A9DE-B287A43F6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A478C-D01D-472E-ACD9-8736C6F05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6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F2973-B716-491A-9449-5D8D95B1D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93A0F-E03E-49D5-8A45-56050D258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7D72C-21B2-4DF0-AA4E-E436B2100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01639-0384-4A58-8D42-3C90ADFAD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76B26-15D8-4E6E-99B8-EA2FF1894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081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F945-3CFB-430B-BDB9-2D8079159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B8D0E-5B77-4587-B5DA-F70171D027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BD7844-918B-4ACD-9FAA-E7A546AB4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B14FF9-7A7C-4333-B616-EE870F05B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C38B1-8BAF-4A20-A351-073EFA583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89957C-955C-4281-9D91-C9A8D7344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01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4978A-E0F2-41B5-B28A-69F0EA38C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C87F6-237D-417B-A773-E89203F27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EA3B2-DEFB-4196-8FFE-45D85C5DF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A95F2A-36AD-4CE4-80CF-9D1009DF1E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140872-6C5A-4864-B1D4-9B0477F4F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F7C9E6-88F0-4287-B3AB-37CF81C0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9E8981-3E75-45B3-8194-147F8D6F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2AC945-D40E-44B1-9B91-4183AF65F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489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F833-37A1-4B00-B8F0-A012DD036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643B4A-ED6B-4428-A2C0-DB8B4C725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17E562-BE5C-4677-A44E-895E07BE7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95433D-F7EC-455D-862C-9C9C0C9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07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E6104B-7A69-4EC7-BE53-E13127FC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E881A5-58B2-4EDE-B119-E7077A698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DBB0B-9B71-4AAA-9475-6C5E7008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0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09042-144A-4E12-8C46-0F18B8CC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FE054-1A43-4A6C-AD2E-D311D58D9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9392A-F3C0-47C1-A94B-8CD96E1952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7F1D8A-4762-4B83-B5A9-A0434D567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D0A6D9-0637-4921-BE8E-04D01DB27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BDFD41-49A4-40CC-BE3C-3D0810D49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545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4372A-0152-4953-8288-137121699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4401E6-1A4D-40D4-BAA0-A8F6EC1541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F7745-15A0-4FD2-B9DD-25A511FCD0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6BD48-78CD-4815-B5FB-8F54D5129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A10F92-E758-4E46-9BBC-DC48B2F46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577D2-875E-47B9-9444-5565DC25A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603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756E9-6591-4AE5-B8B9-2B4E3C33C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841B55-7C19-4423-8702-EEB109808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BB63B-9209-4951-A46A-980043254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A135A-03B3-451F-84AD-945FD8F1C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5AB23-3801-4DE7-AD34-50DA08504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85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EE29E6-7FA4-4407-8B64-F57D9BAE6B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B3A76-314F-494B-85B7-2066367DC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EF327-597D-470F-9DBE-845C53615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BB62D-EEA4-470E-99E1-22B2BA7B6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0A36A-A510-4BB7-B230-4883365A7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923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576A-1D56-4147-8B9E-ECAE19296208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E6E0-A45F-49CB-A4FC-3EAD3465414F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580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D4FD-CA05-48CA-9EE7-898BBF981AC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53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A97EA-F7C7-4706-B322-176D3CACC5AD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86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A4628-17B2-4CA6-90AA-BF2F9DE3DD8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610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74A7-4F87-4598-98A6-FA26D170692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4750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F9EF1-C3F9-4D1D-BBA8-6024DB14732D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904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BC61-DA13-4159-916C-95F4507FC8B0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892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E0E6F-02DB-4609-A15D-C5A1109BAE26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184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BE18-17C1-45F1-AA8A-4671F5B48091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490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F16B0-147C-47E1-BC91-5C87D221FB4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172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99089C-08B6-466C-A8DD-CA1CA3268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0C09C-DA95-427A-BCB4-B14427EBA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46EF1-CC24-48BD-A28F-D462962A36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93EB3-3DD3-465E-8662-FDE3FBA49AEB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68DF8-36EE-4B21-87E5-B95CAED30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48842-CBCB-48C5-9F15-0D74F0E37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98B9E-0E81-4615-AAA2-E601D6868C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42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75927-2797-4F22-83BF-44CD62AE1625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27/11/2019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EC7BE-9BB9-4C79-86AE-13F6015AF22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64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9536" y="1484784"/>
            <a:ext cx="7272808" cy="4032448"/>
          </a:xfrm>
        </p:spPr>
        <p:txBody>
          <a:bodyPr>
            <a:normAutofit/>
          </a:bodyPr>
          <a:lstStyle/>
          <a:p>
            <a:pPr algn="l">
              <a:lnSpc>
                <a:spcPct val="114000"/>
              </a:lnSpc>
            </a:pPr>
            <a:r>
              <a:rPr lang="en-GB" sz="3400" b="1" dirty="0">
                <a:latin typeface="Arial" pitchFamily="34" charset="0"/>
                <a:cs typeface="Arial" pitchFamily="34" charset="0"/>
              </a:rPr>
              <a:t>Individual Legal Needs Survey and Legal capability</a:t>
            </a:r>
            <a:br>
              <a:rPr lang="en-GB" dirty="0">
                <a:latin typeface="Arial" pitchFamily="34" charset="0"/>
                <a:cs typeface="Arial" pitchFamily="34" charset="0"/>
              </a:rPr>
            </a:br>
            <a:br>
              <a:rPr lang="en-GB" dirty="0">
                <a:latin typeface="Arial" pitchFamily="34" charset="0"/>
                <a:cs typeface="Arial" pitchFamily="34" charset="0"/>
              </a:rPr>
            </a:br>
            <a:r>
              <a:rPr lang="en-GB" sz="2000" dirty="0">
                <a:latin typeface="Arial" pitchFamily="34" charset="0"/>
                <a:cs typeface="Arial" pitchFamily="34" charset="0"/>
              </a:rPr>
              <a:t>Standing Committee on Research and Evaluation,</a:t>
            </a:r>
            <a:br>
              <a:rPr lang="en-GB" sz="2000" dirty="0">
                <a:latin typeface="Arial" pitchFamily="34" charset="0"/>
                <a:cs typeface="Arial" pitchFamily="34" charset="0"/>
              </a:rPr>
            </a:br>
            <a:r>
              <a:rPr lang="en-GB" sz="2000" dirty="0">
                <a:latin typeface="Arial" pitchFamily="34" charset="0"/>
                <a:cs typeface="Arial" pitchFamily="34" charset="0"/>
              </a:rPr>
              <a:t>28 November 2019</a:t>
            </a:r>
            <a:br>
              <a:rPr lang="en-GB" sz="2000" b="1" dirty="0">
                <a:latin typeface="Arial" pitchFamily="34" charset="0"/>
                <a:cs typeface="Arial" pitchFamily="34" charset="0"/>
              </a:rPr>
            </a:br>
            <a:br>
              <a:rPr lang="en-GB" sz="2000" b="1" dirty="0">
                <a:latin typeface="Arial" pitchFamily="34" charset="0"/>
                <a:cs typeface="Arial" pitchFamily="34" charset="0"/>
              </a:rPr>
            </a:br>
            <a:endParaRPr lang="en-GB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LSB_Burgundy_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60296" y="188640"/>
            <a:ext cx="1656184" cy="12452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0" y="6525344"/>
            <a:ext cx="9144000" cy="332656"/>
          </a:xfrm>
          <a:prstGeom prst="rect">
            <a:avLst/>
          </a:prstGeom>
          <a:solidFill>
            <a:srgbClr val="77216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000" b="1" dirty="0">
                <a:solidFill>
                  <a:srgbClr val="77216F"/>
                </a:solidFill>
                <a:latin typeface="Arial" pitchFamily="34" charset="0"/>
                <a:cs typeface="Arial" pitchFamily="34" charset="0"/>
              </a:rPr>
              <a:t>About the research</a:t>
            </a:r>
            <a:endParaRPr lang="en-GB" sz="3000" dirty="0">
              <a:solidFill>
                <a:srgbClr val="77216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991544" y="1268760"/>
            <a:ext cx="8280920" cy="0"/>
          </a:xfrm>
          <a:prstGeom prst="line">
            <a:avLst/>
          </a:prstGeom>
          <a:ln w="3175">
            <a:solidFill>
              <a:srgbClr val="77216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>
                <a:solidFill>
                  <a:srgbClr val="77216F"/>
                </a:solidFill>
                <a:latin typeface="Calibri"/>
              </a:rPr>
              <a:pPr/>
              <a:t>2</a:t>
            </a:fld>
            <a:endParaRPr lang="en-GB" dirty="0">
              <a:solidFill>
                <a:srgbClr val="77216F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56048" y="6423720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77216F"/>
                </a:solidFill>
                <a:latin typeface="Arial" pitchFamily="34" charset="0"/>
                <a:cs typeface="Arial" pitchFamily="34" charset="0"/>
              </a:rPr>
              <a:t>Legal Services Board</a:t>
            </a:r>
          </a:p>
          <a:p>
            <a:endParaRPr lang="en-GB" sz="12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981200" y="1600201"/>
            <a:ext cx="8229600" cy="44210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77216F"/>
              </a:buClr>
              <a:buFont typeface="Arial" pitchFamily="34" charset="0"/>
              <a:buChar char="•"/>
            </a:pPr>
            <a:endParaRPr lang="en-GB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96902" y="1600200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LSB and Law Society research to understand consumer needs and experiences of legal services in England and Wales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50366" y="2550812"/>
            <a:ext cx="340237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YouGov online survey of 28k adults - biggest ever run in England and Wales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Covers 34 legal issues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OECD guidance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Calculates levels of met vs unmet legal needs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 </a:t>
            </a:r>
            <a:r>
              <a:rPr lang="en-US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standardised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scales measuring three aspects of legal capability</a:t>
            </a:r>
          </a:p>
        </p:txBody>
      </p:sp>
      <p:pic>
        <p:nvPicPr>
          <p:cNvPr id="13" name="Picture 1" descr="image00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2963" b="2259"/>
          <a:stretch/>
        </p:blipFill>
        <p:spPr bwMode="auto">
          <a:xfrm rot="240000">
            <a:off x="6414280" y="2509911"/>
            <a:ext cx="2934982" cy="346263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785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000" b="1" dirty="0">
                <a:solidFill>
                  <a:srgbClr val="77216F"/>
                </a:solidFill>
                <a:latin typeface="Arial" pitchFamily="34" charset="0"/>
                <a:cs typeface="Arial" pitchFamily="34" charset="0"/>
              </a:rPr>
              <a:t>3 (of 5) Measures of legal capability</a:t>
            </a:r>
            <a:endParaRPr lang="en-GB" sz="3000" dirty="0">
              <a:solidFill>
                <a:srgbClr val="77216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991544" y="1268760"/>
            <a:ext cx="8280920" cy="0"/>
          </a:xfrm>
          <a:prstGeom prst="line">
            <a:avLst/>
          </a:prstGeom>
          <a:ln w="3175">
            <a:solidFill>
              <a:srgbClr val="77216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srgbClr val="77216F"/>
                </a:solidFill>
              </a:rPr>
              <a:pPr/>
              <a:t>3</a:t>
            </a:fld>
            <a:endParaRPr lang="en-GB" dirty="0">
              <a:solidFill>
                <a:srgbClr val="77216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56048" y="6423720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77216F"/>
                </a:solidFill>
                <a:latin typeface="Arial" pitchFamily="34" charset="0"/>
                <a:cs typeface="Arial" pitchFamily="34" charset="0"/>
              </a:rPr>
              <a:t>Legal Services Board</a:t>
            </a:r>
          </a:p>
          <a:p>
            <a:endParaRPr lang="en-GB" sz="12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981200" y="1600201"/>
            <a:ext cx="8229600" cy="44210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77216F"/>
              </a:buClr>
              <a:buFont typeface="Arial" pitchFamily="34" charset="0"/>
              <a:buChar char="•"/>
            </a:pPr>
            <a:endParaRPr lang="en-GB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19536" y="2087700"/>
            <a:ext cx="47151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 self-efficacy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self-efficacy in context of legal issues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 anxiety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anxiety over legal dispute resolution)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 confidence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that could personally achieve a fair and positive outcome in different legal scenarios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Inaccessibility of justice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perceived ease of access to justice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Perceived inequality of justice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–perceived equality of justice process and outcomes)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A288F5-B027-4D44-987F-035573645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8324">
            <a:off x="7549766" y="2448467"/>
            <a:ext cx="2594313" cy="365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7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000" b="1" dirty="0">
                <a:solidFill>
                  <a:srgbClr val="77216F"/>
                </a:solidFill>
                <a:latin typeface="Arial" pitchFamily="34" charset="0"/>
                <a:cs typeface="Arial" pitchFamily="34" charset="0"/>
              </a:rPr>
              <a:t>Legal confidence</a:t>
            </a:r>
            <a:endParaRPr lang="en-GB" sz="3000" dirty="0">
              <a:solidFill>
                <a:srgbClr val="77216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991544" y="1268760"/>
            <a:ext cx="8280920" cy="0"/>
          </a:xfrm>
          <a:prstGeom prst="line">
            <a:avLst/>
          </a:prstGeom>
          <a:ln w="3175">
            <a:solidFill>
              <a:srgbClr val="77216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EC7BE-9BB9-4C79-86AE-13F6015AF22D}" type="slidenum">
              <a:rPr lang="en-GB" smtClean="0">
                <a:solidFill>
                  <a:srgbClr val="77216F"/>
                </a:solidFill>
              </a:rPr>
              <a:pPr/>
              <a:t>4</a:t>
            </a:fld>
            <a:endParaRPr lang="en-GB" dirty="0">
              <a:solidFill>
                <a:srgbClr val="77216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56048" y="6423720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77216F"/>
                </a:solidFill>
                <a:latin typeface="Arial" pitchFamily="34" charset="0"/>
                <a:cs typeface="Arial" pitchFamily="34" charset="0"/>
              </a:rPr>
              <a:t>Legal Services Board</a:t>
            </a:r>
          </a:p>
          <a:p>
            <a:endParaRPr lang="en-GB" sz="12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981200" y="1600201"/>
            <a:ext cx="8229600" cy="4421087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77216F"/>
              </a:buClr>
              <a:buFont typeface="Arial" pitchFamily="34" charset="0"/>
              <a:buChar char="•"/>
            </a:pPr>
            <a:endParaRPr lang="en-GB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599" y="1752701"/>
            <a:ext cx="1059711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found yourself facing a significant legal dispute – such as being unreasonably sacked by your employer, injured as a result of someone else’s negligence, involved in a dispute over money as part of a divorce, or facing eviction from your home – how confident are you that you could achieve an outcome that is fair and you would be happy with in the following situations?</a:t>
            </a:r>
          </a:p>
          <a:p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Disagreement is substantial and tensions are running high.</a:t>
            </a:r>
          </a:p>
          <a:p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The other side says they ‘will not rest until justice is done’.</a:t>
            </a:r>
          </a:p>
          <a:p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The other side refuses to speak to you except through their solicitor.</a:t>
            </a:r>
          </a:p>
          <a:p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A notice from court says you must complete certain forms, including setting out your case.</a:t>
            </a:r>
          </a:p>
          <a:p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The problem goes to court, a barrister represents the other side, and you are on your own.</a:t>
            </a:r>
          </a:p>
          <a:p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The court makes a judgement against you, which you see as unfair. You are told you have a right to appeal.</a:t>
            </a:r>
          </a:p>
          <a:p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Options: very confident [3]; quite confident [2]; not very confident [1]; not confident at all [0]</a:t>
            </a:r>
          </a:p>
        </p:txBody>
      </p:sp>
    </p:spTree>
    <p:extLst>
      <p:ext uri="{BB962C8B-B14F-4D97-AF65-F5344CB8AC3E}">
        <p14:creationId xmlns:p14="http://schemas.microsoft.com/office/powerpoint/2010/main" val="595297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731" y="2858803"/>
            <a:ext cx="10515600" cy="705119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rgbClr val="77216F"/>
                </a:solidFill>
              </a:rPr>
            </a:br>
            <a:br>
              <a:rPr lang="en-US" dirty="0">
                <a:solidFill>
                  <a:srgbClr val="77216F"/>
                </a:solidFill>
              </a:rPr>
            </a:br>
            <a:br>
              <a:rPr lang="en-US" dirty="0">
                <a:solidFill>
                  <a:srgbClr val="77216F"/>
                </a:solidFill>
              </a:rPr>
            </a:br>
            <a:br>
              <a:rPr lang="en-US" dirty="0">
                <a:solidFill>
                  <a:srgbClr val="77216F"/>
                </a:solidFill>
              </a:rPr>
            </a:br>
            <a:br>
              <a:rPr lang="en-US" dirty="0">
                <a:solidFill>
                  <a:srgbClr val="77216F"/>
                </a:solidFill>
              </a:rPr>
            </a:br>
            <a:r>
              <a:rPr lang="en-US" sz="3100" dirty="0">
                <a:solidFill>
                  <a:srgbClr val="77216F"/>
                </a:solidFill>
              </a:rPr>
              <a:t>Tom May</a:t>
            </a:r>
            <a:br>
              <a:rPr lang="en-US" sz="3100" dirty="0">
                <a:solidFill>
                  <a:srgbClr val="77216F"/>
                </a:solidFill>
              </a:rPr>
            </a:br>
            <a:r>
              <a:rPr lang="en-US" sz="3100" dirty="0">
                <a:solidFill>
                  <a:srgbClr val="77216F"/>
                </a:solidFill>
              </a:rPr>
              <a:t>tom.may@legalservicesboard.org.uk</a:t>
            </a:r>
            <a:br>
              <a:rPr lang="en-US" dirty="0">
                <a:solidFill>
                  <a:srgbClr val="77216F"/>
                </a:solidFill>
              </a:rPr>
            </a:br>
            <a:endParaRPr lang="en-GB" dirty="0">
              <a:solidFill>
                <a:srgbClr val="7721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965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esentation 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nance overview" id="{2C51FA3E-FAF8-43A6-8E0C-86FAB5AA5E64}" vid="{54A241F8-7708-4194-BEF3-A3D94AAB2D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46F2F40DA945459AA1D96C97D44023" ma:contentTypeVersion="8" ma:contentTypeDescription="Create a new document." ma:contentTypeScope="" ma:versionID="aaa165890adfdde54b13288bfbf10100">
  <xsd:schema xmlns:xsd="http://www.w3.org/2001/XMLSchema" xmlns:xs="http://www.w3.org/2001/XMLSchema" xmlns:p="http://schemas.microsoft.com/office/2006/metadata/properties" xmlns:ns2="47bf0db7-0e6b-4486-af00-36f225bd746f" xmlns:ns3="d0ee7170-b419-43c8-b4ce-4a0ba2ac48cc" targetNamespace="http://schemas.microsoft.com/office/2006/metadata/properties" ma:root="true" ma:fieldsID="84990b23b5867d9ee16629c8e0cf0b90" ns2:_="" ns3:_="">
    <xsd:import namespace="47bf0db7-0e6b-4486-af00-36f225bd746f"/>
    <xsd:import namespace="d0ee7170-b419-43c8-b4ce-4a0ba2ac4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bf0db7-0e6b-4486-af00-36f225bd74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ee7170-b419-43c8-b4ce-4a0ba2ac48c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18FAA84-AA56-4455-9575-4F36638584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bf0db7-0e6b-4486-af00-36f225bd746f"/>
    <ds:schemaRef ds:uri="d0ee7170-b419-43c8-b4ce-4a0ba2ac48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562124-919F-4210-951E-C2C823C20B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C10914-3143-49B9-8A87-D8F1EC1CDBF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637</Words>
  <Application>Microsoft Office PowerPoint</Application>
  <PresentationFormat>Widescreen</PresentationFormat>
  <Paragraphs>55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Presentation title</vt:lpstr>
      <vt:lpstr>Individual Legal Needs Survey and Legal capability  Standing Committee on Research and Evaluation, 28 November 2019  </vt:lpstr>
      <vt:lpstr>About the research</vt:lpstr>
      <vt:lpstr>3 (of 5) Measures of legal capability</vt:lpstr>
      <vt:lpstr>Legal confidence</vt:lpstr>
      <vt:lpstr>     Tom May tom.may@legalservicesboard.org.uk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May</dc:creator>
  <cp:lastModifiedBy>Tom May</cp:lastModifiedBy>
  <cp:revision>3</cp:revision>
  <dcterms:created xsi:type="dcterms:W3CDTF">2019-11-22T15:17:41Z</dcterms:created>
  <dcterms:modified xsi:type="dcterms:W3CDTF">2019-11-27T09:36:21Z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0x0101003D46F2F40DA945459AA1D96C97D44023</vt:lpwstr>
  </property>
</Properties>
</file>