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8" r:id="rId3"/>
    <p:sldId id="266" r:id="rId4"/>
    <p:sldId id="265" r:id="rId5"/>
    <p:sldId id="291" r:id="rId6"/>
    <p:sldId id="290" r:id="rId7"/>
    <p:sldId id="294" r:id="rId8"/>
    <p:sldId id="360" r:id="rId9"/>
    <p:sldId id="327" r:id="rId10"/>
    <p:sldId id="312" r:id="rId11"/>
    <p:sldId id="307" r:id="rId12"/>
    <p:sldId id="308" r:id="rId13"/>
    <p:sldId id="309" r:id="rId14"/>
    <p:sldId id="310" r:id="rId15"/>
    <p:sldId id="275" r:id="rId16"/>
    <p:sldId id="361" r:id="rId17"/>
    <p:sldId id="284" r:id="rId18"/>
    <p:sldId id="286" r:id="rId19"/>
  </p:sldIdLst>
  <p:sldSz cx="12192000" cy="6858000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754A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39" autoAdjust="0"/>
    <p:restoredTop sz="47022" autoAdjust="0"/>
  </p:normalViewPr>
  <p:slideViewPr>
    <p:cSldViewPr snapToGrid="0">
      <p:cViewPr varScale="1">
        <p:scale>
          <a:sx n="70" d="100"/>
          <a:sy n="70" d="100"/>
        </p:scale>
        <p:origin x="330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099" cy="4989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4939" y="1"/>
            <a:ext cx="2949099" cy="4989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B9EE2-4FB5-480E-816B-8D10D57479A5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C7260C-F561-4E8E-9800-8D445811F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2865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9099" cy="4989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1"/>
            <a:ext cx="2949099" cy="4989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403B1-4DEB-4C94-B7D9-C1DDC666A51A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D2808-86AE-4C81-ADCE-FB4605E312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076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0457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9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971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9488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8177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5850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0280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405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199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9605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8714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1155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019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887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01625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696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9028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D2808-86AE-4C81-ADCE-FB4605E3127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057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35B8-DEB0-46E4-A117-659340B9F5D8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AD2-DFA1-4798-87C6-67E489833866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759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35B8-DEB0-46E4-A117-659340B9F5D8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AD2-DFA1-4798-87C6-67E48983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985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35B8-DEB0-46E4-A117-659340B9F5D8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AD2-DFA1-4798-87C6-67E489833866}" type="slidenum">
              <a:rPr lang="en-GB" smtClean="0"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56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35B8-DEB0-46E4-A117-659340B9F5D8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AD2-DFA1-4798-87C6-67E48983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5813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35B8-DEB0-46E4-A117-659340B9F5D8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AD2-DFA1-4798-87C6-67E48983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320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35B8-DEB0-46E4-A117-659340B9F5D8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AD2-DFA1-4798-87C6-67E48983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018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35B8-DEB0-46E4-A117-659340B9F5D8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AD2-DFA1-4798-87C6-67E48983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6759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D8E35B8-DEB0-46E4-A117-659340B9F5D8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F5FAD2-DFA1-4798-87C6-67E48983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45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35B8-DEB0-46E4-A117-659340B9F5D8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AD2-DFA1-4798-87C6-67E48983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303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35B8-DEB0-46E4-A117-659340B9F5D8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AD2-DFA1-4798-87C6-67E48983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77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8E35B8-DEB0-46E4-A117-659340B9F5D8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5FAD2-DFA1-4798-87C6-67E4898338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076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D8E35B8-DEB0-46E4-A117-659340B9F5D8}" type="datetimeFigureOut">
              <a:rPr lang="en-GB" smtClean="0"/>
              <a:t>26/11/2019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2F5FAD2-DFA1-4798-87C6-67E489833866}" type="slidenum">
              <a:rPr lang="en-GB" smtClean="0"/>
              <a:t>‹#›</a:t>
            </a:fld>
            <a:endParaRPr lang="en-GB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76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f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Sarah.Beardon@ucl.ac.uk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5736"/>
            <a:ext cx="7254545" cy="48363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770616"/>
            <a:ext cx="12192000" cy="1450240"/>
          </a:xfrm>
        </p:spPr>
        <p:txBody>
          <a:bodyPr>
            <a:noAutofit/>
          </a:bodyPr>
          <a:lstStyle/>
          <a:p>
            <a:pPr algn="ctr"/>
            <a:r>
              <a:rPr lang="en-GB" sz="6000" dirty="0" smtClean="0"/>
              <a:t>Implementation of </a:t>
            </a:r>
            <a:br>
              <a:rPr lang="en-GB" sz="6000" dirty="0" smtClean="0"/>
            </a:br>
            <a:r>
              <a:rPr lang="en-GB" sz="6000" dirty="0" smtClean="0"/>
              <a:t>Health-Justice Partnerships</a:t>
            </a:r>
            <a:endParaRPr lang="en-GB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54545" y="2945976"/>
            <a:ext cx="4791121" cy="338612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Sarah Beardon</a:t>
            </a:r>
          </a:p>
          <a:p>
            <a:pPr algn="ctr"/>
            <a:endParaRPr lang="en-US" dirty="0" smtClean="0"/>
          </a:p>
          <a:p>
            <a:pPr algn="ctr"/>
            <a:r>
              <a:rPr lang="en-US" sz="1800" cap="none" dirty="0" smtClean="0"/>
              <a:t>Supervision team:</a:t>
            </a:r>
          </a:p>
          <a:p>
            <a:pPr algn="ctr"/>
            <a:r>
              <a:rPr lang="en-US" sz="1800" dirty="0" smtClean="0"/>
              <a:t>Professor Rosalind Raine</a:t>
            </a:r>
          </a:p>
          <a:p>
            <a:pPr algn="ctr"/>
            <a:r>
              <a:rPr lang="en-US" sz="1800" dirty="0" smtClean="0"/>
              <a:t>Professor Dame Hazel Genn</a:t>
            </a:r>
          </a:p>
          <a:p>
            <a:pPr algn="ctr"/>
            <a:r>
              <a:rPr lang="en-US" sz="1800" dirty="0" smtClean="0"/>
              <a:t>Doctor Charlotte Woodhead</a:t>
            </a:r>
          </a:p>
          <a:p>
            <a:pPr algn="ctr"/>
            <a:r>
              <a:rPr lang="en-US" sz="1800" dirty="0" smtClean="0"/>
              <a:t>Doctor Silvie Cooper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68690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Health-Justice Partnership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509149"/>
            <a:ext cx="5205011" cy="329821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Combines medical and legal expertise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Targets root causes of poor health and     inequality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 smtClean="0"/>
              <a:t>Addresses: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Access to justice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GB" sz="2400" dirty="0" smtClean="0"/>
              <a:t>Health inequalities</a:t>
            </a:r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2" t="12128" r="10035" b="11646"/>
          <a:stretch/>
        </p:blipFill>
        <p:spPr>
          <a:xfrm>
            <a:off x="6302291" y="2509149"/>
            <a:ext cx="4853389" cy="329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14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33" y="4792811"/>
            <a:ext cx="4410621" cy="1867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36" y="201004"/>
            <a:ext cx="11791785" cy="19748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7"/>
          <a:stretch/>
        </p:blipFill>
        <p:spPr>
          <a:xfrm>
            <a:off x="404527" y="1192697"/>
            <a:ext cx="4137434" cy="37842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445" y="1791336"/>
            <a:ext cx="6874288" cy="46965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433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33" y="291726"/>
            <a:ext cx="10001026" cy="63197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866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019" y="909286"/>
            <a:ext cx="9573961" cy="503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49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69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focus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87" y="0"/>
            <a:ext cx="11323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8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Systematic review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3038474"/>
            <a:ext cx="10058400" cy="2830619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Characteristics of Health-Justice Partnerships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Aims and Outcomes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Evidence on implementation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998" y="2547994"/>
            <a:ext cx="3895682" cy="307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41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Aims of Health-Justice Partnerships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6520" y="1927860"/>
            <a:ext cx="6979920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07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Implementation evidence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58392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gap 1: Outcomes of implementation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236424"/>
            <a:ext cx="10058400" cy="3632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What </a:t>
            </a:r>
            <a:r>
              <a:rPr lang="en-US" sz="2800" dirty="0"/>
              <a:t>is ‘success’?</a:t>
            </a:r>
          </a:p>
          <a:p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640" y="2330485"/>
            <a:ext cx="5317581" cy="353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98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gap 2: Processes of implementation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236424"/>
            <a:ext cx="3095530" cy="3632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How do they work?</a:t>
            </a:r>
            <a:endParaRPr lang="en-US" sz="2800" dirty="0"/>
          </a:p>
          <a:p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249" y="2676296"/>
            <a:ext cx="3375888" cy="2714214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4059533" y="1871703"/>
            <a:ext cx="7929636" cy="4229543"/>
            <a:chOff x="4059533" y="1871703"/>
            <a:chExt cx="7929636" cy="4229543"/>
          </a:xfrm>
        </p:grpSpPr>
        <p:sp>
          <p:nvSpPr>
            <p:cNvPr id="5" name="TextBox 4"/>
            <p:cNvSpPr txBox="1"/>
            <p:nvPr/>
          </p:nvSpPr>
          <p:spPr>
            <a:xfrm>
              <a:off x="6424072" y="1871703"/>
              <a:ext cx="976069" cy="382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Funding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447056" y="2085397"/>
              <a:ext cx="976069" cy="382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Space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136669" y="3179623"/>
              <a:ext cx="976069" cy="382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Staffing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24167" y="2533827"/>
              <a:ext cx="976069" cy="382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Time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030843" y="2855605"/>
              <a:ext cx="135174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Planning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9103913" y="2231604"/>
              <a:ext cx="1520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Management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711817" y="1878423"/>
              <a:ext cx="1520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Leadership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059533" y="3870073"/>
              <a:ext cx="1520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Attitudes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95288" y="5499762"/>
              <a:ext cx="1520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Relationships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392003" y="5486884"/>
              <a:ext cx="17636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Communication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030843" y="4859082"/>
              <a:ext cx="976069" cy="382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Training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330342" y="4525463"/>
              <a:ext cx="12045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Norms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64926" y="5088610"/>
              <a:ext cx="12045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Values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376786" y="3477118"/>
              <a:ext cx="100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Roles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947937" y="5731914"/>
              <a:ext cx="1520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Awareness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322190" y="4168100"/>
              <a:ext cx="16669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Responsibilities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034149" y="5684428"/>
              <a:ext cx="6776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>
                  <a:solidFill>
                    <a:srgbClr val="663300"/>
                  </a:solidFill>
                </a:rPr>
                <a:t>Trust</a:t>
              </a:r>
              <a:endParaRPr lang="en-GB" b="1" dirty="0">
                <a:solidFill>
                  <a:srgbClr val="6633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964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gap 3: Service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236424"/>
            <a:ext cx="10058400" cy="3632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How do they compare?</a:t>
            </a:r>
            <a:endParaRPr lang="en-US" sz="2800" dirty="0"/>
          </a:p>
          <a:p>
            <a:endParaRPr lang="en-GB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1190"/>
          <a:stretch/>
        </p:blipFill>
        <p:spPr>
          <a:xfrm>
            <a:off x="4771697" y="3237423"/>
            <a:ext cx="6383983" cy="194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6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Evidence gap 4: Implementation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236424"/>
            <a:ext cx="10058400" cy="3632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What can it add?</a:t>
            </a:r>
            <a:endParaRPr lang="en-US" sz="2800" dirty="0"/>
          </a:p>
          <a:p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140" y="1988912"/>
            <a:ext cx="6202817" cy="412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4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focus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167466"/>
            <a:ext cx="10058400" cy="3701627"/>
          </a:xfrm>
        </p:spPr>
        <p:txBody>
          <a:bodyPr/>
          <a:lstStyle/>
          <a:p>
            <a:r>
              <a:rPr lang="en-GB" i="1" dirty="0"/>
              <a:t>Overarching question: </a:t>
            </a:r>
            <a:endParaRPr lang="en-GB" dirty="0"/>
          </a:p>
          <a:p>
            <a:r>
              <a:rPr lang="en-GB" dirty="0"/>
              <a:t>How can partnerships between healthcare and legal services be implemented successfully? </a:t>
            </a:r>
            <a:endParaRPr lang="en-GB" dirty="0" smtClean="0"/>
          </a:p>
          <a:p>
            <a:endParaRPr lang="en-GB" dirty="0"/>
          </a:p>
          <a:p>
            <a:r>
              <a:rPr lang="en-GB" i="1" dirty="0" smtClean="0"/>
              <a:t>Aims: </a:t>
            </a:r>
            <a:endParaRPr lang="en-GB" dirty="0"/>
          </a:p>
          <a:p>
            <a:r>
              <a:rPr lang="en-GB" dirty="0"/>
              <a:t>1. </a:t>
            </a:r>
            <a:r>
              <a:rPr lang="en-GB" dirty="0" smtClean="0"/>
              <a:t>Exploring aspects of partnership success</a:t>
            </a:r>
            <a:endParaRPr lang="en-GB" dirty="0"/>
          </a:p>
          <a:p>
            <a:r>
              <a:rPr lang="en-GB" dirty="0"/>
              <a:t>2. </a:t>
            </a:r>
            <a:r>
              <a:rPr lang="en-GB" dirty="0" smtClean="0"/>
              <a:t>Exploring factors influencing success in different settings</a:t>
            </a:r>
            <a:endParaRPr lang="en-GB" dirty="0"/>
          </a:p>
          <a:p>
            <a:r>
              <a:rPr lang="en-GB" dirty="0"/>
              <a:t>3. </a:t>
            </a:r>
            <a:r>
              <a:rPr lang="en-GB" dirty="0" smtClean="0"/>
              <a:t>Developing </a:t>
            </a:r>
            <a:r>
              <a:rPr lang="en-GB" dirty="0"/>
              <a:t>tools/resources </a:t>
            </a:r>
            <a:r>
              <a:rPr lang="en-GB" dirty="0" smtClean="0"/>
              <a:t>to </a:t>
            </a:r>
            <a:r>
              <a:rPr lang="en-GB" dirty="0"/>
              <a:t>support </a:t>
            </a:r>
            <a:r>
              <a:rPr lang="en-GB" dirty="0" smtClean="0"/>
              <a:t>implementation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538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Comparative Case Study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409712"/>
            <a:ext cx="10058400" cy="34593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Study design: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10 Health-Justice Partnerships across England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Diverse service models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Data collection: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Service records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Interviews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230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Participatory workshop</a:t>
            </a:r>
            <a:endParaRPr lang="en-GB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117" y="1930997"/>
            <a:ext cx="4022725" cy="4022725"/>
          </a:xfrm>
        </p:spPr>
      </p:pic>
    </p:spTree>
    <p:extLst>
      <p:ext uri="{BB962C8B-B14F-4D97-AF65-F5344CB8AC3E}">
        <p14:creationId xmlns:p14="http://schemas.microsoft.com/office/powerpoint/2010/main" val="226440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2075" y="2025459"/>
            <a:ext cx="3876580" cy="822959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dirty="0" smtClean="0"/>
              <a:t>~ Thank you ~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2914265" y="3979719"/>
            <a:ext cx="6172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Sarah Beardon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>
                <a:hlinkClick r:id="rId3"/>
              </a:rPr>
              <a:t>sarah.beardon@ucl.ac.uk</a:t>
            </a:r>
            <a:r>
              <a:rPr lang="en-US" sz="2400" dirty="0" smtClean="0"/>
              <a:t>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4200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5733</TotalTime>
  <Words>214</Words>
  <Application>Microsoft Office PowerPoint</Application>
  <PresentationFormat>Widescreen</PresentationFormat>
  <Paragraphs>86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Calibri</vt:lpstr>
      <vt:lpstr>Calibri Light</vt:lpstr>
      <vt:lpstr>Wingdings</vt:lpstr>
      <vt:lpstr>Retrospect</vt:lpstr>
      <vt:lpstr>Implementation of  Health-Justice Partnerships</vt:lpstr>
      <vt:lpstr>Health-Justice Partnership</vt:lpstr>
      <vt:lpstr>PowerPoint Presentation</vt:lpstr>
      <vt:lpstr>PowerPoint Presentation</vt:lpstr>
      <vt:lpstr>PowerPoint Presentation</vt:lpstr>
      <vt:lpstr>PowerPoint Presentation</vt:lpstr>
      <vt:lpstr>Study focus</vt:lpstr>
      <vt:lpstr>Systematic review</vt:lpstr>
      <vt:lpstr>Aims of Health-Justice Partnerships</vt:lpstr>
      <vt:lpstr>Implementation evidence</vt:lpstr>
      <vt:lpstr>Evidence gap 1: Outcomes of implementation </vt:lpstr>
      <vt:lpstr>Evidence gap 2: Processes of implementation </vt:lpstr>
      <vt:lpstr>Evidence gap 3: Service models</vt:lpstr>
      <vt:lpstr>Evidence gap 4: Implementation theory</vt:lpstr>
      <vt:lpstr>Study focus</vt:lpstr>
      <vt:lpstr>Comparative Case Study</vt:lpstr>
      <vt:lpstr>Participatory workshop</vt:lpstr>
      <vt:lpstr>~ Thank you ~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&amp; Justice  Hand-in-Hand</dc:title>
  <dc:creator>Sarah Beardon</dc:creator>
  <cp:lastModifiedBy>Sarah Beardon</cp:lastModifiedBy>
  <cp:revision>655</cp:revision>
  <cp:lastPrinted>2019-10-25T11:04:06Z</cp:lastPrinted>
  <dcterms:created xsi:type="dcterms:W3CDTF">2019-10-04T12:08:41Z</dcterms:created>
  <dcterms:modified xsi:type="dcterms:W3CDTF">2019-11-26T11:19:59Z</dcterms:modified>
</cp:coreProperties>
</file>