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7"/>
  </p:handoutMasterIdLst>
  <p:sldIdLst>
    <p:sldId id="256" r:id="rId5"/>
    <p:sldId id="279" r:id="rId6"/>
    <p:sldId id="280" r:id="rId7"/>
    <p:sldId id="281" r:id="rId8"/>
    <p:sldId id="282" r:id="rId9"/>
    <p:sldId id="289" r:id="rId10"/>
    <p:sldId id="283" r:id="rId11"/>
    <p:sldId id="284" r:id="rId12"/>
    <p:sldId id="285" r:id="rId13"/>
    <p:sldId id="286" r:id="rId14"/>
    <p:sldId id="287" r:id="rId15"/>
    <p:sldId id="288" r:id="rId1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7EB9"/>
    <a:srgbClr val="677996"/>
    <a:srgbClr val="000000"/>
    <a:srgbClr val="1D4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FFA4B5-0A34-4BF0-A889-46870B601E35}" v="2" dt="2019-11-27T09:46:30.8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wYates Family" userId="74c20a88a8aee207" providerId="LiveId" clId="{1AF57D1D-4975-4970-AB36-023169D6CFA5}"/>
    <pc:docChg chg="addSld modSld">
      <pc:chgData name="JewYates Family" userId="74c20a88a8aee207" providerId="LiveId" clId="{1AF57D1D-4975-4970-AB36-023169D6CFA5}" dt="2019-11-27T09:49:47.471" v="14" actId="14100"/>
      <pc:docMkLst>
        <pc:docMk/>
      </pc:docMkLst>
      <pc:sldChg chg="addSp modSp add">
        <pc:chgData name="JewYates Family" userId="74c20a88a8aee207" providerId="LiveId" clId="{1AF57D1D-4975-4970-AB36-023169D6CFA5}" dt="2019-11-27T09:49:47.471" v="14" actId="14100"/>
        <pc:sldMkLst>
          <pc:docMk/>
          <pc:sldMk cId="1108927895" sldId="289"/>
        </pc:sldMkLst>
        <pc:spChg chg="mod">
          <ac:chgData name="JewYates Family" userId="74c20a88a8aee207" providerId="LiveId" clId="{1AF57D1D-4975-4970-AB36-023169D6CFA5}" dt="2019-11-27T09:46:52.016" v="13" actId="20577"/>
          <ac:spMkLst>
            <pc:docMk/>
            <pc:sldMk cId="1108927895" sldId="289"/>
            <ac:spMk id="2" creationId="{A72C39E0-8728-4D8C-80BB-68DCFE2422BD}"/>
          </ac:spMkLst>
        </pc:spChg>
        <pc:spChg chg="mod">
          <ac:chgData name="JewYates Family" userId="74c20a88a8aee207" providerId="LiveId" clId="{1AF57D1D-4975-4970-AB36-023169D6CFA5}" dt="2019-11-27T09:46:10.653" v="2" actId="5793"/>
          <ac:spMkLst>
            <pc:docMk/>
            <pc:sldMk cId="1108927895" sldId="289"/>
            <ac:spMk id="6" creationId="{00000000-0000-0000-0000-000000000000}"/>
          </ac:spMkLst>
        </pc:spChg>
        <pc:picChg chg="add mod">
          <ac:chgData name="JewYates Family" userId="74c20a88a8aee207" providerId="LiveId" clId="{1AF57D1D-4975-4970-AB36-023169D6CFA5}" dt="2019-11-27T09:49:47.471" v="14" actId="14100"/>
          <ac:picMkLst>
            <pc:docMk/>
            <pc:sldMk cId="1108927895" sldId="289"/>
            <ac:picMk id="3" creationId="{DC8B66C1-290E-41CB-8703-F5B42422272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A7905-52FC-44D0-A051-BB2ED678698D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7A9B0-CB02-44ED-8B48-BB27A4B2FA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270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781A7-2E05-4C63-937B-D6D669C76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37B629-FC99-4AA3-9327-5AFD39A2F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699EC-2BB5-41E9-AABD-E2C8EEB9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997B4-A9B1-4F3A-99EF-7238F8360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FB232-5FD9-4663-89A1-E8FCA9C0B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722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15DE-A869-4CF1-8E2F-5529F20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1CD5-2251-4F7D-8A33-EF28E24E5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74705-5702-4EE5-96D8-D816B44BC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FF878-17D4-44BC-AC53-E1B040662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78010-C95C-4471-9206-CC930AB25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29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5380-ECA6-43BA-8792-C274B920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70DCAB-906F-4264-8D41-8BBF464DC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62275-2B41-453B-95AE-168B390C1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CF179-348F-4EAF-9EF6-33D3CBFEB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43158-FC78-4517-9388-FABDB839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80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0EE53-7474-48D0-8085-A8E5EADB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458AC-5D5D-4AB2-99E1-768458BFB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749F48-C415-4600-B881-B5FA9905C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E040E-1721-4F8A-AD5D-68082B8A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9CDA-41C6-49C6-A1BD-5D58C2D4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EF846B-36D0-49E8-BE68-BA4BD2F1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35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FCB98-E6EE-4969-AA56-1AA0AD769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A2E397-753F-4127-BB49-BE752643E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A7618-E65F-4078-B915-51C7121D0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3CC553-1779-47A4-A8C4-87B7134B5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138B0-5D93-401E-91FE-9F7B7AE5D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84CE80-6DC4-4E66-8177-8BE2F926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9BDE69-B894-4061-9C1F-A9FAF6C5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3CD48E-45C5-4216-BDA2-936370F8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899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53F22-DB99-44B7-AE6A-4AB77991A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48008-2B29-49E9-A113-B647C117A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24F0E-32C4-4859-890B-563C53AB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EDB0A3-DE7F-400D-A427-D4B70804E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32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3FECB-2055-45BD-904C-B026CC39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C5B924-7903-4E33-9128-899087F90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41F52-4EC2-4AAC-8832-ADEDBE60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80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98B3D-336A-4A2E-A214-CDACDE303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2D337-F1C3-43C6-B6A1-5E25E2BCA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5A48E-1F8B-465A-B16D-B1F02104E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7E8EA4-9CE6-4924-A914-C63E71ED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F10E2-1C5E-423B-BD52-83AABBE3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A8896-1629-4B18-85B5-5C22C450F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61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D6D5E-33A3-401C-81D0-378F3E554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34858E-DF76-47D4-BC9B-7553058DA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8B587-08F0-4BBE-BEDD-5B804DF8E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11488-B492-49D3-BC22-5EF1E7EE5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C9FC4-DDB7-44B4-8C3D-995FAE1AD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11674-4216-4C02-9877-0BAE4190A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26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A3A53-C808-41EE-803E-D449FD891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8E4089-7ABF-47DC-8E9D-E31709B1DA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4A65F-3CC6-496F-963F-A90998D6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2C5C1-58BE-4E83-9073-EE05CC9D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75184-A981-4C8D-85BA-48A36406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86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549BC0-34B8-40C5-846D-B7B63DDC7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8BC88A-33C5-4738-8D9A-EB64DF863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9E4A8-0382-4660-9AF5-6870A840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54931-B82F-47AA-96BD-174A1D2DF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C88B2-AED9-4295-B939-F9B91178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40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C2AD9A-7B2A-4FA5-A7CE-7A063EB30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458C2-58F2-4830-A9DA-10452E4D6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665EC-85C5-4BDF-80A8-76F90A3ED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1DD85-1BD2-4F5D-BB47-E391C860104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844E9-E711-419B-A1CE-CE501D617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F1E9E-38DD-42A6-A782-6524DEE99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2BAE5-2827-43FC-91F9-15DE8BD02A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5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EA38-CACF-4356-A7D2-6A8F79131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8116"/>
            <a:ext cx="9144000" cy="1223889"/>
          </a:xfrm>
        </p:spPr>
        <p:txBody>
          <a:bodyPr>
            <a:normAutofit/>
          </a:bodyPr>
          <a:lstStyle/>
          <a:p>
            <a:pPr marL="288290">
              <a:lnSpc>
                <a:spcPct val="106000"/>
              </a:lnSpc>
              <a:spcAft>
                <a:spcPts val="800"/>
              </a:spcAft>
            </a:pPr>
            <a:r>
              <a:rPr lang="en-GB" sz="6600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Advising Londoners</a:t>
            </a:r>
            <a:endParaRPr lang="en-GB" sz="1050" dirty="0">
              <a:solidFill>
                <a:srgbClr val="5B7EB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5D7AD8-70B3-40B6-8601-A6427E36C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249" y="3897459"/>
            <a:ext cx="10902462" cy="2242171"/>
          </a:xfrm>
        </p:spPr>
        <p:txBody>
          <a:bodyPr>
            <a:normAutofit fontScale="92500" lnSpcReduction="20000"/>
          </a:bodyPr>
          <a:lstStyle/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r>
              <a:rPr lang="en-GB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evaluation of the provision of social welfare advice across London</a:t>
            </a:r>
            <a:endParaRPr lang="en-GB" sz="1050" dirty="0">
              <a:solidFill>
                <a:srgbClr val="5B7EB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r>
              <a:rPr lang="en-GB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report commissioned by the Greater London Authority, Equalities and Fairness Team</a:t>
            </a:r>
          </a:p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Annual SCARE Meeting 2019: Mapping Need, Mapping Provision</a:t>
            </a:r>
          </a:p>
          <a:p>
            <a:pPr marL="288290">
              <a:lnSpc>
                <a:spcPct val="106000"/>
              </a:lnSpc>
              <a:spcBef>
                <a:spcPts val="1600"/>
              </a:spcBef>
              <a:spcAft>
                <a:spcPts val="800"/>
              </a:spcAft>
            </a:pPr>
            <a:r>
              <a:rPr lang="en-US" sz="2600" b="1" dirty="0">
                <a:solidFill>
                  <a:srgbClr val="5B7EB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Friday, 29 November 2019</a:t>
            </a:r>
            <a:endParaRPr lang="en-GB" sz="1050" dirty="0">
              <a:solidFill>
                <a:srgbClr val="5B7EB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CC79E8-86DD-4B0A-8846-55373422AD2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604" y="523827"/>
            <a:ext cx="2638791" cy="179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84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General update on the research</a:t>
            </a: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Research has now concluded. It comprised: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Desk research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general survey - 77 responses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call for evidence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further funding survey – 17 responses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Attending meetings and conferences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Interviews/discussions with around 50 organisations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Two focus groups: on funding and advice for young people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Report publication held up by the General Election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Publication will include a main report with comprehensive details of findings, case-studies (Enfield, Brent, H&amp;F), quotes from providers  and shorter, summary version – expected in January</a:t>
            </a: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530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Need for advice in London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Risen during the past decade, based on predictive demographic and socio-economic changes: population growth, migration, relative youth, benefits, low-incomes (20% below living wage)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Not evenly distributed, with some communities and some areas presenting multiple and complex advice needs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Shifted from inner to outer-London boroughs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Brent, Enfield, </a:t>
            </a:r>
            <a:r>
              <a:rPr lang="en-US" altLang="en-US" sz="2800" dirty="0" err="1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Haringey</a:t>
            </a: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err="1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Newham</a:t>
            </a: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and Barking are more likely to have a high need for advice than other London Boroughs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447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Demand for advice services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Advice services over-subscribed</a:t>
            </a: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Big increases in enquiries regarding: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Universal Credit (UC)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Challenging disability benefit decisions, assessments and sanctions (particularly for sickness and disability benefits)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General welfare benefits, pensions, health and social care system changes, including </a:t>
            </a:r>
            <a:r>
              <a:rPr lang="en-US" altLang="en-US" dirty="0" err="1">
                <a:solidFill>
                  <a:srgbClr val="5B7EB9"/>
                </a:solidFill>
                <a:cs typeface="Times New Roman" panose="02020603050405020304" pitchFamily="18" charset="0"/>
              </a:rPr>
              <a:t>digitisation</a:t>
            </a: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1257300" lvl="2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‘Priority debt’ indebtedness</a:t>
            </a:r>
          </a:p>
          <a:p>
            <a:pPr marL="1257300" lvl="2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Housing affordability, security of tenure and homelessness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Rise in hardship and complexity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Drivers: welfare reform, indebtedness, Brexit, digitization, systemic failure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7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Provision of advice in London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range of agencies provide advice, but NFP agencies provide the structural core and deal with by far the highest volumes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Provision now includes on-line, web chat, telephone and face to face services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Estimated 870 NFP agencies providing some form of SW advice – most as a secondary activity. Just under 500 are members of advice networks. Most are very small.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Map of NFP providers shows shortages, particularly in outer-London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 bono is important and has grown, but access is not consistent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On-line and self-help information and advice has grown (but duplication)</a:t>
            </a: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31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Mapping advice in London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8B66C1-290E-41CB-8703-F5B424222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3" y="1233015"/>
            <a:ext cx="7742535" cy="539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27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GLA and partner advice initiatives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01253" y="1380790"/>
            <a:ext cx="1038949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GLA piloting income maximization work in schools with CPAG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GLA commissions Warmer Homes Advice Service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GLA active on immigration advice, with London Councils, Paul Hamlyn: EU Londoners Hub, pilot triage and referral service – looking for sustainable funding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Trust for London commissioned employment advice research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GLA has launched an employment rights web-hub and directory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All positive but </a:t>
            </a:r>
            <a:r>
              <a:rPr lang="en-US" altLang="en-US" sz="2800" u="sng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not strategically coordinated</a:t>
            </a: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149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Gaps and shortages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Most acute where professional legal advice and representation is required: immigration, welfare benefits and housing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Gaps in outer-London boroughs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Shortages in advice for young Londoners (16-25), BAME Londoners and disabled Londoners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focus group was held on advising young Londoners with input from a large group of agencies wishing to address this issue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083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Changing face of advice</a:t>
            </a: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Channel shift from face-to-face drop-in to telephone and web-based services (including web chat)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More use of volunteers to deliver services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More outreach, community-based advice provision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Changes often driven by funding cuts – but few think new methods are cheaper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More health partnerships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Work around use of AI – e.g. Citizens Advice Lab, Etic Lab (Routes to Justice project)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590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Strategic challenges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Funding – shortfall £13m? (based on Low Commission)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Focus group on funding: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New network of advice funders, chaired by London Legal Support Trust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New funding sources? Legal Expenses Insurance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Workforce: recruitment, training, retention: initiatives are small-scale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Infrastructure: little pan-London capacity for networks of agencies, practitioners/advisers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Filling gaps and shortages: young people, disabled people, BAME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Systemic failure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071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39E0-8728-4D8C-80BB-68DCFE242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5664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5B7EB9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Recommendations for London</a:t>
            </a:r>
          </a:p>
        </p:txBody>
      </p:sp>
      <p:sp>
        <p:nvSpPr>
          <p:cNvPr id="6" name="Rectangle 5"/>
          <p:cNvSpPr/>
          <p:nvPr/>
        </p:nvSpPr>
        <p:spPr>
          <a:xfrm>
            <a:off x="927863" y="1380790"/>
            <a:ext cx="10389494" cy="830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Develop a shared vision of increasing access to advice 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Target services at those who are most excluded and in need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Facilitate pan-London networking and strategic action across the range of policy areas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Major push to support and engage BAME </a:t>
            </a:r>
            <a:r>
              <a:rPr lang="en-US" altLang="en-US" sz="2800" dirty="0" err="1">
                <a:solidFill>
                  <a:srgbClr val="5B7EB9"/>
                </a:solidFill>
                <a:cs typeface="Times New Roman" panose="02020603050405020304" pitchFamily="18" charset="0"/>
              </a:rPr>
              <a:t>organisations</a:t>
            </a: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, particularly in strategic bodies where voice is not heard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5B7EB9"/>
                </a:solidFill>
                <a:cs typeface="Times New Roman" panose="02020603050405020304" pitchFamily="18" charset="0"/>
              </a:rPr>
              <a:t>More user research, engagement of users in design and delivery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8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3200" dirty="0">
              <a:solidFill>
                <a:srgbClr val="5B7EB9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86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+mn-lt"/>
              </a:rPr>
              <a:t>Recommendations for GLA asks of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Funding action :via new London Funders advice group and Low Commission</a:t>
            </a:r>
            <a:r>
              <a:rPr lang="en-US" altLang="en-US" dirty="0">
                <a:solidFill>
                  <a:srgbClr val="5B7EB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National Advice and Legal Support Fund</a:t>
            </a:r>
            <a:endParaRPr lang="en-US" altLang="en-US" dirty="0">
              <a:solidFill>
                <a:srgbClr val="5B7EB9"/>
              </a:solidFill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Action to reduce preventable failure through Administrative Justice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GLA engagement with Legal Support Action Plan: e.g. testing holistic legal support hubs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ts val="1200"/>
              </a:spcAft>
            </a:pPr>
            <a:r>
              <a:rPr lang="en-US" altLang="en-US" dirty="0">
                <a:solidFill>
                  <a:srgbClr val="5B7EB9"/>
                </a:solidFill>
                <a:cs typeface="Times New Roman" panose="02020603050405020304" pitchFamily="18" charset="0"/>
              </a:rPr>
              <a:t>Workforce action to ensure skills developed and retained and that career path defined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557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D68D4E2822964FB43AFC27C0E2C959" ma:contentTypeVersion="5" ma:contentTypeDescription="Create a new document." ma:contentTypeScope="" ma:versionID="7e12c29818f4683a15e67f6ff659b148">
  <xsd:schema xmlns:xsd="http://www.w3.org/2001/XMLSchema" xmlns:xs="http://www.w3.org/2001/XMLSchema" xmlns:p="http://schemas.microsoft.com/office/2006/metadata/properties" xmlns:ns3="c9fd6df4-c111-4c65-967b-9b70bc766e8c" xmlns:ns4="1c2255d2-1516-41ab-9eef-3a20979046c1" targetNamespace="http://schemas.microsoft.com/office/2006/metadata/properties" ma:root="true" ma:fieldsID="c111793c79e4799cf16fa438a4e57edd" ns3:_="" ns4:_="">
    <xsd:import namespace="c9fd6df4-c111-4c65-967b-9b70bc766e8c"/>
    <xsd:import namespace="1c2255d2-1516-41ab-9eef-3a20979046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d6df4-c111-4c65-967b-9b70bc766e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255d2-1516-41ab-9eef-3a20979046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00A860-95BE-45C5-8D8C-6C95EB82D39A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c2255d2-1516-41ab-9eef-3a20979046c1"/>
    <ds:schemaRef ds:uri="http://purl.org/dc/elements/1.1/"/>
    <ds:schemaRef ds:uri="http://schemas.microsoft.com/office/2006/metadata/properties"/>
    <ds:schemaRef ds:uri="http://purl.org/dc/terms/"/>
    <ds:schemaRef ds:uri="c9fd6df4-c111-4c65-967b-9b70bc766e8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1EDFD1-56E5-4037-9155-F68DCA070A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D01181-BDFD-46FA-A38F-F64BAD8E7F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fd6df4-c111-4c65-967b-9b70bc766e8c"/>
    <ds:schemaRef ds:uri="1c2255d2-1516-41ab-9eef-3a20979046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812</Words>
  <Application>Microsoft Office PowerPoint</Application>
  <PresentationFormat>Widescreen</PresentationFormat>
  <Paragraphs>103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Advising Londoners</vt:lpstr>
      <vt:lpstr>General update on the research</vt:lpstr>
      <vt:lpstr>Need for advice in London</vt:lpstr>
      <vt:lpstr>Demand for advice services</vt:lpstr>
      <vt:lpstr>Provision of advice in London</vt:lpstr>
      <vt:lpstr>Mapping advice in London</vt:lpstr>
      <vt:lpstr>GLA and partner advice initiatives</vt:lpstr>
      <vt:lpstr>Gaps and shortages</vt:lpstr>
      <vt:lpstr>Changing face of advice</vt:lpstr>
      <vt:lpstr>Strategic challenges</vt:lpstr>
      <vt:lpstr>Recommendations for London</vt:lpstr>
      <vt:lpstr>Recommendations for GLA asks of government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Advising Londoners</dc:title>
  <dc:creator>JewYates Family</dc:creator>
  <cp:lastModifiedBy>JewYates Family</cp:lastModifiedBy>
  <cp:revision>24</cp:revision>
  <cp:lastPrinted>2019-04-23T10:02:42Z</cp:lastPrinted>
  <dcterms:created xsi:type="dcterms:W3CDTF">2019-04-10T09:55:38Z</dcterms:created>
  <dcterms:modified xsi:type="dcterms:W3CDTF">2019-11-27T09:49:56Z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0x01010065D68D4E2822964FB43AFC27C0E2C959</vt:lpwstr>
  </property>
</Properties>
</file>