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65" r:id="rId2"/>
    <p:sldId id="266" r:id="rId3"/>
    <p:sldId id="257" r:id="rId4"/>
    <p:sldId id="260" r:id="rId5"/>
    <p:sldId id="262" r:id="rId6"/>
    <p:sldId id="264" r:id="rId7"/>
    <p:sldId id="268" r:id="rId8"/>
    <p:sldId id="261" r:id="rId9"/>
    <p:sldId id="26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123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B8224-297D-4CCD-8D51-82F2F915E99D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F24B2-011D-4575-AD9F-3F8CE33D2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4319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EC3EB-9B8A-471F-914A-CB43D05982B1}" type="datetime1">
              <a:rPr lang="en-GB" smtClean="0">
                <a:solidFill>
                  <a:srgbClr val="DFDCB7"/>
                </a:solidFill>
              </a:rPr>
              <a:t>27/11/2019</a:t>
            </a:fld>
            <a:endParaRPr lang="en-GB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56F81-F9CE-498E-BD73-CF856F91DD1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8696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D09AF-D339-4337-A317-AB5BFE4AE9F7}" type="datetime1">
              <a:rPr lang="en-GB" smtClean="0">
                <a:solidFill>
                  <a:srgbClr val="DFDCB7"/>
                </a:solidFill>
              </a:rPr>
              <a:t>27/11/2019</a:t>
            </a:fld>
            <a:endParaRPr lang="en-GB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56F81-F9CE-498E-BD73-CF856F91DD1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2533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92EA2-1273-4D17-A362-690760FB30E5}" type="datetime1">
              <a:rPr lang="en-GB" smtClean="0">
                <a:solidFill>
                  <a:srgbClr val="DFDCB7"/>
                </a:solidFill>
              </a:rPr>
              <a:t>27/11/2019</a:t>
            </a:fld>
            <a:endParaRPr lang="en-GB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56F81-F9CE-498E-BD73-CF856F91DD1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9800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AA2E3-9080-4519-B15F-DE3AB13CFB69}" type="datetime1">
              <a:rPr lang="en-GB" smtClean="0">
                <a:solidFill>
                  <a:srgbClr val="DFDCB7"/>
                </a:solidFill>
              </a:rPr>
              <a:t>27/11/2019</a:t>
            </a:fld>
            <a:endParaRPr lang="en-GB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56F81-F9CE-498E-BD73-CF856F91DD1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1348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30B57-DB16-409B-9327-A47943171253}" type="datetime1">
              <a:rPr lang="en-GB" smtClean="0">
                <a:solidFill>
                  <a:srgbClr val="DFDCB7"/>
                </a:solidFill>
              </a:rPr>
              <a:t>27/11/2019</a:t>
            </a:fld>
            <a:endParaRPr lang="en-GB">
              <a:solidFill>
                <a:srgbClr val="DFDCB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56F81-F9CE-498E-BD73-CF856F91DD1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222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FFCD3-C14D-4EE0-8032-FDF27A7EEBEE}" type="datetime1">
              <a:rPr lang="en-GB" smtClean="0">
                <a:solidFill>
                  <a:srgbClr val="DFDCB7"/>
                </a:solidFill>
              </a:rPr>
              <a:t>27/11/2019</a:t>
            </a:fld>
            <a:endParaRPr lang="en-GB">
              <a:solidFill>
                <a:srgbClr val="DFDCB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DFDCB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56F81-F9CE-498E-BD73-CF856F91DD1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7640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F681D-F7B8-4076-8D7E-88A27DF309BD}" type="datetime1">
              <a:rPr lang="en-GB" smtClean="0">
                <a:solidFill>
                  <a:srgbClr val="DFDCB7"/>
                </a:solidFill>
              </a:rPr>
              <a:t>27/11/2019</a:t>
            </a:fld>
            <a:endParaRPr lang="en-GB">
              <a:solidFill>
                <a:srgbClr val="DFDCB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DFDCB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56F81-F9CE-498E-BD73-CF856F91DD1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2067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34424-47AC-4307-9DBE-C773B5E6D578}" type="datetime1">
              <a:rPr lang="en-GB" smtClean="0">
                <a:solidFill>
                  <a:srgbClr val="DFDCB7"/>
                </a:solidFill>
              </a:rPr>
              <a:t>27/11/2019</a:t>
            </a:fld>
            <a:endParaRPr lang="en-GB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56F81-F9CE-498E-BD73-CF856F91DD1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70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0C6-77F7-4A0B-91E2-10E9335BE7AA}" type="datetime1">
              <a:rPr lang="en-GB" smtClean="0">
                <a:solidFill>
                  <a:srgbClr val="DFDCB7"/>
                </a:solidFill>
              </a:rPr>
              <a:t>27/11/2019</a:t>
            </a:fld>
            <a:endParaRPr lang="en-GB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156F81-F9CE-498E-BD73-CF856F91DD1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121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380B-2ED6-417F-9983-E2507D927AC2}" type="datetime1">
              <a:rPr lang="en-GB" smtClean="0">
                <a:solidFill>
                  <a:srgbClr val="DFDCB7"/>
                </a:solidFill>
              </a:rPr>
              <a:t>27/11/2019</a:t>
            </a:fld>
            <a:endParaRPr lang="en-GB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56F81-F9CE-498E-BD73-CF856F91DD1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1707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B3974-E618-45A3-BFEE-E2D23016807E}" type="datetime1">
              <a:rPr lang="en-GB" smtClean="0">
                <a:solidFill>
                  <a:srgbClr val="DFDCB7"/>
                </a:solidFill>
              </a:rPr>
              <a:t>27/11/2019</a:t>
            </a:fld>
            <a:endParaRPr lang="en-GB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56F81-F9CE-498E-BD73-CF856F91DD1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582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14156F81-F9CE-498E-BD73-CF856F91DD1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GB">
              <a:solidFill>
                <a:srgbClr val="DFDCB7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903697F2-83A0-4C8C-ADE3-E792E8C4BA22}" type="datetime1">
              <a:rPr lang="en-GB" smtClean="0">
                <a:solidFill>
                  <a:srgbClr val="DFDCB7"/>
                </a:solidFill>
              </a:rPr>
              <a:t>27/11/2019</a:t>
            </a:fld>
            <a:endParaRPr lang="en-GB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228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m.burton@mdx.ac.u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3568" y="1124745"/>
            <a:ext cx="7344816" cy="2592288"/>
          </a:xfrm>
        </p:spPr>
        <p:txBody>
          <a:bodyPr/>
          <a:lstStyle/>
          <a:p>
            <a:r>
              <a:rPr lang="en-GB" sz="4000" dirty="0" smtClean="0"/>
              <a:t>Fit for purpose? A comparison of face-to-face and telephone casework </a:t>
            </a:r>
            <a:r>
              <a:rPr lang="en-GB" sz="4000" dirty="0"/>
              <a:t>in social welfare legal </a:t>
            </a:r>
            <a:r>
              <a:rPr lang="en-GB" sz="4000" dirty="0" smtClean="0"/>
              <a:t>aid</a:t>
            </a:r>
            <a:endParaRPr lang="en-GB" sz="4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3568" y="4149080"/>
            <a:ext cx="6461760" cy="1066800"/>
          </a:xfrm>
        </p:spPr>
        <p:txBody>
          <a:bodyPr>
            <a:noAutofit/>
          </a:bodyPr>
          <a:lstStyle/>
          <a:p>
            <a:r>
              <a:rPr lang="en-GB" sz="3200" dirty="0" smtClean="0">
                <a:solidFill>
                  <a:schemeClr val="tx1"/>
                </a:solidFill>
              </a:rPr>
              <a:t>Dr Marie Burton</a:t>
            </a:r>
          </a:p>
          <a:p>
            <a:r>
              <a:rPr lang="en-GB" sz="3200" dirty="0" smtClean="0">
                <a:solidFill>
                  <a:schemeClr val="tx1"/>
                </a:solidFill>
              </a:rPr>
              <a:t>Middlesex University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56F81-F9CE-498E-BD73-CF856F91DD15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9116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GB" sz="3600" dirty="0" smtClean="0"/>
              <a:t>1. My research</a:t>
            </a:r>
          </a:p>
          <a:p>
            <a:pPr marL="114300" indent="0">
              <a:buNone/>
            </a:pPr>
            <a:endParaRPr lang="en-GB" sz="3600" dirty="0" smtClean="0"/>
          </a:p>
          <a:p>
            <a:pPr marL="114300" indent="0">
              <a:buNone/>
            </a:pPr>
            <a:r>
              <a:rPr lang="en-GB" sz="3600" dirty="0" smtClean="0"/>
              <a:t>2. Research findings</a:t>
            </a:r>
          </a:p>
          <a:p>
            <a:pPr marL="114300" indent="0">
              <a:buNone/>
            </a:pPr>
            <a:endParaRPr lang="en-GB" sz="3600" dirty="0" smtClean="0"/>
          </a:p>
          <a:p>
            <a:pPr marL="114300" indent="0">
              <a:buNone/>
            </a:pPr>
            <a:endParaRPr lang="en-GB" sz="3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56F81-F9CE-498E-BD73-CF856F91DD15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40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My research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68760"/>
            <a:ext cx="7681664" cy="5132040"/>
          </a:xfrm>
        </p:spPr>
        <p:txBody>
          <a:bodyPr/>
          <a:lstStyle/>
          <a:p>
            <a:r>
              <a:rPr lang="en-GB" sz="2800" dirty="0" smtClean="0"/>
              <a:t>PhD research comparing telephone and face-to-face casework</a:t>
            </a:r>
          </a:p>
          <a:p>
            <a:r>
              <a:rPr lang="en-GB" sz="2800" dirty="0" smtClean="0"/>
              <a:t>Advice </a:t>
            </a:r>
            <a:r>
              <a:rPr lang="en-GB" sz="2800" dirty="0" smtClean="0"/>
              <a:t>in housing </a:t>
            </a:r>
            <a:r>
              <a:rPr lang="en-GB" sz="2800" dirty="0"/>
              <a:t>and homelessness matters - one of the few areas of SW law where </a:t>
            </a:r>
            <a:r>
              <a:rPr lang="en-GB" sz="2800" dirty="0" smtClean="0"/>
              <a:t>telephone and face-to-face </a:t>
            </a:r>
            <a:r>
              <a:rPr lang="en-GB" sz="2800" dirty="0"/>
              <a:t>advice </a:t>
            </a:r>
            <a:r>
              <a:rPr lang="en-GB" sz="2800" dirty="0" smtClean="0"/>
              <a:t>was </a:t>
            </a:r>
            <a:r>
              <a:rPr lang="en-GB" sz="2800" dirty="0" smtClean="0"/>
              <a:t>provided post-LASPO</a:t>
            </a:r>
          </a:p>
          <a:p>
            <a:pPr lvl="0"/>
            <a:r>
              <a:rPr lang="en-GB" sz="2800" dirty="0" smtClean="0"/>
              <a:t>Methods: </a:t>
            </a:r>
          </a:p>
          <a:p>
            <a:pPr lvl="1"/>
            <a:r>
              <a:rPr lang="en-GB" sz="2600" dirty="0" smtClean="0"/>
              <a:t>40 interviews </a:t>
            </a:r>
            <a:r>
              <a:rPr lang="en-GB" sz="2600" dirty="0" smtClean="0"/>
              <a:t>with </a:t>
            </a:r>
            <a:r>
              <a:rPr lang="en-GB" sz="2600" dirty="0"/>
              <a:t>face-to-face and telephone clients and </a:t>
            </a:r>
            <a:r>
              <a:rPr lang="en-GB" sz="2600" dirty="0" smtClean="0"/>
              <a:t>advisers</a:t>
            </a:r>
          </a:p>
          <a:p>
            <a:pPr lvl="1"/>
            <a:r>
              <a:rPr lang="en-GB" sz="2600" dirty="0" smtClean="0"/>
              <a:t>22 </a:t>
            </a:r>
            <a:r>
              <a:rPr lang="en-GB" sz="2600" dirty="0" smtClean="0"/>
              <a:t>observations  of meetings/calls between clients and advisers of </a:t>
            </a:r>
            <a:r>
              <a:rPr lang="en-GB" sz="2600" dirty="0" smtClean="0"/>
              <a:t>a national </a:t>
            </a:r>
            <a:r>
              <a:rPr lang="en-GB" sz="2600" dirty="0"/>
              <a:t>NFP </a:t>
            </a:r>
            <a:r>
              <a:rPr lang="en-GB" sz="2600" dirty="0" smtClean="0"/>
              <a:t>provider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56F81-F9CE-498E-BD73-CF856F91DD15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79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Research </a:t>
            </a:r>
            <a:r>
              <a:rPr lang="en-GB" dirty="0" smtClean="0"/>
              <a:t>findings: 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7620000" cy="4800600"/>
          </a:xfrm>
        </p:spPr>
        <p:txBody>
          <a:bodyPr/>
          <a:lstStyle/>
          <a:p>
            <a:pPr marL="0" indent="0">
              <a:buNone/>
            </a:pPr>
            <a:r>
              <a:rPr lang="en-GB" sz="3200" dirty="0" smtClean="0"/>
              <a:t>Face-to-face </a:t>
            </a:r>
            <a:r>
              <a:rPr lang="en-GB" sz="3200" dirty="0" smtClean="0"/>
              <a:t>likely to be more effective </a:t>
            </a:r>
            <a:r>
              <a:rPr lang="en-GB" sz="3200" dirty="0" smtClean="0"/>
              <a:t>than telephone for </a:t>
            </a:r>
            <a:r>
              <a:rPr lang="en-GB" sz="3200" dirty="0" smtClean="0"/>
              <a:t>SW </a:t>
            </a:r>
            <a:r>
              <a:rPr lang="en-GB" sz="3200" dirty="0" smtClean="0"/>
              <a:t>casework</a:t>
            </a:r>
          </a:p>
          <a:p>
            <a:pPr marL="0" indent="0">
              <a:buNone/>
            </a:pPr>
            <a:endParaRPr lang="en-GB" sz="3200" dirty="0" smtClean="0"/>
          </a:p>
          <a:p>
            <a:pPr marL="754380" lvl="1" indent="-457200"/>
            <a:r>
              <a:rPr lang="en-GB" sz="3000" dirty="0" smtClean="0"/>
              <a:t>Emotional engagement</a:t>
            </a:r>
          </a:p>
          <a:p>
            <a:pPr marL="754380" lvl="1" indent="-457200"/>
            <a:r>
              <a:rPr lang="en-GB" sz="3000" dirty="0" smtClean="0"/>
              <a:t>Fuller exchange of information and advice</a:t>
            </a:r>
          </a:p>
          <a:p>
            <a:pPr marL="754380" lvl="1" indent="-457200"/>
            <a:r>
              <a:rPr lang="en-GB" sz="3000" dirty="0" smtClean="0"/>
              <a:t>Benefits of local knowledge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56F81-F9CE-498E-BD73-CF856F91DD15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70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7681664" cy="864096"/>
          </a:xfrm>
        </p:spPr>
        <p:txBody>
          <a:bodyPr/>
          <a:lstStyle/>
          <a:p>
            <a:r>
              <a:rPr lang="en-US" dirty="0" smtClean="0"/>
              <a:t>Emotional engagement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7" y="980728"/>
            <a:ext cx="7776864" cy="5616625"/>
          </a:xfrm>
        </p:spPr>
        <p:txBody>
          <a:bodyPr>
            <a:normAutofit/>
          </a:bodyPr>
          <a:lstStyle/>
          <a:p>
            <a:endParaRPr lang="en-US" sz="2800" dirty="0" smtClean="0"/>
          </a:p>
          <a:p>
            <a:r>
              <a:rPr lang="en-US" sz="2800" dirty="0" smtClean="0"/>
              <a:t>Face-to-face </a:t>
            </a:r>
            <a:r>
              <a:rPr lang="en-US" sz="2800" dirty="0" smtClean="0"/>
              <a:t>builds closer connection between client and </a:t>
            </a:r>
            <a:r>
              <a:rPr lang="en-US" sz="2800" dirty="0" smtClean="0"/>
              <a:t>adviser </a:t>
            </a:r>
            <a:r>
              <a:rPr lang="en-US" sz="2800" dirty="0" smtClean="0"/>
              <a:t>- </a:t>
            </a:r>
            <a:r>
              <a:rPr lang="en-US" sz="2800" dirty="0" smtClean="0"/>
              <a:t>client </a:t>
            </a:r>
            <a:r>
              <a:rPr lang="en-US" sz="2800" dirty="0" smtClean="0"/>
              <a:t>more willing to disclose and co-operate with the adviser:</a:t>
            </a:r>
          </a:p>
          <a:p>
            <a:pPr marL="0" lvl="1" indent="0">
              <a:buNone/>
            </a:pPr>
            <a:endParaRPr lang="en-GB" sz="2800" dirty="0"/>
          </a:p>
          <a:p>
            <a:pPr marL="365760" lvl="2" indent="0">
              <a:buNone/>
            </a:pPr>
            <a:r>
              <a:rPr lang="en-GB" sz="2800" i="1" dirty="0" smtClean="0"/>
              <a:t>‘…[W]e need to get as much of the story as possible and you can only do that if they feel comfortable to tell you. So, </a:t>
            </a:r>
            <a:r>
              <a:rPr lang="en-GB" sz="2800" b="1" i="1" dirty="0" smtClean="0"/>
              <a:t>the relationship is everything</a:t>
            </a:r>
            <a:r>
              <a:rPr lang="en-GB" sz="2800" i="1" dirty="0" smtClean="0"/>
              <a:t>.’ </a:t>
            </a:r>
            <a:r>
              <a:rPr lang="en-GB" sz="2800" dirty="0" smtClean="0"/>
              <a:t>(Face-to-face adviser)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56F81-F9CE-498E-BD73-CF856F91DD15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03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Exchange of information and advice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268760"/>
            <a:ext cx="8136904" cy="5472608"/>
          </a:xfrm>
        </p:spPr>
        <p:txBody>
          <a:bodyPr>
            <a:normAutofit/>
          </a:bodyPr>
          <a:lstStyle/>
          <a:p>
            <a:endParaRPr lang="en-GB" sz="2800" dirty="0" smtClean="0"/>
          </a:p>
          <a:p>
            <a:r>
              <a:rPr lang="en-GB" sz="2800" dirty="0" smtClean="0"/>
              <a:t>Communication </a:t>
            </a:r>
            <a:r>
              <a:rPr lang="en-GB" sz="2800" dirty="0"/>
              <a:t>is improved by face-to-face </a:t>
            </a:r>
            <a:r>
              <a:rPr lang="en-GB" sz="2800" dirty="0" smtClean="0"/>
              <a:t>interaction</a:t>
            </a:r>
          </a:p>
          <a:p>
            <a:pPr lvl="1"/>
            <a:r>
              <a:rPr lang="en-GB" sz="2600" dirty="0" smtClean="0"/>
              <a:t>Better rapport – more comprehensive instructions</a:t>
            </a:r>
          </a:p>
          <a:p>
            <a:pPr lvl="1"/>
            <a:r>
              <a:rPr lang="en-GB" sz="2600" dirty="0" smtClean="0"/>
              <a:t>Often </a:t>
            </a:r>
            <a:r>
              <a:rPr lang="en-GB" sz="2600" dirty="0" smtClean="0"/>
              <a:t>easier for clients to </a:t>
            </a:r>
            <a:r>
              <a:rPr lang="en-GB" sz="2600" dirty="0"/>
              <a:t>express themselves </a:t>
            </a:r>
            <a:endParaRPr lang="en-GB" sz="2600" dirty="0" smtClean="0"/>
          </a:p>
          <a:p>
            <a:pPr lvl="1"/>
            <a:r>
              <a:rPr lang="en-GB" sz="2600" dirty="0" smtClean="0"/>
              <a:t>Non-verbal </a:t>
            </a:r>
            <a:r>
              <a:rPr lang="en-GB" sz="2600" dirty="0"/>
              <a:t>communication </a:t>
            </a:r>
            <a:r>
              <a:rPr lang="en-GB" sz="2600" dirty="0" smtClean="0"/>
              <a:t>assists explaining/understanding</a:t>
            </a:r>
            <a:endParaRPr lang="en-US" sz="2600" dirty="0" smtClean="0"/>
          </a:p>
          <a:p>
            <a:pPr lvl="1"/>
            <a:r>
              <a:rPr lang="en-US" sz="2600" dirty="0" smtClean="0"/>
              <a:t>Use of documents</a:t>
            </a:r>
          </a:p>
          <a:p>
            <a:r>
              <a:rPr lang="en-GB" sz="2800" dirty="0" smtClean="0"/>
              <a:t>Able </a:t>
            </a:r>
            <a:r>
              <a:rPr lang="en-GB" sz="2800" dirty="0"/>
              <a:t>to advise </a:t>
            </a:r>
            <a:r>
              <a:rPr lang="en-GB" sz="2800" dirty="0" smtClean="0"/>
              <a:t>more accurately and sooner with </a:t>
            </a:r>
            <a:r>
              <a:rPr lang="en-GB" sz="2800" dirty="0"/>
              <a:t>better </a:t>
            </a:r>
            <a:r>
              <a:rPr lang="en-GB" sz="2800" dirty="0" smtClean="0"/>
              <a:t>information/stronger relationship</a:t>
            </a:r>
          </a:p>
          <a:p>
            <a:pPr lvl="1"/>
            <a:endParaRPr lang="en-US" sz="2600" dirty="0" smtClean="0"/>
          </a:p>
          <a:p>
            <a:pPr lvl="1"/>
            <a:endParaRPr lang="en-US" sz="2600" dirty="0"/>
          </a:p>
          <a:p>
            <a:endParaRPr lang="en-GB" sz="2800" dirty="0" smtClean="0"/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56F81-F9CE-498E-BD73-CF856F91DD15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81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Exchange of information and advice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A9A57C"/>
              </a:buClr>
            </a:pPr>
            <a:endParaRPr lang="en-US" sz="2800" dirty="0" smtClean="0">
              <a:solidFill>
                <a:srgbClr val="2F2B20"/>
              </a:solidFill>
            </a:endParaRPr>
          </a:p>
          <a:p>
            <a:pPr lvl="0">
              <a:buClr>
                <a:srgbClr val="A9A57C"/>
              </a:buClr>
            </a:pPr>
            <a:r>
              <a:rPr lang="en-US" sz="3200" dirty="0" smtClean="0">
                <a:solidFill>
                  <a:srgbClr val="2F2B20"/>
                </a:solidFill>
              </a:rPr>
              <a:t>Telephone </a:t>
            </a:r>
            <a:endParaRPr lang="en-US" sz="3200" dirty="0">
              <a:solidFill>
                <a:srgbClr val="2F2B20"/>
              </a:solidFill>
            </a:endParaRPr>
          </a:p>
          <a:p>
            <a:pPr lvl="1">
              <a:buClr>
                <a:srgbClr val="9CBEBD"/>
              </a:buClr>
            </a:pPr>
            <a:r>
              <a:rPr lang="en-US" sz="2800" dirty="0">
                <a:solidFill>
                  <a:srgbClr val="2F2B20"/>
                </a:solidFill>
              </a:rPr>
              <a:t>Valued for ease of access </a:t>
            </a:r>
            <a:r>
              <a:rPr lang="en-US" sz="2800" dirty="0" smtClean="0">
                <a:solidFill>
                  <a:srgbClr val="2F2B20"/>
                </a:solidFill>
              </a:rPr>
              <a:t>BUT</a:t>
            </a:r>
          </a:p>
          <a:p>
            <a:pPr lvl="1">
              <a:buClr>
                <a:srgbClr val="9CBEBD"/>
              </a:buClr>
            </a:pPr>
            <a:endParaRPr lang="en-US" sz="2800" dirty="0">
              <a:solidFill>
                <a:srgbClr val="2F2B20"/>
              </a:solidFill>
            </a:endParaRPr>
          </a:p>
          <a:p>
            <a:pPr lvl="1">
              <a:buClr>
                <a:srgbClr val="9CBEBD"/>
              </a:buClr>
            </a:pPr>
            <a:r>
              <a:rPr lang="en-US" sz="2800" dirty="0">
                <a:solidFill>
                  <a:srgbClr val="2F2B20"/>
                </a:solidFill>
              </a:rPr>
              <a:t>Issues </a:t>
            </a:r>
            <a:r>
              <a:rPr lang="en-US" sz="2800" dirty="0" smtClean="0">
                <a:solidFill>
                  <a:srgbClr val="2F2B20"/>
                </a:solidFill>
              </a:rPr>
              <a:t>for:</a:t>
            </a:r>
          </a:p>
          <a:p>
            <a:pPr lvl="2">
              <a:buClr>
                <a:srgbClr val="9CBEBD"/>
              </a:buClr>
            </a:pPr>
            <a:r>
              <a:rPr lang="en-US" sz="2800" dirty="0" smtClean="0">
                <a:solidFill>
                  <a:srgbClr val="2F2B20"/>
                </a:solidFill>
              </a:rPr>
              <a:t>vulnerable clients</a:t>
            </a:r>
          </a:p>
          <a:p>
            <a:pPr lvl="2">
              <a:buClr>
                <a:srgbClr val="9CBEBD"/>
              </a:buClr>
            </a:pPr>
            <a:r>
              <a:rPr lang="en-US" sz="2800" dirty="0" smtClean="0">
                <a:solidFill>
                  <a:srgbClr val="2F2B20"/>
                </a:solidFill>
              </a:rPr>
              <a:t>urgent</a:t>
            </a:r>
          </a:p>
          <a:p>
            <a:pPr lvl="2">
              <a:buClr>
                <a:srgbClr val="9CBEBD"/>
              </a:buClr>
            </a:pPr>
            <a:r>
              <a:rPr lang="en-US" sz="2800" dirty="0" smtClean="0">
                <a:solidFill>
                  <a:srgbClr val="2F2B20"/>
                </a:solidFill>
              </a:rPr>
              <a:t>complex </a:t>
            </a:r>
            <a:r>
              <a:rPr lang="en-US" sz="2800" dirty="0">
                <a:solidFill>
                  <a:srgbClr val="2F2B20"/>
                </a:solidFill>
              </a:rPr>
              <a:t>cases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56F81-F9CE-498E-BD73-CF856F91DD15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412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485" y="260648"/>
            <a:ext cx="7620000" cy="1143000"/>
          </a:xfrm>
        </p:spPr>
        <p:txBody>
          <a:bodyPr/>
          <a:lstStyle/>
          <a:p>
            <a:r>
              <a:rPr lang="en-US" sz="4400" dirty="0" smtClean="0"/>
              <a:t>Local knowledge: </a:t>
            </a:r>
            <a:br>
              <a:rPr lang="en-US" sz="4400" dirty="0" smtClean="0"/>
            </a:br>
            <a:r>
              <a:rPr lang="en-US" sz="4400" dirty="0" smtClean="0"/>
              <a:t>face-to-face services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7620001" cy="4945566"/>
          </a:xfrm>
        </p:spPr>
        <p:txBody>
          <a:bodyPr>
            <a:normAutofit/>
          </a:bodyPr>
          <a:lstStyle/>
          <a:p>
            <a:pPr marL="445770" indent="-342900"/>
            <a:r>
              <a:rPr lang="en-US" sz="2800" dirty="0" smtClean="0"/>
              <a:t>Physical environment</a:t>
            </a:r>
            <a:endParaRPr lang="en-US" sz="2800" dirty="0"/>
          </a:p>
          <a:p>
            <a:pPr marL="742950" lvl="1" indent="-342900"/>
            <a:r>
              <a:rPr lang="en-US" sz="2600" dirty="0" err="1" smtClean="0"/>
              <a:t>Eg</a:t>
            </a:r>
            <a:r>
              <a:rPr lang="en-US" sz="2600" dirty="0" smtClean="0"/>
              <a:t> geography, housing conditions</a:t>
            </a:r>
          </a:p>
          <a:p>
            <a:pPr marL="445770" indent="-342900"/>
            <a:r>
              <a:rPr lang="en-US" sz="2800" dirty="0" smtClean="0"/>
              <a:t>Practices, policies and procedures</a:t>
            </a:r>
          </a:p>
          <a:p>
            <a:pPr marL="742950" lvl="1" indent="-342900"/>
            <a:r>
              <a:rPr lang="en-US" sz="2600" dirty="0" smtClean="0"/>
              <a:t>‘How things are done around here’</a:t>
            </a:r>
          </a:p>
          <a:p>
            <a:pPr marL="445770" indent="-342900"/>
            <a:r>
              <a:rPr lang="en-US" sz="2800" dirty="0"/>
              <a:t>R</a:t>
            </a:r>
            <a:r>
              <a:rPr lang="en-US" sz="2800" dirty="0" smtClean="0"/>
              <a:t>elationships and networks </a:t>
            </a:r>
          </a:p>
          <a:p>
            <a:pPr lvl="1"/>
            <a:r>
              <a:rPr lang="en-US" sz="2400" dirty="0" smtClean="0"/>
              <a:t>Opponents </a:t>
            </a:r>
            <a:endParaRPr lang="en-US" sz="2400" dirty="0"/>
          </a:p>
          <a:p>
            <a:pPr lvl="2"/>
            <a:r>
              <a:rPr lang="en-US" sz="2200" dirty="0" smtClean="0"/>
              <a:t>do deals – for benefit of clients</a:t>
            </a:r>
          </a:p>
          <a:p>
            <a:pPr lvl="1"/>
            <a:r>
              <a:rPr lang="en-US" sz="2400" dirty="0" smtClean="0"/>
              <a:t>Allies  provide clients with support</a:t>
            </a:r>
            <a:endParaRPr lang="en-US" sz="2400" dirty="0"/>
          </a:p>
          <a:p>
            <a:pPr lvl="2"/>
            <a:r>
              <a:rPr lang="en-US" sz="2200" dirty="0" smtClean="0"/>
              <a:t>Legal -  </a:t>
            </a:r>
            <a:r>
              <a:rPr lang="en-US" sz="2200" dirty="0" err="1" smtClean="0"/>
              <a:t>eg</a:t>
            </a:r>
            <a:r>
              <a:rPr lang="en-US" sz="2200" dirty="0" smtClean="0"/>
              <a:t> money advice</a:t>
            </a:r>
          </a:p>
          <a:p>
            <a:pPr lvl="2"/>
            <a:r>
              <a:rPr lang="en-US" sz="2200" dirty="0" smtClean="0"/>
              <a:t>Non-legal – </a:t>
            </a:r>
            <a:r>
              <a:rPr lang="en-US" sz="2200" dirty="0" err="1" smtClean="0"/>
              <a:t>eg</a:t>
            </a:r>
            <a:r>
              <a:rPr lang="en-US" sz="2200" dirty="0" smtClean="0"/>
              <a:t> food, wellbeing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56F81-F9CE-498E-BD73-CF856F91DD15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58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Find out more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endParaRPr lang="en-GB" sz="3600" dirty="0" smtClean="0"/>
          </a:p>
          <a:p>
            <a:pPr marL="114300" lvl="0" indent="0">
              <a:buNone/>
            </a:pPr>
            <a:r>
              <a:rPr lang="en-GB" sz="3600" i="1" dirty="0" smtClean="0">
                <a:solidFill>
                  <a:srgbClr val="2F2B20"/>
                </a:solidFill>
              </a:rPr>
              <a:t>Calling </a:t>
            </a:r>
            <a:r>
              <a:rPr lang="en-GB" sz="3600" i="1" dirty="0">
                <a:solidFill>
                  <a:srgbClr val="2F2B20"/>
                </a:solidFill>
              </a:rPr>
              <a:t>for Justice: comparing face-to-face and telephone advice in social welfare legal aid </a:t>
            </a:r>
            <a:r>
              <a:rPr lang="en-GB" sz="3600" dirty="0">
                <a:solidFill>
                  <a:srgbClr val="2F2B20"/>
                </a:solidFill>
              </a:rPr>
              <a:t>(PhD, LSE, 2015)</a:t>
            </a:r>
            <a:endParaRPr lang="en-GB" sz="3600" i="1" dirty="0">
              <a:solidFill>
                <a:srgbClr val="2F2B20"/>
              </a:solidFill>
            </a:endParaRPr>
          </a:p>
          <a:p>
            <a:pPr marL="114300" indent="0">
              <a:buNone/>
            </a:pPr>
            <a:endParaRPr lang="en-GB" sz="3600" dirty="0" smtClean="0"/>
          </a:p>
          <a:p>
            <a:pPr marL="114300" indent="0">
              <a:buNone/>
            </a:pPr>
            <a:r>
              <a:rPr lang="en-GB" sz="3600" dirty="0" smtClean="0"/>
              <a:t>Email: </a:t>
            </a:r>
            <a:r>
              <a:rPr lang="en-GB" sz="3600" dirty="0" smtClean="0">
                <a:hlinkClick r:id="rId2"/>
              </a:rPr>
              <a:t>m.burton@mdx.ac.uk</a:t>
            </a:r>
            <a:r>
              <a:rPr lang="en-GB" sz="3600" dirty="0" smtClean="0"/>
              <a:t>  </a:t>
            </a:r>
          </a:p>
          <a:p>
            <a:pPr marL="114300" indent="0">
              <a:buNone/>
            </a:pPr>
            <a:endParaRPr lang="en-GB" sz="3600" dirty="0"/>
          </a:p>
          <a:p>
            <a:pPr marL="114300" indent="0">
              <a:buNone/>
            </a:pPr>
            <a:endParaRPr lang="en-GB" sz="3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56F81-F9CE-498E-BD73-CF856F91DD15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16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320</Words>
  <Application>Microsoft Office PowerPoint</Application>
  <PresentationFormat>On-screen Show (4:3)</PresentationFormat>
  <Paragraphs>68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Adjacency</vt:lpstr>
      <vt:lpstr>Fit for purpose? A comparison of face-to-face and telephone casework in social welfare legal aid</vt:lpstr>
      <vt:lpstr>Overview</vt:lpstr>
      <vt:lpstr>My research</vt:lpstr>
      <vt:lpstr>Research findings: Summary</vt:lpstr>
      <vt:lpstr>Emotional engagement</vt:lpstr>
      <vt:lpstr>Exchange of information and advice</vt:lpstr>
      <vt:lpstr>Exchange of information and advice</vt:lpstr>
      <vt:lpstr>Local knowledge:  face-to-face services</vt:lpstr>
      <vt:lpstr>Find out more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research</dc:title>
  <dc:creator>Windows User</dc:creator>
  <cp:lastModifiedBy>Windows User</cp:lastModifiedBy>
  <cp:revision>14</cp:revision>
  <dcterms:created xsi:type="dcterms:W3CDTF">2019-11-25T13:30:42Z</dcterms:created>
  <dcterms:modified xsi:type="dcterms:W3CDTF">2019-11-27T16:49:17Z</dcterms:modified>
</cp:coreProperties>
</file>