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4" r:id="rId2"/>
    <p:sldMasterId id="2147483662" r:id="rId3"/>
    <p:sldMasterId id="2147483660" r:id="rId4"/>
  </p:sldMasterIdLst>
  <p:notesMasterIdLst>
    <p:notesMasterId r:id="rId14"/>
  </p:notesMasterIdLst>
  <p:sldIdLst>
    <p:sldId id="256" r:id="rId5"/>
    <p:sldId id="258" r:id="rId6"/>
    <p:sldId id="833" r:id="rId7"/>
    <p:sldId id="838" r:id="rId8"/>
    <p:sldId id="702" r:id="rId9"/>
    <p:sldId id="271" r:id="rId10"/>
    <p:sldId id="701" r:id="rId11"/>
    <p:sldId id="830" r:id="rId12"/>
    <p:sldId id="267" r:id="rId13"/>
  </p:sldIdLst>
  <p:sldSz cx="8640763" cy="6483350"/>
  <p:notesSz cx="6742113" cy="9872663"/>
  <p:defaultTextStyle>
    <a:defPPr>
      <a:defRPr lang="en-US"/>
    </a:defPPr>
    <a:lvl1pPr marL="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32100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641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2962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283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160499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5925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0246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456798" algn="l" defTabSz="43210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2">
          <p15:clr>
            <a:srgbClr val="A4A3A4"/>
          </p15:clr>
        </p15:guide>
        <p15:guide id="2" pos="27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1680" y="102"/>
      </p:cViewPr>
      <p:guideLst>
        <p:guide orient="horz" pos="2042"/>
        <p:guide pos="272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E248E-75C1-480A-B798-74BCD91F2B7E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1233488"/>
            <a:ext cx="4440237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751388"/>
            <a:ext cx="5392737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77363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9BE5A-351A-414C-A592-31C3D58B43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14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4A7E30A0-62D9-497F-9F50-703839E8A7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37769AC0-9DE1-4C02-8AEC-5DDBA6F837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5979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710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9500" y="1060450"/>
            <a:ext cx="6481763" cy="22574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9500" y="3405188"/>
            <a:ext cx="6481763" cy="15652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4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9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963" y="1616075"/>
            <a:ext cx="7453312" cy="26971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8963" y="4338638"/>
            <a:ext cx="7453312" cy="14176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65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725" y="1725613"/>
            <a:ext cx="3649663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5788" y="1725613"/>
            <a:ext cx="3651250" cy="4113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01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313" y="344488"/>
            <a:ext cx="7453312" cy="12541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313" y="1589088"/>
            <a:ext cx="3656012" cy="779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313" y="2368550"/>
            <a:ext cx="365601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5150" y="1589088"/>
            <a:ext cx="3673475" cy="7794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5150" y="2368550"/>
            <a:ext cx="3673475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02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920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91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313" y="431800"/>
            <a:ext cx="2786062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75" y="933450"/>
            <a:ext cx="4375150" cy="46069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313" y="1944688"/>
            <a:ext cx="2786062" cy="360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8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313" y="431800"/>
            <a:ext cx="2786062" cy="151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73475" y="933450"/>
            <a:ext cx="4375150" cy="4606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313" y="1944688"/>
            <a:ext cx="2786062" cy="360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0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034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4900" y="344488"/>
            <a:ext cx="1862138" cy="5494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3725" y="344488"/>
            <a:ext cx="5438775" cy="54943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836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47352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4905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669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565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WattsDSC_0055_retouchedforPP2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070"/>
            <a:ext cx="8640763" cy="5668279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57465" y="351022"/>
            <a:ext cx="5040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FoundrySterling-Book"/>
              </a:rPr>
              <a:t>CENTRE FOR SOCIO-LEGAL</a:t>
            </a:r>
            <a:r>
              <a:rPr lang="en-US" sz="1800" b="1" baseline="0" dirty="0">
                <a:solidFill>
                  <a:schemeClr val="tx2">
                    <a:lumMod val="75000"/>
                  </a:schemeClr>
                </a:solidFill>
                <a:latin typeface="FoundrySterling-Book"/>
              </a:rPr>
              <a:t> STUDIES</a:t>
            </a:r>
            <a:endParaRPr lang="en-US" sz="1800" b="1" dirty="0">
              <a:solidFill>
                <a:schemeClr val="tx2">
                  <a:lumMod val="75000"/>
                </a:schemeClr>
              </a:solidFill>
              <a:latin typeface="FoundrySterling-Book"/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73291" y="37811"/>
            <a:ext cx="718832" cy="7302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06400" y="37811"/>
            <a:ext cx="719810" cy="73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94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3725" y="344488"/>
            <a:ext cx="7453313" cy="1254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3725" y="1725613"/>
            <a:ext cx="7453313" cy="4113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3725" y="6008688"/>
            <a:ext cx="194468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7338E-CEF7-4366-9942-5DDFE2CD4E70}" type="datetimeFigureOut">
              <a:rPr lang="en-GB" smtClean="0"/>
              <a:t>25/11/2019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63" y="6008688"/>
            <a:ext cx="2916237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350" y="6008688"/>
            <a:ext cx="194468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73888-5C27-47D8-B3AE-FF6D8E4567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07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RWatts_punts_retouchedforPP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5070"/>
            <a:ext cx="8638032" cy="5668279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80911" y="335391"/>
            <a:ext cx="5040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>
                    <a:lumMod val="75000"/>
                  </a:schemeClr>
                </a:solidFill>
                <a:latin typeface="FoundrySterling-Book"/>
              </a:rPr>
              <a:t>CENTRE FOR SOCIO-LEGAL</a:t>
            </a:r>
            <a:r>
              <a:rPr lang="en-US" sz="1800" b="1" baseline="0" dirty="0">
                <a:solidFill>
                  <a:schemeClr val="tx2">
                    <a:lumMod val="75000"/>
                  </a:schemeClr>
                </a:solidFill>
                <a:latin typeface="FoundrySterling-Book"/>
              </a:rPr>
              <a:t> STUDIES</a:t>
            </a:r>
            <a:endParaRPr lang="en-US" sz="1800" b="1" dirty="0">
              <a:solidFill>
                <a:schemeClr val="tx2">
                  <a:lumMod val="75000"/>
                </a:schemeClr>
              </a:solidFill>
              <a:latin typeface="FoundrySterling-Book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8930" y="37938"/>
            <a:ext cx="718832" cy="7302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14219" y="33695"/>
            <a:ext cx="719810" cy="73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86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482511" y="339634"/>
            <a:ext cx="50402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FoundrySterling-Book"/>
              </a:rPr>
              <a:t>CENTRE FOR SOCIO-LEGAL STUDIES</a:t>
            </a:r>
          </a:p>
        </p:txBody>
      </p:sp>
      <p:sp>
        <p:nvSpPr>
          <p:cNvPr id="12" name="Rectangle 11"/>
          <p:cNvSpPr>
            <a:spLocks noChangeArrowheads="1"/>
          </p:cNvSpPr>
          <p:nvPr userDrawn="1"/>
        </p:nvSpPr>
        <p:spPr bwMode="auto">
          <a:xfrm>
            <a:off x="-1" y="815070"/>
            <a:ext cx="8640763" cy="56682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753045" y="37811"/>
            <a:ext cx="718832" cy="7302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634468" y="33568"/>
            <a:ext cx="719810" cy="73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7" r:id="rId3"/>
  </p:sldLayoutIdLst>
  <p:txStyles>
    <p:titleStyle>
      <a:lvl1pPr algn="ctr" defTabSz="4321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75" indent="-324075" algn="l" defTabSz="4321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02162" indent="-270062" algn="l" defTabSz="432100" rtl="0" eaLnBrk="1" latinLnBrk="0" hangingPunct="1">
        <a:spcBef>
          <a:spcPct val="20000"/>
        </a:spcBef>
        <a:buFont typeface="Arial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249" indent="-216050" algn="l" defTabSz="432100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349" indent="-216050" algn="l" defTabSz="4321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449" indent="-216050" algn="l" defTabSz="4321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5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086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407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72848" indent="-216050" algn="l" defTabSz="4321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2100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41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2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3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499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925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246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56798" algn="l" defTabSz="4321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9216" y="2016126"/>
            <a:ext cx="4813323" cy="2848830"/>
          </a:xfrm>
          <a:prstGeom prst="rect">
            <a:avLst/>
          </a:prstGeom>
          <a:solidFill>
            <a:srgbClr val="0000FF">
              <a:alpha val="41176"/>
            </a:srgb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216" y="2108404"/>
            <a:ext cx="493915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FoundrySterling-Book"/>
              </a:rPr>
              <a:t>DELIVERING DISPUTE RESOLUTION:</a:t>
            </a:r>
          </a:p>
          <a:p>
            <a:endParaRPr lang="en-GB" sz="2000" dirty="0">
              <a:solidFill>
                <a:schemeClr val="bg1"/>
              </a:solidFill>
              <a:latin typeface="FoundrySterling-Book"/>
            </a:endParaRPr>
          </a:p>
          <a:p>
            <a:r>
              <a:rPr lang="en-GB" sz="2000" dirty="0">
                <a:solidFill>
                  <a:schemeClr val="bg1"/>
                </a:solidFill>
                <a:latin typeface="FoundrySterling-Book"/>
              </a:rPr>
              <a:t>A HOLISTIC REVIEW OF MODELS IN ENGLAND &amp; WALES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  <a:p>
            <a:r>
              <a:rPr lang="en-US" sz="1400" dirty="0">
                <a:solidFill>
                  <a:schemeClr val="bg1"/>
                </a:solidFill>
                <a:latin typeface="FoundrySterling-Book"/>
              </a:rPr>
              <a:t>Professor Dr Christopher Hodges</a:t>
            </a:r>
          </a:p>
        </p:txBody>
      </p:sp>
    </p:spTree>
    <p:extLst>
      <p:ext uri="{BB962C8B-B14F-4D97-AF65-F5344CB8AC3E}">
        <p14:creationId xmlns:p14="http://schemas.microsoft.com/office/powerpoint/2010/main" val="42259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907326"/>
            <a:ext cx="5500049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oundrySterling-Book"/>
              </a:rPr>
              <a:t>Main Types of Disputes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1980445"/>
            <a:ext cx="5743658" cy="4393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Business to Business</a:t>
            </a: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SME</a:t>
            </a:r>
            <a:endParaRPr lang="en-US" sz="2400" dirty="0">
              <a:solidFill>
                <a:schemeClr val="bg1"/>
              </a:solidFill>
              <a:latin typeface="FoundrySterling-Book"/>
            </a:endParaRP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Consumer - Trader</a:t>
            </a: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Property</a:t>
            </a: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 smtClean="0">
                <a:latin typeface="FoundrySterling-Book"/>
              </a:rPr>
              <a:t>Personal Injury </a:t>
            </a: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 smtClean="0">
                <a:latin typeface="FoundrySterling-Book"/>
              </a:rPr>
              <a:t>Family</a:t>
            </a:r>
            <a:endParaRPr lang="en-US" sz="2400" dirty="0">
              <a:latin typeface="FoundrySterling-Book"/>
            </a:endParaRP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Employment</a:t>
            </a:r>
          </a:p>
          <a:p>
            <a:pPr marL="1044199" lvl="2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Citizen - State</a:t>
            </a:r>
          </a:p>
        </p:txBody>
      </p:sp>
    </p:spTree>
    <p:extLst>
      <p:ext uri="{BB962C8B-B14F-4D97-AF65-F5344CB8AC3E}">
        <p14:creationId xmlns:p14="http://schemas.microsoft.com/office/powerpoint/2010/main" val="239957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907326"/>
            <a:ext cx="5743658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oundrySterling-Book"/>
              </a:rPr>
              <a:t>Three Dimensions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303" y="1703608"/>
            <a:ext cx="7043624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endParaRPr lang="en-GB" sz="2000" dirty="0">
              <a:latin typeface="FoundrySterling-Book"/>
            </a:endParaRPr>
          </a:p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r>
              <a:rPr lang="en-GB" sz="2000" dirty="0">
                <a:latin typeface="FoundrySterling-Book"/>
              </a:rPr>
              <a:t>Information, advice and assistance</a:t>
            </a:r>
          </a:p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endParaRPr lang="en-GB" sz="2000" dirty="0">
              <a:latin typeface="FoundrySterling-Book"/>
            </a:endParaRPr>
          </a:p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r>
              <a:rPr lang="en-GB" sz="2000" dirty="0">
                <a:latin typeface="FoundrySterling-Book"/>
              </a:rPr>
              <a:t>Dispute resolution (consensual and imposed)</a:t>
            </a:r>
          </a:p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endParaRPr lang="en-GB" sz="2000" dirty="0">
              <a:latin typeface="FoundrySterling-Book"/>
            </a:endParaRPr>
          </a:p>
          <a:p>
            <a:pPr marL="457200" indent="-457200">
              <a:spcAft>
                <a:spcPts val="1500"/>
              </a:spcAft>
              <a:buFont typeface="+mj-lt"/>
              <a:buAutoNum type="arabicPeriod"/>
            </a:pPr>
            <a:r>
              <a:rPr lang="en-GB" sz="2000" dirty="0">
                <a:latin typeface="FoundrySterling-Book"/>
              </a:rPr>
              <a:t>Identifying data, systemic problems, feedback and intervention to reduce future risk</a:t>
            </a:r>
          </a:p>
        </p:txBody>
      </p:sp>
    </p:spTree>
    <p:extLst>
      <p:ext uri="{BB962C8B-B14F-4D97-AF65-F5344CB8AC3E}">
        <p14:creationId xmlns:p14="http://schemas.microsoft.com/office/powerpoint/2010/main" val="2371002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907326"/>
            <a:ext cx="5743658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oundrySterling-Book"/>
              </a:rPr>
              <a:t>Principal Themes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2302" y="1703608"/>
            <a:ext cx="6824213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smtClean="0">
                <a:latin typeface="FoundrySterling-Book"/>
              </a:rPr>
              <a:t>The national ‘justice system’ badly needs major reform, and integration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smtClean="0">
                <a:latin typeface="FoundrySterling-Book"/>
              </a:rPr>
              <a:t>The advice landscape has major gaps and needs to be reconnected.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smtClean="0">
                <a:latin typeface="FoundrySterling-Book"/>
              </a:rPr>
              <a:t>The adversarial model no longer delivers justice for most people or SMEs</a:t>
            </a:r>
            <a:r>
              <a:rPr lang="en-US" sz="2000" dirty="0">
                <a:latin typeface="FoundrySterling-Book"/>
              </a:rPr>
              <a:t>. </a:t>
            </a:r>
            <a:r>
              <a:rPr lang="en-US" sz="2000" dirty="0" err="1">
                <a:latin typeface="FoundrySterling-Book"/>
              </a:rPr>
              <a:t>Digitalisation</a:t>
            </a:r>
            <a:r>
              <a:rPr lang="en-US" sz="2000" dirty="0">
                <a:latin typeface="FoundrySterling-Book"/>
              </a:rPr>
              <a:t> </a:t>
            </a:r>
            <a:r>
              <a:rPr lang="en-US" sz="2000" dirty="0" smtClean="0">
                <a:latin typeface="FoundrySterling-Book"/>
              </a:rPr>
              <a:t>(</a:t>
            </a:r>
            <a:r>
              <a:rPr lang="en-US" sz="2000" dirty="0" err="1" smtClean="0">
                <a:latin typeface="FoundrySterling-Book"/>
              </a:rPr>
              <a:t>eg</a:t>
            </a:r>
            <a:r>
              <a:rPr lang="en-US" sz="2000" dirty="0" smtClean="0">
                <a:latin typeface="FoundrySterling-Book"/>
              </a:rPr>
              <a:t> </a:t>
            </a:r>
            <a:r>
              <a:rPr lang="en-US" sz="2000" dirty="0">
                <a:latin typeface="FoundrySterling-Book"/>
              </a:rPr>
              <a:t>Online </a:t>
            </a:r>
            <a:r>
              <a:rPr lang="en-US" sz="2000" dirty="0" smtClean="0">
                <a:latin typeface="FoundrySterling-Book"/>
              </a:rPr>
              <a:t>Court) is a catalyst for change. Some areas have effective integrated pathways, others do not.</a:t>
            </a:r>
            <a:endParaRPr lang="en-US" sz="2000" dirty="0"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smtClean="0">
                <a:latin typeface="FoundrySterling-Book"/>
              </a:rPr>
              <a:t>People </a:t>
            </a:r>
            <a:r>
              <a:rPr lang="en-US" sz="2000" dirty="0">
                <a:latin typeface="FoundrySterling-Book"/>
              </a:rPr>
              <a:t>still need to interact with people: assistance before &amp; during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000" dirty="0" smtClean="0">
                <a:latin typeface="FoundrySterling-Book"/>
              </a:rPr>
              <a:t>Affecting </a:t>
            </a:r>
            <a:r>
              <a:rPr lang="en-US" sz="2000" dirty="0">
                <a:latin typeface="FoundrySterling-Book"/>
              </a:rPr>
              <a:t>behavior: collecting data, feeding back, </a:t>
            </a:r>
            <a:r>
              <a:rPr lang="en-US" sz="2000" dirty="0" smtClean="0">
                <a:latin typeface="FoundrySterling-Book"/>
              </a:rPr>
              <a:t>intervention</a:t>
            </a:r>
            <a:endParaRPr lang="en-US" sz="2000" dirty="0">
              <a:latin typeface="FoundrySterling-Book"/>
            </a:endParaRPr>
          </a:p>
        </p:txBody>
      </p:sp>
    </p:spTree>
    <p:extLst>
      <p:ext uri="{BB962C8B-B14F-4D97-AF65-F5344CB8AC3E}">
        <p14:creationId xmlns:p14="http://schemas.microsoft.com/office/powerpoint/2010/main" val="180457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ChangeArrowheads="1"/>
          </p:cNvSpPr>
          <p:nvPr/>
        </p:nvSpPr>
        <p:spPr bwMode="auto">
          <a:xfrm>
            <a:off x="0" y="0"/>
            <a:ext cx="8640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pSp>
        <p:nvGrpSpPr>
          <p:cNvPr id="3" name="Group 2"/>
          <p:cNvGrpSpPr>
            <a:grpSpLocks/>
          </p:cNvGrpSpPr>
          <p:nvPr/>
        </p:nvGrpSpPr>
        <p:grpSpPr>
          <a:xfrm>
            <a:off x="1238596" y="1075353"/>
            <a:ext cx="5885411" cy="4919345"/>
            <a:chOff x="0" y="0"/>
            <a:chExt cx="5734046" cy="456247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5734046" cy="4562471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GB"/>
            </a:p>
          </p:txBody>
        </p:sp>
        <p:sp>
          <p:nvSpPr>
            <p:cNvPr id="5" name="Freeform 4"/>
            <p:cNvSpPr/>
            <p:nvPr/>
          </p:nvSpPr>
          <p:spPr>
            <a:xfrm>
              <a:off x="2403655" y="1490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8416" tIns="148416" rIns="148416" bIns="148416" anchor="ctr" anchorCtr="1" compatLnSpc="0">
              <a:noAutofit/>
            </a:bodyPr>
            <a:lstStyle/>
            <a:p>
              <a:pPr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Establishing clear rules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rot="1350003">
              <a:off x="3379970" y="571811"/>
              <a:ext cx="245626" cy="3127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62555"/>
                <a:gd name="f9" fmla="val 122814"/>
                <a:gd name="f10" fmla="val 156388"/>
                <a:gd name="f11" fmla="val 250220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0" tIns="62554" rIns="73691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688022" y="533488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9687" tIns="149687" rIns="149687" bIns="149687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Identifying problems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rot="4050009">
              <a:off x="4291932" y="1476237"/>
              <a:ext cx="245626" cy="3127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62555"/>
                <a:gd name="f9" fmla="val 122814"/>
                <a:gd name="f10" fmla="val 156388"/>
                <a:gd name="f11" fmla="val 250220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0" tIns="62554" rIns="73691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220029" y="1817863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9687" tIns="149687" rIns="149687" bIns="149687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Solving disputes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 rot="17550007">
              <a:off x="4297242" y="2760611"/>
              <a:ext cx="245626" cy="3127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250220"/>
                <a:gd name="f9" fmla="val 122814"/>
                <a:gd name="f10" fmla="val 156387"/>
                <a:gd name="f11" fmla="val 62555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73691" tIns="62554" rIns="0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688022" y="3102239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8416" tIns="148416" rIns="148416" bIns="148416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Making Redress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20250013">
              <a:off x="3392817" y="3672560"/>
              <a:ext cx="245626" cy="3127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250220"/>
                <a:gd name="f9" fmla="val 122814"/>
                <a:gd name="f10" fmla="val 156387"/>
                <a:gd name="f11" fmla="val 62555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73691" tIns="62554" rIns="0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2403655" y="3634237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8416" tIns="148416" rIns="148416" bIns="148416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Data:</a:t>
              </a:r>
            </a:p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Providing information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 rot="1342543">
              <a:off x="2102654" y="3677911"/>
              <a:ext cx="249512" cy="3127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9510"/>
                <a:gd name="f7" fmla="val 312775"/>
                <a:gd name="f8" fmla="val 250220"/>
                <a:gd name="f9" fmla="val 124755"/>
                <a:gd name="f10" fmla="val 156387"/>
                <a:gd name="f11" fmla="val 62555"/>
                <a:gd name="f12" fmla="+- 0 0 -90"/>
                <a:gd name="f13" fmla="*/ f3 1 249510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9510"/>
                <a:gd name="f23" fmla="*/ f19 1 312775"/>
                <a:gd name="f24" fmla="*/ 0 f20 1"/>
                <a:gd name="f25" fmla="*/ 62555 f19 1"/>
                <a:gd name="f26" fmla="*/ 124755 f20 1"/>
                <a:gd name="f27" fmla="*/ 0 f19 1"/>
                <a:gd name="f28" fmla="*/ 249510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9510"/>
                <a:gd name="f34" fmla="*/ f25 1 312775"/>
                <a:gd name="f35" fmla="*/ f26 1 249510"/>
                <a:gd name="f36" fmla="*/ f27 1 312775"/>
                <a:gd name="f37" fmla="*/ f28 1 249510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9510" h="312775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74852" tIns="62554" rIns="0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1111352" y="3102239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9687" tIns="149687" rIns="149687" bIns="149687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Data: Applying feedback</a:t>
              </a:r>
              <a:endPara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4068161">
              <a:off x="1193286" y="2773424"/>
              <a:ext cx="244035" cy="3127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4032"/>
                <a:gd name="f7" fmla="val 312775"/>
                <a:gd name="f8" fmla="val 250220"/>
                <a:gd name="f9" fmla="val 122016"/>
                <a:gd name="f10" fmla="val 156387"/>
                <a:gd name="f11" fmla="val 62555"/>
                <a:gd name="f12" fmla="+- 0 0 -90"/>
                <a:gd name="f13" fmla="*/ f3 1 244032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4032"/>
                <a:gd name="f23" fmla="*/ f19 1 312775"/>
                <a:gd name="f24" fmla="*/ 0 f20 1"/>
                <a:gd name="f25" fmla="*/ 62555 f19 1"/>
                <a:gd name="f26" fmla="*/ 122016 f20 1"/>
                <a:gd name="f27" fmla="*/ 0 f19 1"/>
                <a:gd name="f28" fmla="*/ 244032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4032"/>
                <a:gd name="f34" fmla="*/ f25 1 312775"/>
                <a:gd name="f35" fmla="*/ f26 1 244032"/>
                <a:gd name="f36" fmla="*/ f27 1 312775"/>
                <a:gd name="f37" fmla="*/ f28 1 244032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4032" h="312775">
                  <a:moveTo>
                    <a:pt x="f6" y="f8"/>
                  </a:moveTo>
                  <a:lnTo>
                    <a:pt x="f9" y="f8"/>
                  </a:lnTo>
                  <a:lnTo>
                    <a:pt x="f9" y="f7"/>
                  </a:lnTo>
                  <a:lnTo>
                    <a:pt x="f5" y="f10"/>
                  </a:lnTo>
                  <a:lnTo>
                    <a:pt x="f9" y="f5"/>
                  </a:lnTo>
                  <a:lnTo>
                    <a:pt x="f9" y="f11"/>
                  </a:lnTo>
                  <a:lnTo>
                    <a:pt x="f6" y="f11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73206" tIns="62554" rIns="0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587273" y="1817863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9687" tIns="149687" rIns="149687" bIns="149687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Sanctions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17550007">
              <a:off x="1191176" y="1489085"/>
              <a:ext cx="245626" cy="3127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62555"/>
                <a:gd name="f9" fmla="val 122814"/>
                <a:gd name="f10" fmla="val 156388"/>
                <a:gd name="f11" fmla="val 250220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0" tIns="62554" rIns="73691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19280" y="533488"/>
              <a:ext cx="926744" cy="92674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26743"/>
                <a:gd name="f7" fmla="val 463372"/>
                <a:gd name="f8" fmla="val 207459"/>
                <a:gd name="f9" fmla="val 719285"/>
                <a:gd name="f10" fmla="val 926744"/>
                <a:gd name="f11" fmla="+- 0 0 -90"/>
                <a:gd name="f12" fmla="*/ f3 1 926743"/>
                <a:gd name="f13" fmla="*/ f4 1 926743"/>
                <a:gd name="f14" fmla="val f5"/>
                <a:gd name="f15" fmla="val f6"/>
                <a:gd name="f16" fmla="*/ f11 f0 1"/>
                <a:gd name="f17" fmla="+- f15 0 f14"/>
                <a:gd name="f18" fmla="*/ f16 1 f2"/>
                <a:gd name="f19" fmla="*/ f17 1 926743"/>
                <a:gd name="f20" fmla="*/ 0 f17 1"/>
                <a:gd name="f21" fmla="*/ 463372 f17 1"/>
                <a:gd name="f22" fmla="*/ 926744 f17 1"/>
                <a:gd name="f23" fmla="+- f18 0 f1"/>
                <a:gd name="f24" fmla="*/ f20 1 926743"/>
                <a:gd name="f25" fmla="*/ f21 1 926743"/>
                <a:gd name="f26" fmla="*/ f22 1 926743"/>
                <a:gd name="f27" fmla="*/ f14 1 f19"/>
                <a:gd name="f28" fmla="*/ f15 1 f19"/>
                <a:gd name="f29" fmla="*/ f24 1 f19"/>
                <a:gd name="f30" fmla="*/ f25 1 f19"/>
                <a:gd name="f31" fmla="*/ f26 1 f19"/>
                <a:gd name="f32" fmla="*/ f27 f12 1"/>
                <a:gd name="f33" fmla="*/ f28 f12 1"/>
                <a:gd name="f34" fmla="*/ f28 f13 1"/>
                <a:gd name="f35" fmla="*/ f27 f13 1"/>
                <a:gd name="f36" fmla="*/ f29 f12 1"/>
                <a:gd name="f37" fmla="*/ f30 f13 1"/>
                <a:gd name="f38" fmla="*/ f30 f12 1"/>
                <a:gd name="f39" fmla="*/ f29 f13 1"/>
                <a:gd name="f40" fmla="*/ f31 f12 1"/>
                <a:gd name="f41" fmla="*/ f31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6" y="f37"/>
                </a:cxn>
                <a:cxn ang="f23">
                  <a:pos x="f38" y="f39"/>
                </a:cxn>
                <a:cxn ang="f23">
                  <a:pos x="f40" y="f37"/>
                </a:cxn>
                <a:cxn ang="f23">
                  <a:pos x="f38" y="f41"/>
                </a:cxn>
                <a:cxn ang="f23">
                  <a:pos x="f36" y="f37"/>
                </a:cxn>
              </a:cxnLst>
              <a:rect l="f32" t="f35" r="f33" b="f34"/>
              <a:pathLst>
                <a:path w="926743" h="926743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cubicBezTo>
                    <a:pt x="f9" y="f5"/>
                    <a:pt x="f10" y="f8"/>
                    <a:pt x="f10" y="f7"/>
                  </a:cubicBezTo>
                  <a:cubicBezTo>
                    <a:pt x="f10" y="f9"/>
                    <a:pt x="f9" y="f10"/>
                    <a:pt x="f7" y="f10"/>
                  </a:cubicBezTo>
                  <a:cubicBezTo>
                    <a:pt x="f8" y="f10"/>
                    <a:pt x="f5" y="f9"/>
                    <a:pt x="f5" y="f7"/>
                  </a:cubicBezTo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149687" tIns="149687" rIns="149687" bIns="149687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400"/>
                </a:spcAft>
              </a:pPr>
              <a:r>
                <a:rPr lang="en-US" sz="1000" kern="15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Monitoring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 rot="20250013">
              <a:off x="2095601" y="577133"/>
              <a:ext cx="245626" cy="31277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628"/>
                <a:gd name="f7" fmla="val 312775"/>
                <a:gd name="f8" fmla="val 62555"/>
                <a:gd name="f9" fmla="val 122814"/>
                <a:gd name="f10" fmla="val 156388"/>
                <a:gd name="f11" fmla="val 250220"/>
                <a:gd name="f12" fmla="+- 0 0 -90"/>
                <a:gd name="f13" fmla="*/ f3 1 245628"/>
                <a:gd name="f14" fmla="*/ f4 1 312775"/>
                <a:gd name="f15" fmla="val f5"/>
                <a:gd name="f16" fmla="val f6"/>
                <a:gd name="f17" fmla="val f7"/>
                <a:gd name="f18" fmla="*/ f12 f0 1"/>
                <a:gd name="f19" fmla="+- f17 0 f15"/>
                <a:gd name="f20" fmla="+- f16 0 f15"/>
                <a:gd name="f21" fmla="*/ f18 1 f2"/>
                <a:gd name="f22" fmla="*/ f20 1 245628"/>
                <a:gd name="f23" fmla="*/ f19 1 312775"/>
                <a:gd name="f24" fmla="*/ 0 f20 1"/>
                <a:gd name="f25" fmla="*/ 62555 f19 1"/>
                <a:gd name="f26" fmla="*/ 122814 f20 1"/>
                <a:gd name="f27" fmla="*/ 0 f19 1"/>
                <a:gd name="f28" fmla="*/ 245628 f20 1"/>
                <a:gd name="f29" fmla="*/ 156388 f19 1"/>
                <a:gd name="f30" fmla="*/ 312775 f19 1"/>
                <a:gd name="f31" fmla="*/ 250220 f19 1"/>
                <a:gd name="f32" fmla="+- f21 0 f1"/>
                <a:gd name="f33" fmla="*/ f24 1 245628"/>
                <a:gd name="f34" fmla="*/ f25 1 312775"/>
                <a:gd name="f35" fmla="*/ f26 1 245628"/>
                <a:gd name="f36" fmla="*/ f27 1 312775"/>
                <a:gd name="f37" fmla="*/ f28 1 245628"/>
                <a:gd name="f38" fmla="*/ f29 1 312775"/>
                <a:gd name="f39" fmla="*/ f30 1 312775"/>
                <a:gd name="f40" fmla="*/ f31 1 312775"/>
                <a:gd name="f41" fmla="*/ f15 1 f22"/>
                <a:gd name="f42" fmla="*/ f16 1 f22"/>
                <a:gd name="f43" fmla="*/ f15 1 f23"/>
                <a:gd name="f44" fmla="*/ f17 1 f23"/>
                <a:gd name="f45" fmla="*/ f33 1 f22"/>
                <a:gd name="f46" fmla="*/ f34 1 f23"/>
                <a:gd name="f47" fmla="*/ f35 1 f22"/>
                <a:gd name="f48" fmla="*/ f36 1 f23"/>
                <a:gd name="f49" fmla="*/ f37 1 f22"/>
                <a:gd name="f50" fmla="*/ f38 1 f23"/>
                <a:gd name="f51" fmla="*/ f39 1 f23"/>
                <a:gd name="f52" fmla="*/ f40 1 f23"/>
                <a:gd name="f53" fmla="*/ f41 f13 1"/>
                <a:gd name="f54" fmla="*/ f42 f13 1"/>
                <a:gd name="f55" fmla="*/ f44 f14 1"/>
                <a:gd name="f56" fmla="*/ f43 f14 1"/>
                <a:gd name="f57" fmla="*/ f45 f13 1"/>
                <a:gd name="f58" fmla="*/ f46 f14 1"/>
                <a:gd name="f59" fmla="*/ f47 f13 1"/>
                <a:gd name="f60" fmla="*/ f48 f14 1"/>
                <a:gd name="f61" fmla="*/ f49 f13 1"/>
                <a:gd name="f62" fmla="*/ f50 f14 1"/>
                <a:gd name="f63" fmla="*/ f51 f14 1"/>
                <a:gd name="f64" fmla="*/ f52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57" y="f58"/>
                </a:cxn>
                <a:cxn ang="f32">
                  <a:pos x="f59" y="f58"/>
                </a:cxn>
                <a:cxn ang="f32">
                  <a:pos x="f59" y="f60"/>
                </a:cxn>
                <a:cxn ang="f32">
                  <a:pos x="f61" y="f62"/>
                </a:cxn>
                <a:cxn ang="f32">
                  <a:pos x="f59" y="f63"/>
                </a:cxn>
                <a:cxn ang="f32">
                  <a:pos x="f59" y="f64"/>
                </a:cxn>
                <a:cxn ang="f32">
                  <a:pos x="f57" y="f64"/>
                </a:cxn>
                <a:cxn ang="f32">
                  <a:pos x="f57" y="f58"/>
                </a:cxn>
              </a:cxnLst>
              <a:rect l="f53" t="f56" r="f54" b="f55"/>
              <a:pathLst>
                <a:path w="245628" h="312775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000000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0" tIns="62554" rIns="73691" bIns="62554" anchor="ctr" anchorCtr="1" compatLnSpc="0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ts val="500"/>
                </a:spcAft>
              </a:pPr>
              <a:r>
                <a:rPr lang="en-GB" sz="18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0" y="457200"/>
            <a:ext cx="8640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1B5186-97C0-4C22-9E27-E68C6826BE86}"/>
              </a:ext>
            </a:extLst>
          </p:cNvPr>
          <p:cNvSpPr txBox="1"/>
          <p:nvPr/>
        </p:nvSpPr>
        <p:spPr>
          <a:xfrm>
            <a:off x="632303" y="914400"/>
            <a:ext cx="1553455" cy="123110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oundrySterling-Book"/>
              </a:rPr>
              <a:t>The Regulatory Cycle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</p:spTree>
    <p:extLst>
      <p:ext uri="{BB962C8B-B14F-4D97-AF65-F5344CB8AC3E}">
        <p14:creationId xmlns:p14="http://schemas.microsoft.com/office/powerpoint/2010/main" val="3669928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2303" y="909182"/>
            <a:ext cx="5743658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FoundrySterling-Book"/>
              </a:rPr>
              <a:t>Mediation</a:t>
            </a:r>
          </a:p>
          <a:p>
            <a:endParaRPr lang="en-US" sz="1400" dirty="0">
              <a:solidFill>
                <a:schemeClr val="bg1"/>
              </a:solidFill>
              <a:latin typeface="FoundrySterling-Boo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2303" y="1980445"/>
            <a:ext cx="738757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Consumer – Trader			In the Ombudsman pathway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Family						</a:t>
            </a:r>
            <a:r>
              <a:rPr lang="en-US" sz="2400" dirty="0" smtClean="0">
                <a:latin typeface="FoundrySterling-Book"/>
              </a:rPr>
              <a:t>	MIAM</a:t>
            </a:r>
            <a:r>
              <a:rPr lang="en-US" sz="2400" dirty="0">
                <a:latin typeface="FoundrySterling-Book"/>
              </a:rPr>
              <a:t>		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Employment				</a:t>
            </a:r>
            <a:r>
              <a:rPr lang="en-US" sz="2400" dirty="0" smtClean="0">
                <a:latin typeface="FoundrySterling-Book"/>
              </a:rPr>
              <a:t>	ACAS</a:t>
            </a:r>
            <a:endParaRPr lang="en-US" sz="2400" dirty="0">
              <a:latin typeface="FoundrySterling-Book"/>
            </a:endParaRP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Property						limited</a:t>
            </a:r>
          </a:p>
          <a:p>
            <a:pPr marL="180000" indent="-180000">
              <a:spcAft>
                <a:spcPts val="1500"/>
              </a:spcAft>
              <a:buFont typeface="Arial"/>
              <a:buChar char="•"/>
            </a:pPr>
            <a:r>
              <a:rPr lang="en-US" sz="2400" dirty="0">
                <a:latin typeface="FoundrySterling-Book"/>
              </a:rPr>
              <a:t>SMEs							SBC, GCA, PCA</a:t>
            </a:r>
          </a:p>
        </p:txBody>
      </p:sp>
    </p:spTree>
    <p:extLst>
      <p:ext uri="{BB962C8B-B14F-4D97-AF65-F5344CB8AC3E}">
        <p14:creationId xmlns:p14="http://schemas.microsoft.com/office/powerpoint/2010/main" val="88217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23" name="Group 3">
            <a:extLst>
              <a:ext uri="{FF2B5EF4-FFF2-40B4-BE49-F238E27FC236}">
                <a16:creationId xmlns:a16="http://schemas.microsoft.com/office/drawing/2014/main" id="{A9A6E537-8B85-4AFF-968A-75E14591ACBD}"/>
              </a:ext>
            </a:extLst>
          </p:cNvPr>
          <p:cNvGrpSpPr>
            <a:grpSpLocks/>
          </p:cNvGrpSpPr>
          <p:nvPr/>
        </p:nvGrpSpPr>
        <p:grpSpPr bwMode="auto">
          <a:xfrm>
            <a:off x="1192606" y="1577130"/>
            <a:ext cx="6207548" cy="4337109"/>
            <a:chOff x="1272" y="240"/>
            <a:chExt cx="4138" cy="3590"/>
          </a:xfrm>
        </p:grpSpPr>
        <p:sp>
          <p:nvSpPr>
            <p:cNvPr id="5" name="Pyr1">
              <a:extLst>
                <a:ext uri="{FF2B5EF4-FFF2-40B4-BE49-F238E27FC236}">
                  <a16:creationId xmlns:a16="http://schemas.microsoft.com/office/drawing/2014/main" id="{19053186-50CB-4CED-A4A4-59DC33508BD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867" y="240"/>
              <a:ext cx="936" cy="79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802 h 21600"/>
                <a:gd name="T11" fmla="*/ 16200 w 21600"/>
                <a:gd name="T12" fmla="*/ 2059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756" dirty="0">
                  <a:solidFill>
                    <a:prstClr val="black"/>
                  </a:solidFill>
                </a:rPr>
                <a:t>Adjudication</a:t>
              </a:r>
            </a:p>
            <a:p>
              <a:pPr algn="ctr">
                <a:defRPr/>
              </a:pPr>
              <a:r>
                <a:rPr lang="en-US" sz="756" dirty="0">
                  <a:solidFill>
                    <a:prstClr val="black"/>
                  </a:solidFill>
                </a:rPr>
                <a:t>binding or non-binding</a:t>
              </a:r>
            </a:p>
          </p:txBody>
        </p:sp>
        <p:sp>
          <p:nvSpPr>
            <p:cNvPr id="6" name="Pyr2">
              <a:extLst>
                <a:ext uri="{FF2B5EF4-FFF2-40B4-BE49-F238E27FC236}">
                  <a16:creationId xmlns:a16="http://schemas.microsoft.com/office/drawing/2014/main" id="{1F2593C7-E42C-4059-9CE6-6428324A708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323" y="1037"/>
              <a:ext cx="2015" cy="9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9 w 21600"/>
                <a:gd name="T13" fmla="*/ 508 h 21600"/>
                <a:gd name="T14" fmla="*/ 15811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GB" sz="1512" dirty="0">
                <a:solidFill>
                  <a:prstClr val="black"/>
                </a:solidFill>
              </a:endParaRPr>
            </a:p>
            <a:p>
              <a:pPr algn="ctr">
                <a:defRPr/>
              </a:pPr>
              <a:r>
                <a:rPr lang="en-GB" sz="1134" dirty="0">
                  <a:solidFill>
                    <a:prstClr val="black"/>
                  </a:solidFill>
                </a:rPr>
                <a:t>Investigation/</a:t>
              </a:r>
            </a:p>
            <a:p>
              <a:pPr algn="ctr">
                <a:defRPr/>
              </a:pPr>
              <a:r>
                <a:rPr lang="en-GB" sz="1134" dirty="0">
                  <a:solidFill>
                    <a:prstClr val="black"/>
                  </a:solidFill>
                </a:rPr>
                <a:t>Mediation/</a:t>
              </a:r>
            </a:p>
            <a:p>
              <a:pPr algn="ctr">
                <a:defRPr/>
              </a:pPr>
              <a:r>
                <a:rPr lang="en-GB" sz="1134" dirty="0">
                  <a:solidFill>
                    <a:prstClr val="black"/>
                  </a:solidFill>
                </a:rPr>
                <a:t>Conciliation</a:t>
              </a:r>
            </a:p>
          </p:txBody>
        </p:sp>
        <p:sp>
          <p:nvSpPr>
            <p:cNvPr id="7" name="Pyr3">
              <a:extLst>
                <a:ext uri="{FF2B5EF4-FFF2-40B4-BE49-F238E27FC236}">
                  <a16:creationId xmlns:a16="http://schemas.microsoft.com/office/drawing/2014/main" id="{8DF286CF-A382-4C3C-9438-F3960DD2766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795" y="1975"/>
              <a:ext cx="3087" cy="93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90 w 21600"/>
                <a:gd name="T13" fmla="*/ 508 h 21600"/>
                <a:gd name="T14" fmla="*/ 16310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GB" sz="1512" dirty="0">
                <a:solidFill>
                  <a:prstClr val="black"/>
                </a:solidFill>
              </a:endParaRPr>
            </a:p>
            <a:p>
              <a:pPr algn="ctr">
                <a:defRPr/>
              </a:pPr>
              <a:r>
                <a:rPr lang="en-GB" sz="1512" dirty="0">
                  <a:solidFill>
                    <a:prstClr val="black"/>
                  </a:solidFill>
                </a:rPr>
                <a:t>Refer to Third Party:</a:t>
              </a:r>
            </a:p>
            <a:p>
              <a:pPr algn="ctr">
                <a:defRPr/>
              </a:pPr>
              <a:r>
                <a:rPr lang="en-GB" sz="1512" dirty="0">
                  <a:solidFill>
                    <a:prstClr val="black"/>
                  </a:solidFill>
                </a:rPr>
                <a:t>Triage</a:t>
              </a:r>
            </a:p>
          </p:txBody>
        </p:sp>
        <p:sp>
          <p:nvSpPr>
            <p:cNvPr id="8" name="Pyr4">
              <a:extLst>
                <a:ext uri="{FF2B5EF4-FFF2-40B4-BE49-F238E27FC236}">
                  <a16:creationId xmlns:a16="http://schemas.microsoft.com/office/drawing/2014/main" id="{156786EE-AAC0-4306-9D4E-9E2AB7C343E4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272" y="2895"/>
              <a:ext cx="4138" cy="935"/>
            </a:xfrm>
            <a:custGeom>
              <a:avLst/>
              <a:gdLst>
                <a:gd name="T0" fmla="*/ 0 w 21600"/>
                <a:gd name="T1" fmla="*/ 0 h 21600"/>
                <a:gd name="T2" fmla="*/ 1 w 21600"/>
                <a:gd name="T3" fmla="*/ 0 h 21600"/>
                <a:gd name="T4" fmla="*/ 1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4 w 21600"/>
                <a:gd name="T13" fmla="*/ 508 h 21600"/>
                <a:gd name="T14" fmla="*/ 17312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ln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GB" sz="1512">
                <a:solidFill>
                  <a:prstClr val="black"/>
                </a:solidFill>
              </a:endParaRPr>
            </a:p>
            <a:p>
              <a:pPr algn="ctr">
                <a:defRPr/>
              </a:pPr>
              <a:r>
                <a:rPr lang="en-GB" sz="1512">
                  <a:solidFill>
                    <a:prstClr val="black"/>
                  </a:solidFill>
                </a:rPr>
                <a:t>Direct contact</a:t>
              </a:r>
            </a:p>
            <a:p>
              <a:pPr algn="ctr">
                <a:defRPr/>
              </a:pPr>
              <a:r>
                <a:rPr lang="en-GB" sz="1512">
                  <a:solidFill>
                    <a:prstClr val="black"/>
                  </a:solidFill>
                </a:rPr>
                <a:t>Consumer - trader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355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DEB0-603E-4FAA-A506-740ABC695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57" y="1073791"/>
            <a:ext cx="7344648" cy="679508"/>
          </a:xfrm>
          <a:solidFill>
            <a:schemeClr val="accent5"/>
          </a:solidFill>
        </p:spPr>
        <p:txBody>
          <a:bodyPr/>
          <a:lstStyle/>
          <a:p>
            <a:pPr algn="ctr">
              <a:defRPr/>
            </a:pPr>
            <a:r>
              <a:rPr lang="en-GB" sz="2400" dirty="0"/>
              <a:t>Regulatory Redress:</a:t>
            </a:r>
            <a:br>
              <a:rPr lang="en-GB" sz="2400" dirty="0"/>
            </a:br>
            <a:r>
              <a:rPr lang="en-GB" sz="2400" dirty="0"/>
              <a:t>Ofgem: changes in fines and redress</a:t>
            </a:r>
          </a:p>
        </p:txBody>
      </p:sp>
      <p:pic>
        <p:nvPicPr>
          <p:cNvPr id="31747" name="Chart 2">
            <a:extLst>
              <a:ext uri="{FF2B5EF4-FFF2-40B4-BE49-F238E27FC236}">
                <a16:creationId xmlns:a16="http://schemas.microsoft.com/office/drawing/2014/main" id="{5EE7561E-D2A7-4F48-8361-87435D853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8" y="2197916"/>
            <a:ext cx="7410872" cy="3783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894203" y="2466363"/>
            <a:ext cx="3204594" cy="1837189"/>
          </a:xfrm>
          <a:prstGeom prst="rect">
            <a:avLst/>
          </a:prstGeom>
          <a:solidFill>
            <a:srgbClr val="000090">
              <a:alpha val="41176"/>
            </a:srgbClr>
          </a:solidFill>
          <a:ln>
            <a:noFill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marL="0" marR="0" lvl="0" indent="0" algn="ctr" defTabSz="4321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54441703"/>
      </p:ext>
    </p:extLst>
  </p:cSld>
  <p:clrMapOvr>
    <a:masterClrMapping/>
  </p:clrMapOvr>
</p:sld>
</file>

<file path=ppt/theme/theme1.xml><?xml version="1.0" encoding="utf-8"?>
<a:theme xmlns:a="http://schemas.openxmlformats.org/drawingml/2006/main" name="Opening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pening slide alterna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xt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8462</TotalTime>
  <Words>199</Words>
  <Application>Microsoft Office PowerPoint</Application>
  <PresentationFormat>Custom</PresentationFormat>
  <Paragraphs>65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FoundrySterling-Book</vt:lpstr>
      <vt:lpstr>Times New Roman</vt:lpstr>
      <vt:lpstr>Opening slide</vt:lpstr>
      <vt:lpstr>Custom Design</vt:lpstr>
      <vt:lpstr>Opening slide alternative</vt:lpstr>
      <vt:lpstr>Text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Regulatory Redress: Ofgem: changes in fines and redress</vt:lpstr>
      <vt:lpstr>PowerPoint Presentation</vt:lpstr>
    </vt:vector>
  </TitlesOfParts>
  <Company>UofO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Chinn</dc:creator>
  <cp:lastModifiedBy>Christopher Hodges</cp:lastModifiedBy>
  <cp:revision>79</cp:revision>
  <cp:lastPrinted>2019-03-16T11:53:12Z</cp:lastPrinted>
  <dcterms:created xsi:type="dcterms:W3CDTF">2014-03-20T14:30:16Z</dcterms:created>
  <dcterms:modified xsi:type="dcterms:W3CDTF">2019-11-25T12:16:14Z</dcterms:modified>
</cp:coreProperties>
</file>