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6"/>
  </p:notesMasterIdLst>
  <p:handoutMasterIdLst>
    <p:handoutMasterId r:id="rId17"/>
  </p:handoutMasterIdLst>
  <p:sldIdLst>
    <p:sldId id="258" r:id="rId3"/>
    <p:sldId id="262" r:id="rId4"/>
    <p:sldId id="263" r:id="rId5"/>
    <p:sldId id="266" r:id="rId6"/>
    <p:sldId id="273" r:id="rId7"/>
    <p:sldId id="281" r:id="rId8"/>
    <p:sldId id="282" r:id="rId9"/>
    <p:sldId id="283" r:id="rId10"/>
    <p:sldId id="264" r:id="rId11"/>
    <p:sldId id="275" r:id="rId12"/>
    <p:sldId id="280" r:id="rId13"/>
    <p:sldId id="271" r:id="rId14"/>
    <p:sldId id="272" r:id="rId15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47" d="100"/>
          <a:sy n="47" d="100"/>
        </p:scale>
        <p:origin x="168" y="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D030C8-BA24-47CC-BFBD-E33A012B1DB4}" type="datetimeFigureOut">
              <a:rPr lang="en-GB" smtClean="0"/>
              <a:t>08/05/2018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8E8D77-FAC8-48CA-9C87-8C5E419510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40970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D53837-4785-48C9-82A6-82E1F809ACC0}" type="datetimeFigureOut">
              <a:rPr lang="en-GB" smtClean="0"/>
              <a:t>08/05/2018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0C22DF-0902-4699-B435-CFA8C2F08E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3144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21EC5B-2A7B-447C-8B90-CCDF7334611C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55977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21EC5B-2A7B-447C-8B90-CCDF7334611C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98822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21EC5B-2A7B-447C-8B90-CCDF7334611C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40846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21EC5B-2A7B-447C-8B90-CCDF7334611C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15556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21EC5B-2A7B-447C-8B90-CCDF7334611C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53555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21EC5B-2A7B-447C-8B90-CCDF7334611C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1384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21EC5B-2A7B-447C-8B90-CCDF7334611C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63581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21EC5B-2A7B-447C-8B90-CCDF7334611C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53792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21EC5B-2A7B-447C-8B90-CCDF7334611C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72935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21EC5B-2A7B-447C-8B90-CCDF7334611C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33740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21EC5B-2A7B-447C-8B90-CCDF7334611C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76186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21EC5B-2A7B-447C-8B90-CCDF7334611C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23790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21EC5B-2A7B-447C-8B90-CCDF7334611C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29046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3272A-A37C-47CF-AB2C-FD9D1F160D62}" type="datetimeFigureOut">
              <a:rPr lang="en-GB" smtClean="0"/>
              <a:t>08/05/2018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0EB7-F274-4B03-99FA-5DC8CA1EFA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5683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3272A-A37C-47CF-AB2C-FD9D1F160D62}" type="datetimeFigureOut">
              <a:rPr lang="en-GB" smtClean="0"/>
              <a:t>08/05/2018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0EB7-F274-4B03-99FA-5DC8CA1EFA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0104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3272A-A37C-47CF-AB2C-FD9D1F160D62}" type="datetimeFigureOut">
              <a:rPr lang="en-GB" smtClean="0"/>
              <a:t>08/05/2018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0EB7-F274-4B03-99FA-5DC8CA1EFA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8973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3272A-A37C-47CF-AB2C-FD9D1F160D62}" type="datetimeFigureOut">
              <a:rPr lang="en-GB" smtClean="0"/>
              <a:t>08/05/2018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0EB7-F274-4B03-99FA-5DC8CA1EFA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5484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3272A-A37C-47CF-AB2C-FD9D1F160D62}" type="datetimeFigureOut">
              <a:rPr lang="en-GB" smtClean="0"/>
              <a:t>08/05/2018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0EB7-F274-4B03-99FA-5DC8CA1EFA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92279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3272A-A37C-47CF-AB2C-FD9D1F160D62}" type="datetimeFigureOut">
              <a:rPr lang="en-GB" smtClean="0"/>
              <a:t>08/05/2018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0EB7-F274-4B03-99FA-5DC8CA1EFA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9356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3272A-A37C-47CF-AB2C-FD9D1F160D62}" type="datetimeFigureOut">
              <a:rPr lang="en-GB" smtClean="0"/>
              <a:t>08/05/2018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0EB7-F274-4B03-99FA-5DC8CA1EFA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722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3272A-A37C-47CF-AB2C-FD9D1F160D62}" type="datetimeFigureOut">
              <a:rPr lang="en-GB" smtClean="0"/>
              <a:t>08/05/2018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0EB7-F274-4B03-99FA-5DC8CA1EFA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6566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3272A-A37C-47CF-AB2C-FD9D1F160D62}" type="datetimeFigureOut">
              <a:rPr lang="en-GB" smtClean="0"/>
              <a:t>08/05/2018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0EB7-F274-4B03-99FA-5DC8CA1EFA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43379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3272A-A37C-47CF-AB2C-FD9D1F160D62}" type="datetimeFigureOut">
              <a:rPr lang="en-GB" smtClean="0"/>
              <a:t>08/05/2018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0EB7-F274-4B03-99FA-5DC8CA1EFA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2256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3272A-A37C-47CF-AB2C-FD9D1F160D62}" type="datetimeFigureOut">
              <a:rPr lang="en-GB" smtClean="0"/>
              <a:t>08/05/2018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0EB7-F274-4B03-99FA-5DC8CA1EFA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33498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68F22-56A7-4D20-9099-8AB200897938}" type="datetimeFigureOut">
              <a:rPr lang="en-GB" smtClean="0"/>
              <a:t>08/05/2018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C2550-AA75-4195-AF6C-3AAB3C4FBA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42035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68F22-56A7-4D20-9099-8AB200897938}" type="datetimeFigureOut">
              <a:rPr lang="en-GB" smtClean="0"/>
              <a:t>08/05/2018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C2550-AA75-4195-AF6C-3AAB3C4FBA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74071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68F22-56A7-4D20-9099-8AB200897938}" type="datetimeFigureOut">
              <a:rPr lang="en-GB" smtClean="0"/>
              <a:t>08/05/2018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C2550-AA75-4195-AF6C-3AAB3C4FBA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72873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68F22-56A7-4D20-9099-8AB200897938}" type="datetimeFigureOut">
              <a:rPr lang="en-GB" smtClean="0"/>
              <a:t>08/05/2018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C2550-AA75-4195-AF6C-3AAB3C4FBA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75621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68F22-56A7-4D20-9099-8AB200897938}" type="datetimeFigureOut">
              <a:rPr lang="en-GB" smtClean="0"/>
              <a:t>08/05/2018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C2550-AA75-4195-AF6C-3AAB3C4FBA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85283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68F22-56A7-4D20-9099-8AB200897938}" type="datetimeFigureOut">
              <a:rPr lang="en-GB" smtClean="0"/>
              <a:t>08/05/2018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C2550-AA75-4195-AF6C-3AAB3C4FBA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35250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68F22-56A7-4D20-9099-8AB200897938}" type="datetimeFigureOut">
              <a:rPr lang="en-GB" smtClean="0"/>
              <a:t>08/05/2018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C2550-AA75-4195-AF6C-3AAB3C4FBA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7342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68F22-56A7-4D20-9099-8AB200897938}" type="datetimeFigureOut">
              <a:rPr lang="en-GB" smtClean="0"/>
              <a:t>08/05/2018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C2550-AA75-4195-AF6C-3AAB3C4FBA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33648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68F22-56A7-4D20-9099-8AB200897938}" type="datetimeFigureOut">
              <a:rPr lang="en-GB" smtClean="0"/>
              <a:t>08/05/2018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C2550-AA75-4195-AF6C-3AAB3C4FBA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66487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68F22-56A7-4D20-9099-8AB200897938}" type="datetimeFigureOut">
              <a:rPr lang="en-GB" smtClean="0"/>
              <a:t>08/05/2018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C2550-AA75-4195-AF6C-3AAB3C4FBA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620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68F22-56A7-4D20-9099-8AB200897938}" type="datetimeFigureOut">
              <a:rPr lang="en-GB" smtClean="0"/>
              <a:t>08/05/2018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C2550-AA75-4195-AF6C-3AAB3C4FBA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73277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  <a:alpha val="9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93272A-A37C-47CF-AB2C-FD9D1F160D62}" type="datetimeFigureOut">
              <a:rPr lang="en-GB" smtClean="0"/>
              <a:t>08/05/2018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6D0EB7-F274-4B03-99FA-5DC8CA1EFA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2535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>
            <a:lumMod val="20000"/>
            <a:lumOff val="80000"/>
            <a:alpha val="9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A68F22-56A7-4D20-9099-8AB200897938}" type="datetimeFigureOut">
              <a:rPr lang="en-GB" smtClean="0"/>
              <a:t>08/05/2018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6C2550-AA75-4195-AF6C-3AAB3C4FBA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8184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BeOrNjwHw58" TargetMode="Externa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661182"/>
            <a:ext cx="9144000" cy="956603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b="1" dirty="0" smtClean="0"/>
              <a:t>Advice Services in London</a:t>
            </a:r>
            <a:endParaRPr lang="en-GB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7095" y="2704668"/>
            <a:ext cx="5655213" cy="3769564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8303" y="1913207"/>
            <a:ext cx="11211950" cy="4561025"/>
          </a:xfrm>
        </p:spPr>
        <p:txBody>
          <a:bodyPr>
            <a:noAutofit/>
          </a:bodyPr>
          <a:lstStyle/>
          <a:p>
            <a:r>
              <a:rPr lang="en-GB" sz="3200" b="1" dirty="0"/>
              <a:t> </a:t>
            </a:r>
            <a:r>
              <a:rPr lang="en-GB" sz="3200" b="1" u="sng" dirty="0"/>
              <a:t>A</a:t>
            </a:r>
            <a:r>
              <a:rPr lang="en-GB" sz="3200" b="1" u="sng" dirty="0" smtClean="0"/>
              <a:t>dvice </a:t>
            </a:r>
            <a:r>
              <a:rPr lang="en-GB" sz="3200" b="1" u="sng" dirty="0"/>
              <a:t>at a crossroads: responding to </a:t>
            </a:r>
            <a:r>
              <a:rPr lang="en-GB" sz="3200" b="1" u="sng" dirty="0" smtClean="0"/>
              <a:t>advice </a:t>
            </a:r>
            <a:r>
              <a:rPr lang="en-GB" sz="3200" b="1" u="sng" dirty="0"/>
              <a:t>needs in </a:t>
            </a:r>
            <a:r>
              <a:rPr lang="en-GB" sz="3200" b="1" u="sng" dirty="0" smtClean="0"/>
              <a:t>2018</a:t>
            </a:r>
            <a:endParaRPr lang="en-GB" sz="3200" dirty="0"/>
          </a:p>
          <a:p>
            <a:r>
              <a:rPr lang="en-GB" sz="3200" b="1" dirty="0"/>
              <a:t> </a:t>
            </a:r>
            <a:endParaRPr lang="en-GB" sz="3200" b="1" dirty="0" smtClean="0"/>
          </a:p>
          <a:p>
            <a:endParaRPr lang="en-GB" sz="3200" b="1" dirty="0"/>
          </a:p>
          <a:p>
            <a:endParaRPr lang="en-GB" sz="3200" b="1" dirty="0" smtClean="0"/>
          </a:p>
          <a:p>
            <a:endParaRPr lang="en-GB" sz="3200" dirty="0"/>
          </a:p>
          <a:p>
            <a:endParaRPr lang="en-GB" sz="3200" b="1" dirty="0" smtClean="0"/>
          </a:p>
          <a:p>
            <a:endParaRPr lang="en-GB" sz="3200" b="1" dirty="0"/>
          </a:p>
          <a:p>
            <a:endParaRPr lang="en-GB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8566" y="5654508"/>
            <a:ext cx="1366208" cy="81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254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790844"/>
          </a:xfrm>
        </p:spPr>
        <p:txBody>
          <a:bodyPr>
            <a:normAutofit fontScale="90000"/>
          </a:bodyPr>
          <a:lstStyle/>
          <a:p>
            <a:r>
              <a:rPr lang="en-GB" b="1" dirty="0" smtClean="0"/>
              <a:t>About the day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447778"/>
            <a:ext cx="9144000" cy="3052690"/>
          </a:xfrm>
        </p:spPr>
        <p:txBody>
          <a:bodyPr>
            <a:noAutofit/>
          </a:bodyPr>
          <a:lstStyle/>
          <a:p>
            <a:r>
              <a:rPr lang="en-GB" sz="3200" dirty="0" smtClean="0"/>
              <a:t>Mixture of inputs and discussion</a:t>
            </a:r>
          </a:p>
          <a:p>
            <a:r>
              <a:rPr lang="en-GB" sz="3200" dirty="0" smtClean="0"/>
              <a:t>Table facilitators</a:t>
            </a:r>
          </a:p>
          <a:p>
            <a:r>
              <a:rPr lang="en-GB" sz="3200" dirty="0" smtClean="0"/>
              <a:t>Feedback and reporting</a:t>
            </a:r>
          </a:p>
          <a:p>
            <a:r>
              <a:rPr lang="en-GB" sz="3200" dirty="0" smtClean="0"/>
              <a:t>After today</a:t>
            </a:r>
            <a:endParaRPr lang="en-GB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8566" y="5654508"/>
            <a:ext cx="1366208" cy="81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03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562708"/>
            <a:ext cx="9144000" cy="928467"/>
          </a:xfrm>
        </p:spPr>
        <p:txBody>
          <a:bodyPr>
            <a:normAutofit/>
          </a:bodyPr>
          <a:lstStyle/>
          <a:p>
            <a:r>
              <a:rPr lang="en-GB" b="1" dirty="0" smtClean="0"/>
              <a:t>Advice at a Crossroads?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86265" y="1674055"/>
            <a:ext cx="9931789" cy="3826413"/>
          </a:xfrm>
        </p:spPr>
        <p:txBody>
          <a:bodyPr>
            <a:noAutofit/>
          </a:bodyPr>
          <a:lstStyle/>
          <a:p>
            <a:pPr algn="l"/>
            <a:r>
              <a:rPr lang="en-GB" sz="3200" b="1" dirty="0" smtClean="0"/>
              <a:t>Philanthropic:</a:t>
            </a:r>
            <a:r>
              <a:rPr lang="en-GB" sz="3200" dirty="0" smtClean="0"/>
              <a:t>    Toynbee </a:t>
            </a:r>
            <a:r>
              <a:rPr lang="en-GB" sz="3200" dirty="0"/>
              <a:t>Hall’s Poor Man’s Lawyer in </a:t>
            </a:r>
            <a:r>
              <a:rPr lang="en-GB" sz="3200" dirty="0" smtClean="0"/>
              <a:t>1898 and the rise of the Labour movement</a:t>
            </a:r>
            <a:r>
              <a:rPr lang="en-GB" sz="3200" dirty="0"/>
              <a:t>             </a:t>
            </a:r>
            <a:endParaRPr lang="en-GB" sz="3200" dirty="0" smtClean="0"/>
          </a:p>
          <a:p>
            <a:pPr algn="l"/>
            <a:r>
              <a:rPr lang="en-GB" sz="3200" b="1" dirty="0" smtClean="0"/>
              <a:t>Emergence of the Welfare State</a:t>
            </a:r>
            <a:r>
              <a:rPr lang="en-GB" sz="3200" dirty="0" smtClean="0"/>
              <a:t>: WWII </a:t>
            </a:r>
            <a:r>
              <a:rPr lang="en-GB" sz="3200" dirty="0"/>
              <a:t>anti-panic </a:t>
            </a:r>
            <a:r>
              <a:rPr lang="en-GB" sz="3200" dirty="0" smtClean="0"/>
              <a:t>measures and the post War compact</a:t>
            </a:r>
            <a:endParaRPr lang="en-GB" sz="3200" dirty="0"/>
          </a:p>
          <a:p>
            <a:pPr algn="l"/>
            <a:r>
              <a:rPr lang="en-GB" sz="3200" b="1" dirty="0"/>
              <a:t>Rights &amp; </a:t>
            </a:r>
            <a:r>
              <a:rPr lang="en-GB" sz="3200" b="1" dirty="0" smtClean="0"/>
              <a:t>Campaigns</a:t>
            </a:r>
            <a:r>
              <a:rPr lang="en-GB" sz="3200" dirty="0" smtClean="0"/>
              <a:t>: Student movement, Women’s movement, education and self help, community and grass roots activism </a:t>
            </a:r>
            <a:r>
              <a:rPr lang="en-GB" sz="3200" dirty="0"/>
              <a:t>    </a:t>
            </a:r>
          </a:p>
          <a:p>
            <a:pPr algn="l"/>
            <a:r>
              <a:rPr lang="en-GB" sz="3200" b="1" dirty="0" smtClean="0"/>
              <a:t>There </a:t>
            </a:r>
            <a:r>
              <a:rPr lang="en-GB" sz="3200" b="1" dirty="0"/>
              <a:t>I</a:t>
            </a:r>
            <a:r>
              <a:rPr lang="en-GB" sz="3200" b="1" dirty="0" smtClean="0"/>
              <a:t>s </a:t>
            </a:r>
            <a:r>
              <a:rPr lang="en-GB" sz="3200" b="1" dirty="0"/>
              <a:t>N</a:t>
            </a:r>
            <a:r>
              <a:rPr lang="en-GB" sz="3200" b="1" dirty="0" smtClean="0"/>
              <a:t>o Alternative: </a:t>
            </a:r>
            <a:r>
              <a:rPr lang="en-GB" sz="3200" dirty="0" smtClean="0"/>
              <a:t>New relationship between state and citizens, Community Programme and One Nation</a:t>
            </a:r>
            <a:endParaRPr lang="en-GB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8566" y="5654508"/>
            <a:ext cx="1366208" cy="81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350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562708"/>
            <a:ext cx="9144000" cy="928467"/>
          </a:xfrm>
        </p:spPr>
        <p:txBody>
          <a:bodyPr>
            <a:normAutofit/>
          </a:bodyPr>
          <a:lstStyle/>
          <a:p>
            <a:r>
              <a:rPr lang="en-GB" b="1" dirty="0" smtClean="0"/>
              <a:t>Advice at a Crossroads?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55077" y="1674055"/>
            <a:ext cx="9612923" cy="3826413"/>
          </a:xfrm>
        </p:spPr>
        <p:txBody>
          <a:bodyPr>
            <a:noAutofit/>
          </a:bodyPr>
          <a:lstStyle/>
          <a:p>
            <a:pPr algn="l"/>
            <a:r>
              <a:rPr lang="en-GB" sz="3200" b="1" dirty="0" smtClean="0"/>
              <a:t>The Third Way: </a:t>
            </a:r>
            <a:r>
              <a:rPr lang="en-GB" sz="3200" dirty="0" smtClean="0"/>
              <a:t>co-opting voluntary sector into government policy delivery, more professionalization, introduced managerialism</a:t>
            </a:r>
          </a:p>
          <a:p>
            <a:pPr algn="l"/>
            <a:r>
              <a:rPr lang="en-GB" sz="3200" b="1" dirty="0" smtClean="0"/>
              <a:t>Austerity and end of legal assistance</a:t>
            </a:r>
            <a:r>
              <a:rPr lang="en-GB" sz="3200" dirty="0" smtClean="0"/>
              <a:t>: LASPO, cuts to all government funding, disenchantment with voluntary sector, rise of pro bono, increased use of IT</a:t>
            </a:r>
          </a:p>
          <a:p>
            <a:pPr algn="l"/>
            <a:endParaRPr lang="en-GB" sz="4000" b="1" dirty="0" smtClean="0"/>
          </a:p>
          <a:p>
            <a:pPr algn="l"/>
            <a:r>
              <a:rPr lang="en-GB" sz="4000" b="1" dirty="0" smtClean="0"/>
              <a:t>And forward to what?</a:t>
            </a:r>
          </a:p>
          <a:p>
            <a:endParaRPr lang="en-GB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8566" y="5654508"/>
            <a:ext cx="1366208" cy="81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163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562708"/>
            <a:ext cx="9144000" cy="928467"/>
          </a:xfrm>
        </p:spPr>
        <p:txBody>
          <a:bodyPr>
            <a:normAutofit/>
          </a:bodyPr>
          <a:lstStyle/>
          <a:p>
            <a:r>
              <a:rPr lang="en-GB" b="1" dirty="0" smtClean="0"/>
              <a:t>Possible Destinations?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3830" y="1659635"/>
            <a:ext cx="9612923" cy="3826413"/>
          </a:xfrm>
        </p:spPr>
        <p:txBody>
          <a:bodyPr>
            <a:noAutofit/>
          </a:bodyPr>
          <a:lstStyle/>
          <a:p>
            <a:pPr algn="l"/>
            <a:r>
              <a:rPr lang="en-GB" sz="4400" b="1" dirty="0"/>
              <a:t>Scenario 1</a:t>
            </a:r>
            <a:r>
              <a:rPr lang="en-GB" sz="4400" dirty="0"/>
              <a:t>: </a:t>
            </a:r>
            <a:endParaRPr lang="en-GB" sz="4400" dirty="0" smtClean="0"/>
          </a:p>
          <a:p>
            <a:pPr algn="l"/>
            <a:r>
              <a:rPr lang="en-GB" sz="4400" dirty="0" smtClean="0"/>
              <a:t>Client’s </a:t>
            </a:r>
            <a:r>
              <a:rPr lang="en-GB" sz="4400" dirty="0"/>
              <a:t>problems </a:t>
            </a:r>
            <a:r>
              <a:rPr lang="en-GB" sz="4400" b="1" dirty="0"/>
              <a:t>reduce and/or are dealt with earlier </a:t>
            </a:r>
            <a:r>
              <a:rPr lang="en-GB" sz="4400" dirty="0"/>
              <a:t>on. The advice sector’s capacity and shape are </a:t>
            </a:r>
            <a:r>
              <a:rPr lang="en-GB" sz="4400" b="1" dirty="0"/>
              <a:t>adequate to meet the demand </a:t>
            </a:r>
            <a:r>
              <a:rPr lang="en-GB" sz="4400" dirty="0"/>
              <a:t>from those people who really need help</a:t>
            </a:r>
          </a:p>
          <a:p>
            <a:pPr algn="l"/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8566" y="5654508"/>
            <a:ext cx="1366208" cy="81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771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562708"/>
            <a:ext cx="9144000" cy="928467"/>
          </a:xfrm>
        </p:spPr>
        <p:txBody>
          <a:bodyPr>
            <a:normAutofit/>
          </a:bodyPr>
          <a:lstStyle/>
          <a:p>
            <a:r>
              <a:rPr lang="en-GB" b="1" dirty="0" smtClean="0"/>
              <a:t>Possible Destinations?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58310" y="1828095"/>
            <a:ext cx="9612923" cy="3826413"/>
          </a:xfrm>
        </p:spPr>
        <p:txBody>
          <a:bodyPr>
            <a:noAutofit/>
          </a:bodyPr>
          <a:lstStyle/>
          <a:p>
            <a:pPr algn="l"/>
            <a:r>
              <a:rPr lang="en-GB" sz="4400" b="1" dirty="0" smtClean="0"/>
              <a:t>Scenario </a:t>
            </a:r>
            <a:r>
              <a:rPr lang="en-GB" sz="4400" b="1" dirty="0"/>
              <a:t>2: </a:t>
            </a:r>
            <a:endParaRPr lang="en-GB" sz="4400" b="1" dirty="0" smtClean="0"/>
          </a:p>
          <a:p>
            <a:pPr algn="l"/>
            <a:r>
              <a:rPr lang="en-GB" sz="4400" dirty="0" smtClean="0"/>
              <a:t>Client’s </a:t>
            </a:r>
            <a:r>
              <a:rPr lang="en-GB" sz="4400" dirty="0"/>
              <a:t>problems </a:t>
            </a:r>
            <a:r>
              <a:rPr lang="en-GB" sz="4400" b="1" dirty="0"/>
              <a:t>increase and become more complex </a:t>
            </a:r>
            <a:r>
              <a:rPr lang="en-GB" sz="4400" dirty="0"/>
              <a:t>with fewer solutions to offer. The advice sector’s </a:t>
            </a:r>
            <a:r>
              <a:rPr lang="en-GB" sz="4400" b="1" dirty="0"/>
              <a:t>capacity and shape </a:t>
            </a:r>
            <a:r>
              <a:rPr lang="en-GB" sz="4400" dirty="0"/>
              <a:t>means it is able to meet the increased demand.</a:t>
            </a:r>
          </a:p>
          <a:p>
            <a:pPr algn="l"/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8566" y="5654508"/>
            <a:ext cx="1366208" cy="81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133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562708"/>
            <a:ext cx="9144000" cy="928467"/>
          </a:xfrm>
        </p:spPr>
        <p:txBody>
          <a:bodyPr>
            <a:normAutofit/>
          </a:bodyPr>
          <a:lstStyle/>
          <a:p>
            <a:r>
              <a:rPr lang="en-GB" b="1" dirty="0" smtClean="0"/>
              <a:t>Possible Destinations?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3830" y="1659635"/>
            <a:ext cx="9612923" cy="3826413"/>
          </a:xfrm>
        </p:spPr>
        <p:txBody>
          <a:bodyPr>
            <a:noAutofit/>
          </a:bodyPr>
          <a:lstStyle/>
          <a:p>
            <a:pPr algn="l"/>
            <a:r>
              <a:rPr lang="en-GB" sz="4400" b="1" dirty="0" smtClean="0"/>
              <a:t>Scenario </a:t>
            </a:r>
            <a:r>
              <a:rPr lang="en-GB" sz="4400" b="1" dirty="0"/>
              <a:t>3:</a:t>
            </a:r>
            <a:r>
              <a:rPr lang="en-GB" sz="4400" dirty="0"/>
              <a:t> </a:t>
            </a:r>
            <a:endParaRPr lang="en-GB" sz="4400" dirty="0" smtClean="0"/>
          </a:p>
          <a:p>
            <a:pPr algn="l"/>
            <a:r>
              <a:rPr lang="en-GB" sz="4400" dirty="0" smtClean="0"/>
              <a:t>Client’s </a:t>
            </a:r>
            <a:r>
              <a:rPr lang="en-GB" sz="4400" dirty="0"/>
              <a:t>problems </a:t>
            </a:r>
            <a:r>
              <a:rPr lang="en-GB" sz="4400" b="1" dirty="0"/>
              <a:t>reduce and/or are dealt </a:t>
            </a:r>
            <a:r>
              <a:rPr lang="en-GB" sz="4400" dirty="0"/>
              <a:t>with earlier or by other means. The advice sector has </a:t>
            </a:r>
            <a:r>
              <a:rPr lang="en-GB" sz="4400" b="1" dirty="0"/>
              <a:t>shrunk to a small </a:t>
            </a:r>
            <a:r>
              <a:rPr lang="en-GB" sz="4400" dirty="0"/>
              <a:t>set of core services</a:t>
            </a:r>
            <a:r>
              <a:rPr lang="en-GB" sz="4400" dirty="0" smtClean="0"/>
              <a:t>.</a:t>
            </a:r>
            <a:endParaRPr lang="en-GB" sz="4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8566" y="5654508"/>
            <a:ext cx="1366208" cy="81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888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562708"/>
            <a:ext cx="9144000" cy="928467"/>
          </a:xfrm>
        </p:spPr>
        <p:txBody>
          <a:bodyPr>
            <a:normAutofit/>
          </a:bodyPr>
          <a:lstStyle/>
          <a:p>
            <a:r>
              <a:rPr lang="en-GB" b="1" dirty="0" smtClean="0"/>
              <a:t>Possible Destinations?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3830" y="1659635"/>
            <a:ext cx="9612923" cy="3826413"/>
          </a:xfrm>
        </p:spPr>
        <p:txBody>
          <a:bodyPr>
            <a:noAutofit/>
          </a:bodyPr>
          <a:lstStyle/>
          <a:p>
            <a:pPr algn="l"/>
            <a:r>
              <a:rPr lang="en-GB" sz="4400" b="1" dirty="0" smtClean="0"/>
              <a:t>Scenario </a:t>
            </a:r>
            <a:r>
              <a:rPr lang="en-GB" sz="4400" b="1" dirty="0"/>
              <a:t>4:</a:t>
            </a:r>
            <a:r>
              <a:rPr lang="en-GB" sz="4400" dirty="0"/>
              <a:t> </a:t>
            </a:r>
            <a:endParaRPr lang="en-GB" sz="4400" dirty="0" smtClean="0"/>
          </a:p>
          <a:p>
            <a:pPr algn="l"/>
            <a:r>
              <a:rPr lang="en-GB" sz="4400" dirty="0" smtClean="0"/>
              <a:t>Client’s </a:t>
            </a:r>
            <a:r>
              <a:rPr lang="en-GB" sz="4400" dirty="0"/>
              <a:t>problems </a:t>
            </a:r>
            <a:r>
              <a:rPr lang="en-GB" sz="4400" b="1" dirty="0"/>
              <a:t>increase and become more complex</a:t>
            </a:r>
            <a:r>
              <a:rPr lang="en-GB" sz="4400" dirty="0"/>
              <a:t>, escalate quickly, are long lasting and difficult to resolve. The advice sector core funding has </a:t>
            </a:r>
            <a:r>
              <a:rPr lang="en-GB" sz="4400" b="1" dirty="0"/>
              <a:t>shrunk </a:t>
            </a:r>
            <a:r>
              <a:rPr lang="en-GB" sz="4400" dirty="0"/>
              <a:t>to a fraction of current </a:t>
            </a:r>
            <a:r>
              <a:rPr lang="en-GB" sz="4400" dirty="0" smtClean="0"/>
              <a:t>value.</a:t>
            </a:r>
            <a:endParaRPr lang="en-GB" sz="4400" dirty="0"/>
          </a:p>
          <a:p>
            <a:pPr algn="l"/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8566" y="5654508"/>
            <a:ext cx="1366208" cy="81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558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8474" y="717452"/>
            <a:ext cx="11521440" cy="689317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Solving problems </a:t>
            </a:r>
            <a:r>
              <a:rPr lang="en-GB" dirty="0"/>
              <a:t>with </a:t>
            </a:r>
            <a:r>
              <a:rPr lang="en-GB" dirty="0" smtClean="0"/>
              <a:t>different thinking 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8474" y="5927034"/>
            <a:ext cx="10569526" cy="670714"/>
          </a:xfrm>
        </p:spPr>
        <p:txBody>
          <a:bodyPr>
            <a:noAutofit/>
          </a:bodyPr>
          <a:lstStyle/>
          <a:p>
            <a:r>
              <a:rPr lang="en-GB" sz="3200" dirty="0" smtClean="0"/>
              <a:t>..to that which created them (or which will make new ones)</a:t>
            </a:r>
            <a:endParaRPr lang="en-GB" sz="3200" b="1" dirty="0" smtClean="0"/>
          </a:p>
          <a:p>
            <a:endParaRPr lang="en-GB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8566" y="5654508"/>
            <a:ext cx="1366208" cy="819725"/>
          </a:xfrm>
          <a:prstGeom prst="rect">
            <a:avLst/>
          </a:prstGeom>
        </p:spPr>
      </p:pic>
      <p:pic>
        <p:nvPicPr>
          <p:cNvPr id="6" name="BeOrNjwHw58"/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691227" y="1533378"/>
            <a:ext cx="6466841" cy="4267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749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790844"/>
          </a:xfrm>
        </p:spPr>
        <p:txBody>
          <a:bodyPr>
            <a:normAutofit fontScale="90000"/>
          </a:bodyPr>
          <a:lstStyle/>
          <a:p>
            <a:r>
              <a:rPr lang="en-GB" b="1" dirty="0" smtClean="0"/>
              <a:t>Roundtable </a:t>
            </a:r>
            <a:r>
              <a:rPr lang="en-GB" b="1" dirty="0"/>
              <a:t>1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447778"/>
            <a:ext cx="9144000" cy="3052690"/>
          </a:xfrm>
        </p:spPr>
        <p:txBody>
          <a:bodyPr>
            <a:noAutofit/>
          </a:bodyPr>
          <a:lstStyle/>
          <a:p>
            <a:r>
              <a:rPr lang="en-GB" sz="4800" dirty="0"/>
              <a:t>A reflection on the challenge facing in the sector in recent times:</a:t>
            </a:r>
          </a:p>
          <a:p>
            <a:r>
              <a:rPr lang="en-GB" sz="4800" dirty="0"/>
              <a:t>What do we do and how well do we reflect the views and experience of the clients?</a:t>
            </a:r>
          </a:p>
          <a:p>
            <a:r>
              <a:rPr lang="en-GB" sz="4800" i="1" dirty="0"/>
              <a:t> </a:t>
            </a:r>
            <a:endParaRPr lang="en-GB" sz="4800" dirty="0"/>
          </a:p>
          <a:p>
            <a:endParaRPr lang="en-GB" sz="4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8566" y="5654508"/>
            <a:ext cx="1366208" cy="81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700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790844"/>
          </a:xfrm>
        </p:spPr>
        <p:txBody>
          <a:bodyPr>
            <a:normAutofit fontScale="90000"/>
          </a:bodyPr>
          <a:lstStyle/>
          <a:p>
            <a:r>
              <a:rPr lang="en-GB" b="1" dirty="0" smtClean="0"/>
              <a:t>Roundtable 2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447778"/>
            <a:ext cx="9144000" cy="3052690"/>
          </a:xfrm>
        </p:spPr>
        <p:txBody>
          <a:bodyPr>
            <a:noAutofit/>
          </a:bodyPr>
          <a:lstStyle/>
          <a:p>
            <a:r>
              <a:rPr lang="en-GB" sz="4800" dirty="0" smtClean="0"/>
              <a:t>The client experience and the challenge of co-production</a:t>
            </a:r>
            <a:endParaRPr lang="en-GB" sz="4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8566" y="5654508"/>
            <a:ext cx="1366208" cy="81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098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790844"/>
          </a:xfrm>
        </p:spPr>
        <p:txBody>
          <a:bodyPr>
            <a:normAutofit fontScale="90000"/>
          </a:bodyPr>
          <a:lstStyle/>
          <a:p>
            <a:r>
              <a:rPr lang="en-GB" b="1" dirty="0" smtClean="0"/>
              <a:t>Roundtable 3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447778"/>
            <a:ext cx="9144000" cy="3052690"/>
          </a:xfrm>
        </p:spPr>
        <p:txBody>
          <a:bodyPr>
            <a:noAutofit/>
          </a:bodyPr>
          <a:lstStyle/>
          <a:p>
            <a:r>
              <a:rPr lang="en-GB" sz="4800" dirty="0" smtClean="0"/>
              <a:t>How can we effectively use technology to support clients?</a:t>
            </a:r>
            <a:endParaRPr lang="en-GB" sz="4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8566" y="5654508"/>
            <a:ext cx="1366208" cy="81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701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790844"/>
          </a:xfrm>
        </p:spPr>
        <p:txBody>
          <a:bodyPr>
            <a:normAutofit fontScale="90000"/>
          </a:bodyPr>
          <a:lstStyle/>
          <a:p>
            <a:r>
              <a:rPr lang="en-GB" b="1" dirty="0" smtClean="0"/>
              <a:t>Roundtable 4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447778"/>
            <a:ext cx="9144000" cy="3052690"/>
          </a:xfrm>
        </p:spPr>
        <p:txBody>
          <a:bodyPr>
            <a:noAutofit/>
          </a:bodyPr>
          <a:lstStyle/>
          <a:p>
            <a:r>
              <a:rPr lang="en-GB" sz="4800" dirty="0" smtClean="0"/>
              <a:t>What will the advice sector of the future look like?</a:t>
            </a:r>
            <a:endParaRPr lang="en-GB" sz="4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8566" y="5654508"/>
            <a:ext cx="1366208" cy="81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246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757</TotalTime>
  <Words>319</Words>
  <Application>Microsoft Office PowerPoint</Application>
  <PresentationFormat>Widescreen</PresentationFormat>
  <Paragraphs>59</Paragraphs>
  <Slides>13</Slides>
  <Notes>13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Custom Design</vt:lpstr>
      <vt:lpstr> Advice Services in London</vt:lpstr>
      <vt:lpstr>About the day</vt:lpstr>
      <vt:lpstr>Advice at a Crossroads?</vt:lpstr>
      <vt:lpstr>Advice at a Crossroads?</vt:lpstr>
      <vt:lpstr>Possible Destinations?</vt:lpstr>
      <vt:lpstr>Possible Destinations?</vt:lpstr>
      <vt:lpstr>Possible Destinations?</vt:lpstr>
      <vt:lpstr>Possible Destinations?</vt:lpstr>
      <vt:lpstr>Solving problems with different thinking </vt:lpstr>
      <vt:lpstr>Roundtable 1</vt:lpstr>
      <vt:lpstr>Roundtable 2</vt:lpstr>
      <vt:lpstr>Roundtable 3</vt:lpstr>
      <vt:lpstr>Roundtable 4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Advice Services in London</dc:title>
  <dc:creator>Lindsey Poole</dc:creator>
  <cp:lastModifiedBy>Lindsey Poole</cp:lastModifiedBy>
  <cp:revision>24</cp:revision>
  <cp:lastPrinted>2018-04-23T15:49:33Z</cp:lastPrinted>
  <dcterms:created xsi:type="dcterms:W3CDTF">2018-04-16T09:22:44Z</dcterms:created>
  <dcterms:modified xsi:type="dcterms:W3CDTF">2018-05-08T12:46:04Z</dcterms:modified>
</cp:coreProperties>
</file>