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  <p:sldId id="259" r:id="rId4"/>
    <p:sldId id="262" r:id="rId5"/>
    <p:sldId id="263" r:id="rId6"/>
    <p:sldId id="281" r:id="rId7"/>
    <p:sldId id="268" r:id="rId8"/>
    <p:sldId id="264" r:id="rId9"/>
    <p:sldId id="25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69" autoAdjust="0"/>
    <p:restoredTop sz="94660"/>
  </p:normalViewPr>
  <p:slideViewPr>
    <p:cSldViewPr snapToGrid="0">
      <p:cViewPr varScale="1">
        <p:scale>
          <a:sx n="73" d="100"/>
          <a:sy n="73" d="100"/>
        </p:scale>
        <p:origin x="4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95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753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40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168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56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024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737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55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039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428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6278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365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3430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333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072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858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E2900-AD72-4F1A-BE80-47518C5665ED}" type="datetimeFigureOut">
              <a:rPr lang="en-GB" smtClean="0"/>
              <a:t>13/04/2018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478C93D-9476-41ED-9C5F-DBFF37E47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81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ashfordplace.org.uk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4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8902" y="1755502"/>
            <a:ext cx="9231086" cy="1171712"/>
          </a:xfrm>
        </p:spPr>
        <p:txBody>
          <a:bodyPr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Independent Lifestyles</a:t>
            </a:r>
            <a:endParaRPr lang="en-GB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684" y="131477"/>
            <a:ext cx="3340608" cy="14813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9300" y="3454400"/>
            <a:ext cx="7493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Service User Engagement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 smtClean="0"/>
              <a:t>Jack Jeffery</a:t>
            </a:r>
          </a:p>
          <a:p>
            <a:pPr algn="ctr"/>
            <a:r>
              <a:rPr lang="en-GB" sz="2400" dirty="0" smtClean="0"/>
              <a:t>Project Coordinator</a:t>
            </a:r>
            <a:endParaRPr lang="en-GB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02" y="223915"/>
            <a:ext cx="1913810" cy="12964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1378" y="5904646"/>
            <a:ext cx="2112915" cy="7254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86353" y="6476191"/>
            <a:ext cx="7626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hlinkClick r:id="rId5"/>
              </a:rPr>
              <a:t>www.ashfordplace.org.uk</a:t>
            </a:r>
            <a:r>
              <a:rPr lang="en-GB" sz="1400" dirty="0" smtClean="0"/>
              <a:t> Tel: </a:t>
            </a:r>
            <a:r>
              <a:rPr lang="en-GB" sz="1400" dirty="0"/>
              <a:t>020 8208 </a:t>
            </a:r>
            <a:r>
              <a:rPr lang="en-GB" sz="1400" dirty="0" smtClean="0"/>
              <a:t>8590 Email: john.Doocey@ashfordplace.org.uk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63061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570" y="131477"/>
            <a:ext cx="2140722" cy="9492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75584" y="367615"/>
            <a:ext cx="749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What we do</a:t>
            </a:r>
            <a:endParaRPr lang="en-GB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310435" y="1219201"/>
            <a:ext cx="1013769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Ashford place is a local homeless charity and community </a:t>
            </a:r>
            <a:r>
              <a:rPr lang="en-GB" sz="20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hub based in </a:t>
            </a:r>
            <a:r>
              <a:rPr lang="en-GB" sz="2000" b="1" dirty="0" err="1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Cricklewood</a:t>
            </a:r>
            <a:r>
              <a:rPr lang="en-GB" sz="20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,</a:t>
            </a:r>
            <a:r>
              <a:rPr lang="en-GB" sz="20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</a:t>
            </a:r>
            <a:r>
              <a:rPr lang="en-GB" sz="20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w</a:t>
            </a:r>
            <a:r>
              <a:rPr lang="en-GB" sz="20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e provide a range of services including:</a:t>
            </a:r>
          </a:p>
          <a:p>
            <a:pPr algn="ctr"/>
            <a:endParaRPr lang="en-GB" sz="20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en-GB" sz="20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	</a:t>
            </a:r>
            <a:r>
              <a:rPr lang="en-GB" sz="20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	</a:t>
            </a:r>
            <a:endParaRPr lang="en-GB" sz="2000" b="1" dirty="0" smtClean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endParaRPr lang="en-GB" sz="1600" b="1" dirty="0" smtClean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38880"/>
            <a:ext cx="12117359" cy="325092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02" y="223915"/>
            <a:ext cx="1260947" cy="8541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9516" y="2635406"/>
            <a:ext cx="4373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A night centre for the homeless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7903" y="325397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GB" b="1" dirty="0">
                <a:solidFill>
                  <a:schemeClr val="bg1"/>
                </a:solidFill>
              </a:rPr>
              <a:t>One-to-one casework to help vulnerable people move into secure accommodation and employment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6058678" y="464766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IT suite and training to help vulnerable people access services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07069" y="391268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In-house GP, mental health and substance abuse services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61766" y="4202064"/>
            <a:ext cx="2007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Community café 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561516" y="466357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Older peoples services including a community café, one to one support for the most vulnerable and a dementia support group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59121" y="3201866"/>
            <a:ext cx="4781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Advice and support for those experiencing or at risk of homelessness</a:t>
            </a:r>
            <a:endParaRPr lang="en-GB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696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7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30162" cy="6939539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6" name="TextBox 5"/>
          <p:cNvSpPr txBox="1"/>
          <p:nvPr/>
        </p:nvSpPr>
        <p:spPr>
          <a:xfrm>
            <a:off x="411158" y="2722798"/>
            <a:ext cx="74041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Capture peoples skills, passions and talent</a:t>
            </a:r>
          </a:p>
          <a:p>
            <a:endParaRPr lang="en-GB" sz="2400" b="1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Embedded into our organisation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Treated as equals</a:t>
            </a:r>
          </a:p>
          <a:p>
            <a:endParaRPr lang="en-GB" sz="2400" b="1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Put service users at the heart of everything we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30156" y="173336"/>
            <a:ext cx="4839688" cy="1385257"/>
          </a:xfrm>
        </p:spPr>
        <p:txBody>
          <a:bodyPr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Our approach at Ashford Place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45424" y="1583823"/>
            <a:ext cx="9684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Since 2014 we have been using a Peer based delivery model to design and deliver our services. </a:t>
            </a:r>
            <a:endParaRPr lang="en-GB" sz="24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570" y="131477"/>
            <a:ext cx="2140722" cy="9492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02" y="223915"/>
            <a:ext cx="1260947" cy="85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46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16736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3" name="TextBox 2"/>
          <p:cNvSpPr txBox="1"/>
          <p:nvPr/>
        </p:nvSpPr>
        <p:spPr>
          <a:xfrm>
            <a:off x="1018901" y="2199899"/>
            <a:ext cx="80361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Calibri" panose="020F0502020204030204" pitchFamily="34" charset="0"/>
              </a:rPr>
              <a:t>Addresses the high level of homelessness and crisis in Brent by using the ‘lived experience’ and skills of our Peer Support Network.</a:t>
            </a:r>
          </a:p>
          <a:p>
            <a:endParaRPr lang="en-GB" b="1" dirty="0" smtClean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>
              <a:latin typeface="Calibri" panose="020F050202020403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758998" y="529815"/>
            <a:ext cx="5994400" cy="711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Independent Lifestyles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570" y="131477"/>
            <a:ext cx="2140722" cy="9492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02" y="223915"/>
            <a:ext cx="1260947" cy="85419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18900" y="5963738"/>
            <a:ext cx="77344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" panose="020F0502020204030204" pitchFamily="34" charset="0"/>
              </a:rPr>
              <a:t>Web based </a:t>
            </a:r>
            <a:r>
              <a:rPr lang="en-GB" sz="2400" b="1" dirty="0" smtClean="0">
                <a:latin typeface="Calibri" panose="020F0502020204030204" pitchFamily="34" charset="0"/>
              </a:rPr>
              <a:t>portal for those who are unable to travel</a:t>
            </a:r>
            <a:endParaRPr lang="en-GB" sz="2400" b="1" dirty="0">
              <a:latin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18900" y="4541220"/>
            <a:ext cx="7880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Calibri" panose="020F0502020204030204" pitchFamily="34" charset="0"/>
              </a:rPr>
              <a:t>A focus on drop-in</a:t>
            </a:r>
            <a:r>
              <a:rPr lang="en-GB" sz="2400" b="1" dirty="0" smtClean="0">
                <a:latin typeface="Calibri" panose="020F0502020204030204" pitchFamily="34" charset="0"/>
              </a:rPr>
              <a:t> </a:t>
            </a:r>
            <a:r>
              <a:rPr lang="en-GB" sz="2400" b="1" dirty="0">
                <a:latin typeface="Calibri" panose="020F0502020204030204" pitchFamily="34" charset="0"/>
              </a:rPr>
              <a:t>‘Crisis </a:t>
            </a:r>
            <a:r>
              <a:rPr lang="en-GB" sz="2400" b="1" dirty="0" smtClean="0">
                <a:latin typeface="Calibri" panose="020F0502020204030204" pitchFamily="34" charset="0"/>
              </a:rPr>
              <a:t>Clinics’ in community spaces and foodbanks across Brent to allow those in </a:t>
            </a:r>
            <a:r>
              <a:rPr lang="en-GB" sz="2400" b="1" dirty="0" smtClean="0">
                <a:latin typeface="Calibri" panose="020F0502020204030204" pitchFamily="34" charset="0"/>
              </a:rPr>
              <a:t>need </a:t>
            </a:r>
            <a:r>
              <a:rPr lang="en-GB" sz="2400" b="1" dirty="0" smtClean="0">
                <a:latin typeface="Calibri" panose="020F0502020204030204" pitchFamily="34" charset="0"/>
              </a:rPr>
              <a:t>easy </a:t>
            </a:r>
            <a:r>
              <a:rPr lang="en-GB" sz="2400" b="1" dirty="0" smtClean="0">
                <a:latin typeface="Calibri" panose="020F0502020204030204" pitchFamily="34" charset="0"/>
              </a:rPr>
              <a:t>access.</a:t>
            </a:r>
            <a:endParaRPr lang="en-GB" sz="2400" b="1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8900" y="3458368"/>
            <a:ext cx="78801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Calibri" panose="020F0502020204030204" pitchFamily="34" charset="0"/>
              </a:rPr>
              <a:t>Advice and support to prevent and resolve homelessness delivered by Peers overseen by staff.</a:t>
            </a:r>
            <a:endParaRPr lang="en-GB" sz="2400" b="1" dirty="0">
              <a:latin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317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910"/>
            <a:ext cx="1219200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79202" y="4203717"/>
            <a:ext cx="8291286" cy="939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9999" y="1730164"/>
            <a:ext cx="8112398" cy="107721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Those who’ve used a service know how to shape it</a:t>
            </a:r>
            <a:endParaRPr lang="en-GB" sz="32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63400" y="3924372"/>
            <a:ext cx="8480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Involve service users from the beginning</a:t>
            </a:r>
            <a:endParaRPr lang="en-GB" sz="24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63400" y="5608551"/>
            <a:ext cx="8480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In partnership with Southampton University</a:t>
            </a:r>
            <a:endParaRPr lang="en-GB" sz="24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758998" y="529815"/>
            <a:ext cx="5994400" cy="711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Independent Lifestyles</a:t>
            </a:r>
            <a:endParaRPr lang="en-GB" sz="40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570" y="131477"/>
            <a:ext cx="2140722" cy="9492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02" y="223915"/>
            <a:ext cx="1260947" cy="85419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63400" y="4460605"/>
            <a:ext cx="86457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Use ‘lived experience’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063400" y="6149351"/>
            <a:ext cx="84079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Support finding work</a:t>
            </a: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063400" y="3368128"/>
            <a:ext cx="87606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Formal accredited training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063400" y="4998455"/>
            <a:ext cx="8760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Responsibility</a:t>
            </a:r>
            <a:r>
              <a:rPr lang="en-GB" sz="2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 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2340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9" grpId="0"/>
      <p:bldP spid="10" grpId="0"/>
      <p:bldP spid="3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0030" cy="685800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TextBox 3"/>
          <p:cNvSpPr txBox="1"/>
          <p:nvPr/>
        </p:nvSpPr>
        <p:spPr>
          <a:xfrm>
            <a:off x="3956603" y="1384868"/>
            <a:ext cx="331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</a:rPr>
              <a:t>Current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758998" y="529815"/>
            <a:ext cx="5994400" cy="711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4000" b="1" dirty="0" smtClean="0">
                <a:solidFill>
                  <a:schemeClr val="bg1"/>
                </a:solidFill>
              </a:rPr>
              <a:t>Independent Lifestyles</a:t>
            </a:r>
            <a:endParaRPr lang="en-GB" sz="4000" b="1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570" y="131477"/>
            <a:ext cx="2140722" cy="9492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02" y="223915"/>
            <a:ext cx="1260947" cy="85419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4335" y="2247316"/>
            <a:ext cx="99992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Trained 54 Peer Supporters in the last 18 months to be able to give advice and support to clients</a:t>
            </a:r>
            <a:endParaRPr lang="en-GB" sz="2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14334" y="3164456"/>
            <a:ext cx="110769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Running 6 drop-ins at foodbanks and libraries across Brent</a:t>
            </a:r>
            <a:endParaRPr lang="en-GB" sz="2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614333" y="3805306"/>
            <a:ext cx="11070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prstClr val="white"/>
                </a:solidFill>
                <a:latin typeface="Calibri" panose="020F0502020204030204" pitchFamily="34" charset="0"/>
              </a:rPr>
              <a:t>Deliver an online portal where for those clients with caring or childcare responsibilities that are unable to reach our drop-in</a:t>
            </a:r>
            <a:endParaRPr lang="en-GB" sz="2400" dirty="0">
              <a:solidFill>
                <a:prstClr val="white"/>
              </a:solidFill>
              <a:latin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4333" y="4718600"/>
            <a:ext cx="11070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prstClr val="white"/>
                </a:solidFill>
                <a:latin typeface="Calibri" panose="020F0502020204030204" pitchFamily="34" charset="0"/>
              </a:rPr>
              <a:t>Run a weekend project providing food and advisers for those who are unable to access our other services. </a:t>
            </a:r>
            <a:endParaRPr lang="en-GB" sz="2400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25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9202" y="1727200"/>
            <a:ext cx="8582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368150" y="585209"/>
            <a:ext cx="72292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chemeClr val="bg1"/>
                </a:solidFill>
              </a:rPr>
              <a:t>Secrets of successful service user involvement: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25057" y="2287961"/>
            <a:ext cx="794729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Our Peers and service users are our greatest asset</a:t>
            </a:r>
            <a:endParaRPr lang="en-GB" sz="1600" dirty="0">
              <a:solidFill>
                <a:schemeClr val="bg1"/>
              </a:solidFill>
            </a:endParaRPr>
          </a:p>
          <a:p>
            <a:pPr>
              <a:buClr>
                <a:schemeClr val="tx1"/>
              </a:buClr>
            </a:pPr>
            <a:endParaRPr lang="en-GB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Allow service users the trust, scope and input to design and deliver services.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Involve service users from the very beginning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Place them on an equal footing the same as staff</a:t>
            </a:r>
          </a:p>
          <a:p>
            <a:endParaRPr lang="en-GB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Reward, train and support those who want to be involved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</a:rPr>
              <a:t>A</a:t>
            </a:r>
            <a:r>
              <a:rPr lang="en-GB" sz="1600" dirty="0" smtClean="0">
                <a:solidFill>
                  <a:schemeClr val="bg1"/>
                </a:solidFill>
              </a:rPr>
              <a:t>ccredited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Pathways into paid </a:t>
            </a:r>
            <a:r>
              <a:rPr lang="en-GB" sz="1600" dirty="0" smtClean="0">
                <a:solidFill>
                  <a:schemeClr val="bg1"/>
                </a:solidFill>
              </a:rPr>
              <a:t>employment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Understand they may face barriers to involvement</a:t>
            </a:r>
            <a:endParaRPr lang="en-GB" sz="16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chemeClr val="bg1"/>
                </a:solidFill>
              </a:rPr>
              <a:t>Be flexible and look for different ways for service users to be involved.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570" y="131477"/>
            <a:ext cx="2140722" cy="9492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02" y="223915"/>
            <a:ext cx="1260947" cy="85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6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879202" y="4203717"/>
            <a:ext cx="8291286" cy="939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13774" y="1391979"/>
            <a:ext cx="5484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Video of one of the interviews we held with service users about the project</a:t>
            </a:r>
            <a:endParaRPr lang="en-GB" b="1" dirty="0"/>
          </a:p>
        </p:txBody>
      </p:sp>
      <p:pic>
        <p:nvPicPr>
          <p:cNvPr id="4" name="VID_20160920_12143595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8469" y="2189274"/>
            <a:ext cx="8074929" cy="4542148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758998" y="529815"/>
            <a:ext cx="5994400" cy="711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Independent Lifestyles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570" y="131477"/>
            <a:ext cx="2140722" cy="9492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02" y="223915"/>
            <a:ext cx="1260947" cy="85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6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92424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7840" y="414065"/>
            <a:ext cx="4711700" cy="916151"/>
          </a:xfrm>
        </p:spPr>
        <p:txBody>
          <a:bodyPr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Further Reading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2800" y="1330216"/>
            <a:ext cx="83576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‘The Four Principles of Involvement’ (2013) by The Network for Mental Health</a:t>
            </a:r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‘Nothing about us without us: Seven Principles of Leadership and Inclusion of People with Lived Experience of Homelessness ’ (2016) by The Canadian Lived Experience Advisory Council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‘Saving lives Saving Money’ </a:t>
            </a:r>
            <a:r>
              <a:rPr lang="en-GB" dirty="0"/>
              <a:t>How Homeless Health Peer Advocacy Reduces Health </a:t>
            </a:r>
            <a:r>
              <a:rPr lang="en-GB" dirty="0" smtClean="0"/>
              <a:t>Inequalities, (2015) by The Young Foundation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570" y="131477"/>
            <a:ext cx="2140722" cy="9492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02" y="223915"/>
            <a:ext cx="1260947" cy="85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4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4555</TotalTime>
  <Words>515</Words>
  <Application>Microsoft Office PowerPoint</Application>
  <PresentationFormat>Widescreen</PresentationFormat>
  <Paragraphs>95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Wingdings 3</vt:lpstr>
      <vt:lpstr>Facet</vt:lpstr>
      <vt:lpstr>Independent Lifestyles</vt:lpstr>
      <vt:lpstr>PowerPoint Presentation</vt:lpstr>
      <vt:lpstr>Our approach at Ashford Place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Further Reading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Independent Lifestyles</dc:title>
  <dc:creator>Jack Jeffery</dc:creator>
  <cp:lastModifiedBy>Jack Jeffery</cp:lastModifiedBy>
  <cp:revision>138</cp:revision>
  <dcterms:created xsi:type="dcterms:W3CDTF">2016-09-14T10:40:59Z</dcterms:created>
  <dcterms:modified xsi:type="dcterms:W3CDTF">2018-04-13T17:52:03Z</dcterms:modified>
</cp:coreProperties>
</file>