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321" r:id="rId2"/>
    <p:sldId id="437" r:id="rId3"/>
    <p:sldId id="459" r:id="rId4"/>
    <p:sldId id="429" r:id="rId5"/>
    <p:sldId id="457" r:id="rId6"/>
    <p:sldId id="393" r:id="rId7"/>
    <p:sldId id="394" r:id="rId8"/>
    <p:sldId id="431" r:id="rId9"/>
    <p:sldId id="377" r:id="rId10"/>
    <p:sldId id="365" r:id="rId11"/>
    <p:sldId id="452" r:id="rId12"/>
    <p:sldId id="454" r:id="rId13"/>
    <p:sldId id="455" r:id="rId14"/>
    <p:sldId id="369" r:id="rId15"/>
    <p:sldId id="409" r:id="rId16"/>
    <p:sldId id="329" r:id="rId17"/>
    <p:sldId id="428" r:id="rId18"/>
    <p:sldId id="458" r:id="rId19"/>
    <p:sldId id="353" r:id="rId20"/>
    <p:sldId id="456" r:id="rId21"/>
    <p:sldId id="402" r:id="rId2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989"/>
    <a:srgbClr val="5E9AB5"/>
    <a:srgbClr val="004A83"/>
    <a:srgbClr val="0086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05" autoAdjust="0"/>
    <p:restoredTop sz="94660"/>
  </p:normalViewPr>
  <p:slideViewPr>
    <p:cSldViewPr>
      <p:cViewPr varScale="1">
        <p:scale>
          <a:sx n="104" d="100"/>
          <a:sy n="104" d="100"/>
        </p:scale>
        <p:origin x="101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7" d="100"/>
          <a:sy n="77" d="100"/>
        </p:scale>
        <p:origin x="3360" y="12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76533D-CA68-45CC-AC9A-69AF6C2E3176}" type="doc">
      <dgm:prSet loTypeId="urn:microsoft.com/office/officeart/2005/8/layout/gear1" loCatId="cycle" qsTypeId="urn:microsoft.com/office/officeart/2005/8/quickstyle/simple1" qsCatId="simple" csTypeId="urn:microsoft.com/office/officeart/2005/8/colors/accent1_2" csCatId="accent1" phldr="1"/>
      <dgm:spPr/>
    </dgm:pt>
    <dgm:pt modelId="{2D134D5A-72EF-4E11-8D08-70929819A567}">
      <dgm:prSet phldrT="[Text]" custT="1"/>
      <dgm:spPr>
        <a:solidFill>
          <a:srgbClr val="004A83"/>
        </a:solidFill>
      </dgm:spPr>
      <dgm:t>
        <a:bodyPr/>
        <a:lstStyle/>
        <a:p>
          <a:r>
            <a:rPr lang="en-GB" sz="1800" dirty="0"/>
            <a:t>Understanding </a:t>
          </a:r>
        </a:p>
      </dgm:t>
    </dgm:pt>
    <dgm:pt modelId="{8E5D7963-ADF8-46C8-915B-42BB7D6EF293}" type="parTrans" cxnId="{6AF4B458-C92C-4268-AD73-0C993CCB12D8}">
      <dgm:prSet/>
      <dgm:spPr/>
      <dgm:t>
        <a:bodyPr/>
        <a:lstStyle/>
        <a:p>
          <a:endParaRPr lang="en-GB"/>
        </a:p>
      </dgm:t>
    </dgm:pt>
    <dgm:pt modelId="{C5B8AF78-796C-465A-B392-33CB20026135}" type="sibTrans" cxnId="{6AF4B458-C92C-4268-AD73-0C993CCB12D8}">
      <dgm:prSet/>
      <dgm:spPr/>
      <dgm:t>
        <a:bodyPr/>
        <a:lstStyle/>
        <a:p>
          <a:endParaRPr lang="en-GB"/>
        </a:p>
      </dgm:t>
    </dgm:pt>
    <dgm:pt modelId="{A7E7351B-7AA4-493A-8EA7-FBF3491A78F0}">
      <dgm:prSet phldrT="[Text]" custT="1"/>
      <dgm:spPr>
        <a:solidFill>
          <a:srgbClr val="5E9AB5"/>
        </a:solidFill>
      </dgm:spPr>
      <dgm:t>
        <a:bodyPr/>
        <a:lstStyle/>
        <a:p>
          <a:r>
            <a:rPr lang="en-GB" sz="1500" dirty="0"/>
            <a:t>Specifications </a:t>
          </a:r>
        </a:p>
      </dgm:t>
    </dgm:pt>
    <dgm:pt modelId="{45AE11AA-11FD-45F0-A29A-B5BBE4EC125C}" type="parTrans" cxnId="{AB2E9400-CEC8-44DF-AEA6-2A00A0B34C5E}">
      <dgm:prSet/>
      <dgm:spPr/>
      <dgm:t>
        <a:bodyPr/>
        <a:lstStyle/>
        <a:p>
          <a:endParaRPr lang="en-GB"/>
        </a:p>
      </dgm:t>
    </dgm:pt>
    <dgm:pt modelId="{DDDB0A0A-B90A-4C66-8DA4-D205BD95A82C}" type="sibTrans" cxnId="{AB2E9400-CEC8-44DF-AEA6-2A00A0B34C5E}">
      <dgm:prSet/>
      <dgm:spPr/>
      <dgm:t>
        <a:bodyPr/>
        <a:lstStyle/>
        <a:p>
          <a:endParaRPr lang="en-GB"/>
        </a:p>
      </dgm:t>
    </dgm:pt>
    <dgm:pt modelId="{BF45ECD5-2258-4D34-A755-BA7E3CD3CFB2}">
      <dgm:prSet phldrT="[Text]"/>
      <dgm:spPr>
        <a:solidFill>
          <a:srgbClr val="AE441D"/>
        </a:solidFill>
      </dgm:spPr>
      <dgm:t>
        <a:bodyPr/>
        <a:lstStyle/>
        <a:p>
          <a:r>
            <a:rPr lang="en-GB" dirty="0"/>
            <a:t>Processes </a:t>
          </a:r>
        </a:p>
      </dgm:t>
    </dgm:pt>
    <dgm:pt modelId="{8C9D00D2-E17F-4BDB-912E-406474D30055}" type="parTrans" cxnId="{BC9B6F37-E05E-4714-BBD3-DBDE2F244C18}">
      <dgm:prSet/>
      <dgm:spPr/>
      <dgm:t>
        <a:bodyPr/>
        <a:lstStyle/>
        <a:p>
          <a:endParaRPr lang="en-GB"/>
        </a:p>
      </dgm:t>
    </dgm:pt>
    <dgm:pt modelId="{5FD992B4-F606-40E4-9F18-4E80BDA16809}" type="sibTrans" cxnId="{BC9B6F37-E05E-4714-BBD3-DBDE2F244C18}">
      <dgm:prSet/>
      <dgm:spPr/>
      <dgm:t>
        <a:bodyPr/>
        <a:lstStyle/>
        <a:p>
          <a:endParaRPr lang="en-GB"/>
        </a:p>
      </dgm:t>
    </dgm:pt>
    <dgm:pt modelId="{0E8826C6-10AA-4F77-84EC-F7CE136F770F}" type="pres">
      <dgm:prSet presAssocID="{5876533D-CA68-45CC-AC9A-69AF6C2E3176}" presName="composite" presStyleCnt="0">
        <dgm:presLayoutVars>
          <dgm:chMax val="3"/>
          <dgm:animLvl val="lvl"/>
          <dgm:resizeHandles val="exact"/>
        </dgm:presLayoutVars>
      </dgm:prSet>
      <dgm:spPr/>
    </dgm:pt>
    <dgm:pt modelId="{8117736B-452F-4EC5-B2E6-1419E42B2147}" type="pres">
      <dgm:prSet presAssocID="{2D134D5A-72EF-4E11-8D08-70929819A567}" presName="gear1" presStyleLbl="node1" presStyleIdx="0" presStyleCnt="3">
        <dgm:presLayoutVars>
          <dgm:chMax val="1"/>
          <dgm:bulletEnabled val="1"/>
        </dgm:presLayoutVars>
      </dgm:prSet>
      <dgm:spPr/>
    </dgm:pt>
    <dgm:pt modelId="{EB424FB7-958F-4BC8-A74A-CD402AFE0D83}" type="pres">
      <dgm:prSet presAssocID="{2D134D5A-72EF-4E11-8D08-70929819A567}" presName="gear1srcNode" presStyleLbl="node1" presStyleIdx="0" presStyleCnt="3"/>
      <dgm:spPr/>
    </dgm:pt>
    <dgm:pt modelId="{E4D5C9D2-1D14-4CB8-A1BD-1F4E52545F92}" type="pres">
      <dgm:prSet presAssocID="{2D134D5A-72EF-4E11-8D08-70929819A567}" presName="gear1dstNode" presStyleLbl="node1" presStyleIdx="0" presStyleCnt="3"/>
      <dgm:spPr/>
    </dgm:pt>
    <dgm:pt modelId="{8CBA720F-3429-490D-A7F0-972198D6CD57}" type="pres">
      <dgm:prSet presAssocID="{A7E7351B-7AA4-493A-8EA7-FBF3491A78F0}" presName="gear2" presStyleLbl="node1" presStyleIdx="1" presStyleCnt="3" custScaleX="107278">
        <dgm:presLayoutVars>
          <dgm:chMax val="1"/>
          <dgm:bulletEnabled val="1"/>
        </dgm:presLayoutVars>
      </dgm:prSet>
      <dgm:spPr/>
    </dgm:pt>
    <dgm:pt modelId="{81716B62-A585-4B4B-A706-730258981894}" type="pres">
      <dgm:prSet presAssocID="{A7E7351B-7AA4-493A-8EA7-FBF3491A78F0}" presName="gear2srcNode" presStyleLbl="node1" presStyleIdx="1" presStyleCnt="3"/>
      <dgm:spPr/>
    </dgm:pt>
    <dgm:pt modelId="{81ADBD61-BA2A-4F7C-BA6C-C187D4A6C404}" type="pres">
      <dgm:prSet presAssocID="{A7E7351B-7AA4-493A-8EA7-FBF3491A78F0}" presName="gear2dstNode" presStyleLbl="node1" presStyleIdx="1" presStyleCnt="3"/>
      <dgm:spPr/>
    </dgm:pt>
    <dgm:pt modelId="{1F64AF2C-3053-4C89-B8E7-BC12B52A2853}" type="pres">
      <dgm:prSet presAssocID="{BF45ECD5-2258-4D34-A755-BA7E3CD3CFB2}" presName="gear3" presStyleLbl="node1" presStyleIdx="2" presStyleCnt="3"/>
      <dgm:spPr/>
    </dgm:pt>
    <dgm:pt modelId="{F808A6FE-CF4C-4300-85DD-B234739FF17C}" type="pres">
      <dgm:prSet presAssocID="{BF45ECD5-2258-4D34-A755-BA7E3CD3CFB2}" presName="gear3tx" presStyleLbl="node1" presStyleIdx="2" presStyleCnt="3">
        <dgm:presLayoutVars>
          <dgm:chMax val="1"/>
          <dgm:bulletEnabled val="1"/>
        </dgm:presLayoutVars>
      </dgm:prSet>
      <dgm:spPr/>
    </dgm:pt>
    <dgm:pt modelId="{5023882F-786C-4674-B935-B235F14AAA7A}" type="pres">
      <dgm:prSet presAssocID="{BF45ECD5-2258-4D34-A755-BA7E3CD3CFB2}" presName="gear3srcNode" presStyleLbl="node1" presStyleIdx="2" presStyleCnt="3"/>
      <dgm:spPr/>
    </dgm:pt>
    <dgm:pt modelId="{9E371BE2-785D-4ED8-9140-487A531BB67B}" type="pres">
      <dgm:prSet presAssocID="{BF45ECD5-2258-4D34-A755-BA7E3CD3CFB2}" presName="gear3dstNode" presStyleLbl="node1" presStyleIdx="2" presStyleCnt="3"/>
      <dgm:spPr/>
    </dgm:pt>
    <dgm:pt modelId="{9F6E6498-1350-4383-BD51-565461A5E10D}" type="pres">
      <dgm:prSet presAssocID="{C5B8AF78-796C-465A-B392-33CB20026135}" presName="connector1" presStyleLbl="sibTrans2D1" presStyleIdx="0" presStyleCnt="3"/>
      <dgm:spPr/>
    </dgm:pt>
    <dgm:pt modelId="{74A59F09-A4FB-4FDD-B197-11CCF22372F8}" type="pres">
      <dgm:prSet presAssocID="{DDDB0A0A-B90A-4C66-8DA4-D205BD95A82C}" presName="connector2" presStyleLbl="sibTrans2D1" presStyleIdx="1" presStyleCnt="3"/>
      <dgm:spPr/>
    </dgm:pt>
    <dgm:pt modelId="{2C6BA5BA-3540-4775-BE49-746AF0AA301B}" type="pres">
      <dgm:prSet presAssocID="{5FD992B4-F606-40E4-9F18-4E80BDA16809}" presName="connector3" presStyleLbl="sibTrans2D1" presStyleIdx="2" presStyleCnt="3"/>
      <dgm:spPr/>
    </dgm:pt>
  </dgm:ptLst>
  <dgm:cxnLst>
    <dgm:cxn modelId="{AB2E9400-CEC8-44DF-AEA6-2A00A0B34C5E}" srcId="{5876533D-CA68-45CC-AC9A-69AF6C2E3176}" destId="{A7E7351B-7AA4-493A-8EA7-FBF3491A78F0}" srcOrd="1" destOrd="0" parTransId="{45AE11AA-11FD-45F0-A29A-B5BBE4EC125C}" sibTransId="{DDDB0A0A-B90A-4C66-8DA4-D205BD95A82C}"/>
    <dgm:cxn modelId="{9E700807-BE4B-40AC-9362-6C6A8FD370DA}" type="presOf" srcId="{5FD992B4-F606-40E4-9F18-4E80BDA16809}" destId="{2C6BA5BA-3540-4775-BE49-746AF0AA301B}" srcOrd="0" destOrd="0" presId="urn:microsoft.com/office/officeart/2005/8/layout/gear1"/>
    <dgm:cxn modelId="{929A4D09-FE27-415B-80B7-D6ADED3C8BF4}" type="presOf" srcId="{BF45ECD5-2258-4D34-A755-BA7E3CD3CFB2}" destId="{F808A6FE-CF4C-4300-85DD-B234739FF17C}" srcOrd="1" destOrd="0" presId="urn:microsoft.com/office/officeart/2005/8/layout/gear1"/>
    <dgm:cxn modelId="{9E803D17-CB0F-4A6D-B444-639B673947ED}" type="presOf" srcId="{BF45ECD5-2258-4D34-A755-BA7E3CD3CFB2}" destId="{1F64AF2C-3053-4C89-B8E7-BC12B52A2853}" srcOrd="0" destOrd="0" presId="urn:microsoft.com/office/officeart/2005/8/layout/gear1"/>
    <dgm:cxn modelId="{BC9B6F37-E05E-4714-BBD3-DBDE2F244C18}" srcId="{5876533D-CA68-45CC-AC9A-69AF6C2E3176}" destId="{BF45ECD5-2258-4D34-A755-BA7E3CD3CFB2}" srcOrd="2" destOrd="0" parTransId="{8C9D00D2-E17F-4BDB-912E-406474D30055}" sibTransId="{5FD992B4-F606-40E4-9F18-4E80BDA16809}"/>
    <dgm:cxn modelId="{D498526A-9055-41E6-9062-607E81105357}" type="presOf" srcId="{5876533D-CA68-45CC-AC9A-69AF6C2E3176}" destId="{0E8826C6-10AA-4F77-84EC-F7CE136F770F}" srcOrd="0" destOrd="0" presId="urn:microsoft.com/office/officeart/2005/8/layout/gear1"/>
    <dgm:cxn modelId="{E6D1C04E-3186-4193-81D5-43F20923E107}" type="presOf" srcId="{A7E7351B-7AA4-493A-8EA7-FBF3491A78F0}" destId="{81716B62-A585-4B4B-A706-730258981894}" srcOrd="1" destOrd="0" presId="urn:microsoft.com/office/officeart/2005/8/layout/gear1"/>
    <dgm:cxn modelId="{6AF4B458-C92C-4268-AD73-0C993CCB12D8}" srcId="{5876533D-CA68-45CC-AC9A-69AF6C2E3176}" destId="{2D134D5A-72EF-4E11-8D08-70929819A567}" srcOrd="0" destOrd="0" parTransId="{8E5D7963-ADF8-46C8-915B-42BB7D6EF293}" sibTransId="{C5B8AF78-796C-465A-B392-33CB20026135}"/>
    <dgm:cxn modelId="{AF843E7D-A65D-496F-8656-79691CD8F23D}" type="presOf" srcId="{A7E7351B-7AA4-493A-8EA7-FBF3491A78F0}" destId="{8CBA720F-3429-490D-A7F0-972198D6CD57}" srcOrd="0" destOrd="0" presId="urn:microsoft.com/office/officeart/2005/8/layout/gear1"/>
    <dgm:cxn modelId="{7A909B92-C336-4FFF-9111-939DF8E164E9}" type="presOf" srcId="{A7E7351B-7AA4-493A-8EA7-FBF3491A78F0}" destId="{81ADBD61-BA2A-4F7C-BA6C-C187D4A6C404}" srcOrd="2" destOrd="0" presId="urn:microsoft.com/office/officeart/2005/8/layout/gear1"/>
    <dgm:cxn modelId="{1D570B99-293F-4F43-962F-D86A575D57B4}" type="presOf" srcId="{C5B8AF78-796C-465A-B392-33CB20026135}" destId="{9F6E6498-1350-4383-BD51-565461A5E10D}" srcOrd="0" destOrd="0" presId="urn:microsoft.com/office/officeart/2005/8/layout/gear1"/>
    <dgm:cxn modelId="{11EFD69F-0519-41CA-8843-C69E73D595ED}" type="presOf" srcId="{2D134D5A-72EF-4E11-8D08-70929819A567}" destId="{8117736B-452F-4EC5-B2E6-1419E42B2147}" srcOrd="0" destOrd="0" presId="urn:microsoft.com/office/officeart/2005/8/layout/gear1"/>
    <dgm:cxn modelId="{74DC18BA-9B2A-4CD1-8D11-46F486D347CA}" type="presOf" srcId="{2D134D5A-72EF-4E11-8D08-70929819A567}" destId="{E4D5C9D2-1D14-4CB8-A1BD-1F4E52545F92}" srcOrd="2" destOrd="0" presId="urn:microsoft.com/office/officeart/2005/8/layout/gear1"/>
    <dgm:cxn modelId="{3187FEC6-FE01-441A-BE20-E63577DB4FA5}" type="presOf" srcId="{BF45ECD5-2258-4D34-A755-BA7E3CD3CFB2}" destId="{5023882F-786C-4674-B935-B235F14AAA7A}" srcOrd="2" destOrd="0" presId="urn:microsoft.com/office/officeart/2005/8/layout/gear1"/>
    <dgm:cxn modelId="{5B4697EC-C393-434D-B500-035E45C11722}" type="presOf" srcId="{2D134D5A-72EF-4E11-8D08-70929819A567}" destId="{EB424FB7-958F-4BC8-A74A-CD402AFE0D83}" srcOrd="1" destOrd="0" presId="urn:microsoft.com/office/officeart/2005/8/layout/gear1"/>
    <dgm:cxn modelId="{907E47F6-C958-49A6-8B2F-7191908DD46A}" type="presOf" srcId="{BF45ECD5-2258-4D34-A755-BA7E3CD3CFB2}" destId="{9E371BE2-785D-4ED8-9140-487A531BB67B}" srcOrd="3" destOrd="0" presId="urn:microsoft.com/office/officeart/2005/8/layout/gear1"/>
    <dgm:cxn modelId="{5ACCFFFD-7CAE-4C43-9CB2-A8AF1F9B47D4}" type="presOf" srcId="{DDDB0A0A-B90A-4C66-8DA4-D205BD95A82C}" destId="{74A59F09-A4FB-4FDD-B197-11CCF22372F8}" srcOrd="0" destOrd="0" presId="urn:microsoft.com/office/officeart/2005/8/layout/gear1"/>
    <dgm:cxn modelId="{41052733-AE2F-4193-BA75-174867BC1C3B}" type="presParOf" srcId="{0E8826C6-10AA-4F77-84EC-F7CE136F770F}" destId="{8117736B-452F-4EC5-B2E6-1419E42B2147}" srcOrd="0" destOrd="0" presId="urn:microsoft.com/office/officeart/2005/8/layout/gear1"/>
    <dgm:cxn modelId="{BC96C1E9-0834-4EB6-95CA-4E697D569E39}" type="presParOf" srcId="{0E8826C6-10AA-4F77-84EC-F7CE136F770F}" destId="{EB424FB7-958F-4BC8-A74A-CD402AFE0D83}" srcOrd="1" destOrd="0" presId="urn:microsoft.com/office/officeart/2005/8/layout/gear1"/>
    <dgm:cxn modelId="{4EC2EF51-F46D-41C8-A481-DA4A73F7EF8B}" type="presParOf" srcId="{0E8826C6-10AA-4F77-84EC-F7CE136F770F}" destId="{E4D5C9D2-1D14-4CB8-A1BD-1F4E52545F92}" srcOrd="2" destOrd="0" presId="urn:microsoft.com/office/officeart/2005/8/layout/gear1"/>
    <dgm:cxn modelId="{21A01D88-AF59-49FC-9AEC-C30728D23082}" type="presParOf" srcId="{0E8826C6-10AA-4F77-84EC-F7CE136F770F}" destId="{8CBA720F-3429-490D-A7F0-972198D6CD57}" srcOrd="3" destOrd="0" presId="urn:microsoft.com/office/officeart/2005/8/layout/gear1"/>
    <dgm:cxn modelId="{7FB24E43-8A24-4B8B-B432-0489C7015B58}" type="presParOf" srcId="{0E8826C6-10AA-4F77-84EC-F7CE136F770F}" destId="{81716B62-A585-4B4B-A706-730258981894}" srcOrd="4" destOrd="0" presId="urn:microsoft.com/office/officeart/2005/8/layout/gear1"/>
    <dgm:cxn modelId="{8D7D0DD6-F720-405D-866D-27C160AF1A26}" type="presParOf" srcId="{0E8826C6-10AA-4F77-84EC-F7CE136F770F}" destId="{81ADBD61-BA2A-4F7C-BA6C-C187D4A6C404}" srcOrd="5" destOrd="0" presId="urn:microsoft.com/office/officeart/2005/8/layout/gear1"/>
    <dgm:cxn modelId="{89A982B0-4BC3-4AF1-B371-5E523F874739}" type="presParOf" srcId="{0E8826C6-10AA-4F77-84EC-F7CE136F770F}" destId="{1F64AF2C-3053-4C89-B8E7-BC12B52A2853}" srcOrd="6" destOrd="0" presId="urn:microsoft.com/office/officeart/2005/8/layout/gear1"/>
    <dgm:cxn modelId="{8636BADA-40AA-4215-B0A0-E9BF066E421A}" type="presParOf" srcId="{0E8826C6-10AA-4F77-84EC-F7CE136F770F}" destId="{F808A6FE-CF4C-4300-85DD-B234739FF17C}" srcOrd="7" destOrd="0" presId="urn:microsoft.com/office/officeart/2005/8/layout/gear1"/>
    <dgm:cxn modelId="{7334E8F7-B5D1-4C42-A377-781A16F71E1A}" type="presParOf" srcId="{0E8826C6-10AA-4F77-84EC-F7CE136F770F}" destId="{5023882F-786C-4674-B935-B235F14AAA7A}" srcOrd="8" destOrd="0" presId="urn:microsoft.com/office/officeart/2005/8/layout/gear1"/>
    <dgm:cxn modelId="{40C5A373-3D06-49E2-889C-8A9051D424F9}" type="presParOf" srcId="{0E8826C6-10AA-4F77-84EC-F7CE136F770F}" destId="{9E371BE2-785D-4ED8-9140-487A531BB67B}" srcOrd="9" destOrd="0" presId="urn:microsoft.com/office/officeart/2005/8/layout/gear1"/>
    <dgm:cxn modelId="{2CABCF57-F02A-4973-B9EE-66F424BA58EE}" type="presParOf" srcId="{0E8826C6-10AA-4F77-84EC-F7CE136F770F}" destId="{9F6E6498-1350-4383-BD51-565461A5E10D}" srcOrd="10" destOrd="0" presId="urn:microsoft.com/office/officeart/2005/8/layout/gear1"/>
    <dgm:cxn modelId="{6941D0F1-CD03-4B4B-9471-D812913ED1FE}" type="presParOf" srcId="{0E8826C6-10AA-4F77-84EC-F7CE136F770F}" destId="{74A59F09-A4FB-4FDD-B197-11CCF22372F8}" srcOrd="11" destOrd="0" presId="urn:microsoft.com/office/officeart/2005/8/layout/gear1"/>
    <dgm:cxn modelId="{9F4D27AE-8146-4740-9D0B-E9647F3D4659}" type="presParOf" srcId="{0E8826C6-10AA-4F77-84EC-F7CE136F770F}" destId="{2C6BA5BA-3540-4775-BE49-746AF0AA301B}"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BA3F75-9E96-4BDC-B41C-2A450A10FD05}" type="doc">
      <dgm:prSet loTypeId="urn:microsoft.com/office/officeart/2005/8/layout/arrow4" loCatId="relationship" qsTypeId="urn:microsoft.com/office/officeart/2005/8/quickstyle/simple1" qsCatId="simple" csTypeId="urn:microsoft.com/office/officeart/2005/8/colors/accent1_2" csCatId="accent1" phldr="1"/>
      <dgm:spPr/>
      <dgm:t>
        <a:bodyPr/>
        <a:lstStyle/>
        <a:p>
          <a:endParaRPr lang="en-GB"/>
        </a:p>
      </dgm:t>
    </dgm:pt>
    <dgm:pt modelId="{3C8CA2C3-E7FC-476E-B0F8-249A63A6E0AE}">
      <dgm:prSet phldrT="[Text]" custT="1"/>
      <dgm:spPr/>
      <dgm:t>
        <a:bodyPr/>
        <a:lstStyle/>
        <a:p>
          <a:endParaRPr lang="en-GB" sz="2200" dirty="0"/>
        </a:p>
        <a:p>
          <a:r>
            <a:rPr lang="en-GB" sz="2200" dirty="0"/>
            <a:t>Demand for services (level &amp; complexity) </a:t>
          </a:r>
        </a:p>
        <a:p>
          <a:r>
            <a:rPr lang="en-GB" sz="2200" dirty="0"/>
            <a:t>Workload</a:t>
          </a:r>
        </a:p>
        <a:p>
          <a:r>
            <a:rPr lang="en-GB" sz="2200" dirty="0"/>
            <a:t>Competition</a:t>
          </a:r>
        </a:p>
        <a:p>
          <a:r>
            <a:rPr lang="en-GB" sz="2200" dirty="0"/>
            <a:t>Need for specialist skills</a:t>
          </a:r>
        </a:p>
        <a:p>
          <a:r>
            <a:rPr lang="en-GB" sz="2200" dirty="0"/>
            <a:t>Accountability</a:t>
          </a:r>
        </a:p>
      </dgm:t>
    </dgm:pt>
    <dgm:pt modelId="{4256138F-67A8-4971-AD14-DD334487624D}" type="parTrans" cxnId="{4892A28E-BB3E-4454-B77C-2CDB91934C6D}">
      <dgm:prSet/>
      <dgm:spPr/>
      <dgm:t>
        <a:bodyPr/>
        <a:lstStyle/>
        <a:p>
          <a:endParaRPr lang="en-GB"/>
        </a:p>
      </dgm:t>
    </dgm:pt>
    <dgm:pt modelId="{3A269BC2-8F8D-44C3-B09C-C55A80C26A65}" type="sibTrans" cxnId="{4892A28E-BB3E-4454-B77C-2CDB91934C6D}">
      <dgm:prSet/>
      <dgm:spPr/>
      <dgm:t>
        <a:bodyPr/>
        <a:lstStyle/>
        <a:p>
          <a:endParaRPr lang="en-GB"/>
        </a:p>
      </dgm:t>
    </dgm:pt>
    <dgm:pt modelId="{A00239EC-BAAC-4090-9462-73B3B64EE709}">
      <dgm:prSet phldrT="[Text]" custT="1"/>
      <dgm:spPr/>
      <dgm:t>
        <a:bodyPr/>
        <a:lstStyle/>
        <a:p>
          <a:endParaRPr lang="en-GB" sz="2200" dirty="0"/>
        </a:p>
        <a:p>
          <a:endParaRPr lang="en-GB" sz="2200" dirty="0"/>
        </a:p>
        <a:p>
          <a:r>
            <a:rPr lang="en-GB" sz="2200" dirty="0"/>
            <a:t>Resources (</a:t>
          </a:r>
          <a:r>
            <a:rPr lang="en-GB" sz="2200" dirty="0" err="1"/>
            <a:t>partic</a:t>
          </a:r>
          <a:r>
            <a:rPr lang="en-GB" sz="2200" dirty="0"/>
            <a:t>. public funding)</a:t>
          </a:r>
        </a:p>
        <a:p>
          <a:r>
            <a:rPr lang="en-GB" sz="2200" dirty="0"/>
            <a:t>Time</a:t>
          </a:r>
        </a:p>
        <a:p>
          <a:r>
            <a:rPr lang="en-GB" sz="2200" dirty="0"/>
            <a:t>Staff capacity</a:t>
          </a:r>
        </a:p>
        <a:p>
          <a:r>
            <a:rPr lang="en-GB" sz="2200" dirty="0"/>
            <a:t>Certainty</a:t>
          </a:r>
        </a:p>
        <a:p>
          <a:r>
            <a:rPr lang="en-GB" sz="2200" b="1" dirty="0"/>
            <a:t>= need funding + support </a:t>
          </a:r>
          <a:br>
            <a:rPr lang="en-GB" sz="2200" b="1" dirty="0"/>
          </a:br>
          <a:r>
            <a:rPr lang="en-GB" sz="2200" b="1" dirty="0"/>
            <a:t>+ changes to their environment</a:t>
          </a:r>
        </a:p>
        <a:p>
          <a:endParaRPr lang="en-GB" sz="2200" dirty="0"/>
        </a:p>
      </dgm:t>
    </dgm:pt>
    <dgm:pt modelId="{850E871E-E351-4354-9BCD-940AB9509CA4}" type="parTrans" cxnId="{DE44120C-F07D-45B3-BC07-CBE8F1011E6C}">
      <dgm:prSet/>
      <dgm:spPr/>
      <dgm:t>
        <a:bodyPr/>
        <a:lstStyle/>
        <a:p>
          <a:endParaRPr lang="en-GB"/>
        </a:p>
      </dgm:t>
    </dgm:pt>
    <dgm:pt modelId="{4FCD5328-AC81-4585-89DF-B404C12BD2EE}" type="sibTrans" cxnId="{DE44120C-F07D-45B3-BC07-CBE8F1011E6C}">
      <dgm:prSet/>
      <dgm:spPr/>
      <dgm:t>
        <a:bodyPr/>
        <a:lstStyle/>
        <a:p>
          <a:endParaRPr lang="en-GB"/>
        </a:p>
      </dgm:t>
    </dgm:pt>
    <dgm:pt modelId="{6C69E24C-81D0-4840-8939-9C021E953BD1}">
      <dgm:prSet/>
      <dgm:spPr/>
      <dgm:t>
        <a:bodyPr/>
        <a:lstStyle/>
        <a:p>
          <a:endParaRPr lang="en-GB" dirty="0"/>
        </a:p>
      </dgm:t>
    </dgm:pt>
    <dgm:pt modelId="{275CCB81-DFDD-4ADB-A644-5C983C2149B8}" type="parTrans" cxnId="{57187FEF-3A18-45C3-A2BC-5AFD8694DF92}">
      <dgm:prSet/>
      <dgm:spPr/>
      <dgm:t>
        <a:bodyPr/>
        <a:lstStyle/>
        <a:p>
          <a:endParaRPr lang="en-GB"/>
        </a:p>
      </dgm:t>
    </dgm:pt>
    <dgm:pt modelId="{A2893A9D-EEB3-4119-BBAC-F0C15FCF9229}" type="sibTrans" cxnId="{57187FEF-3A18-45C3-A2BC-5AFD8694DF92}">
      <dgm:prSet/>
      <dgm:spPr/>
      <dgm:t>
        <a:bodyPr/>
        <a:lstStyle/>
        <a:p>
          <a:endParaRPr lang="en-GB"/>
        </a:p>
      </dgm:t>
    </dgm:pt>
    <dgm:pt modelId="{2E7D7F68-8221-438C-A832-4575A109E0E2}">
      <dgm:prSet/>
      <dgm:spPr/>
      <dgm:t>
        <a:bodyPr/>
        <a:lstStyle/>
        <a:p>
          <a:endParaRPr lang="en-GB" dirty="0"/>
        </a:p>
      </dgm:t>
    </dgm:pt>
    <dgm:pt modelId="{5A4C8C80-1CDB-474A-8940-92121C5A22A3}" type="parTrans" cxnId="{E93BB80B-2E4D-4A4E-B780-71063AD9F0EA}">
      <dgm:prSet/>
      <dgm:spPr/>
      <dgm:t>
        <a:bodyPr/>
        <a:lstStyle/>
        <a:p>
          <a:endParaRPr lang="en-GB"/>
        </a:p>
      </dgm:t>
    </dgm:pt>
    <dgm:pt modelId="{CEAE7087-721D-41A9-8C5D-28506171D507}" type="sibTrans" cxnId="{E93BB80B-2E4D-4A4E-B780-71063AD9F0EA}">
      <dgm:prSet/>
      <dgm:spPr/>
      <dgm:t>
        <a:bodyPr/>
        <a:lstStyle/>
        <a:p>
          <a:endParaRPr lang="en-GB"/>
        </a:p>
      </dgm:t>
    </dgm:pt>
    <dgm:pt modelId="{4955B2AD-3C70-4E2A-AC36-E1EDF54A4D48}">
      <dgm:prSet/>
      <dgm:spPr/>
      <dgm:t>
        <a:bodyPr/>
        <a:lstStyle/>
        <a:p>
          <a:endParaRPr lang="en-GB" dirty="0"/>
        </a:p>
      </dgm:t>
    </dgm:pt>
    <dgm:pt modelId="{AD75D33A-D636-4BCC-B671-B5942ED8744F}" type="parTrans" cxnId="{66391AE3-9919-4E85-AED9-D97C91A7CE4A}">
      <dgm:prSet/>
      <dgm:spPr/>
      <dgm:t>
        <a:bodyPr/>
        <a:lstStyle/>
        <a:p>
          <a:endParaRPr lang="en-GB"/>
        </a:p>
      </dgm:t>
    </dgm:pt>
    <dgm:pt modelId="{ABA42C51-6664-4EB7-B071-5F312162B266}" type="sibTrans" cxnId="{66391AE3-9919-4E85-AED9-D97C91A7CE4A}">
      <dgm:prSet/>
      <dgm:spPr/>
      <dgm:t>
        <a:bodyPr/>
        <a:lstStyle/>
        <a:p>
          <a:endParaRPr lang="en-GB"/>
        </a:p>
      </dgm:t>
    </dgm:pt>
    <dgm:pt modelId="{9A4ED25A-898C-457A-9032-51A964563386}" type="pres">
      <dgm:prSet presAssocID="{F3BA3F75-9E96-4BDC-B41C-2A450A10FD05}" presName="compositeShape" presStyleCnt="0">
        <dgm:presLayoutVars>
          <dgm:chMax val="2"/>
          <dgm:dir/>
          <dgm:resizeHandles val="exact"/>
        </dgm:presLayoutVars>
      </dgm:prSet>
      <dgm:spPr/>
    </dgm:pt>
    <dgm:pt modelId="{B552F93B-E149-4884-9913-98F20D202B6E}" type="pres">
      <dgm:prSet presAssocID="{3C8CA2C3-E7FC-476E-B0F8-249A63A6E0AE}" presName="upArrow" presStyleLbl="node1" presStyleIdx="0" presStyleCnt="2"/>
      <dgm:spPr>
        <a:solidFill>
          <a:srgbClr val="92D050"/>
        </a:solidFill>
      </dgm:spPr>
    </dgm:pt>
    <dgm:pt modelId="{DED06B3E-0C2C-4D4C-B7D3-CA87F1305332}" type="pres">
      <dgm:prSet presAssocID="{3C8CA2C3-E7FC-476E-B0F8-249A63A6E0AE}" presName="upArrowText" presStyleLbl="revTx" presStyleIdx="0" presStyleCnt="2" custScaleX="114367" custLinFactNeighborX="9948" custLinFactNeighborY="457">
        <dgm:presLayoutVars>
          <dgm:chMax val="0"/>
          <dgm:bulletEnabled val="1"/>
        </dgm:presLayoutVars>
      </dgm:prSet>
      <dgm:spPr/>
    </dgm:pt>
    <dgm:pt modelId="{A69F428B-6D3C-46D2-AA93-8D0811638789}" type="pres">
      <dgm:prSet presAssocID="{A00239EC-BAAC-4090-9462-73B3B64EE709}" presName="downArrow" presStyleLbl="node1" presStyleIdx="1" presStyleCnt="2"/>
      <dgm:spPr>
        <a:solidFill>
          <a:srgbClr val="47A9AB"/>
        </a:solidFill>
      </dgm:spPr>
    </dgm:pt>
    <dgm:pt modelId="{C579B7AF-9CD2-47B5-9ECA-5D5B8417D236}" type="pres">
      <dgm:prSet presAssocID="{A00239EC-BAAC-4090-9462-73B3B64EE709}" presName="downArrowText" presStyleLbl="revTx" presStyleIdx="1" presStyleCnt="2">
        <dgm:presLayoutVars>
          <dgm:chMax val="0"/>
          <dgm:bulletEnabled val="1"/>
        </dgm:presLayoutVars>
      </dgm:prSet>
      <dgm:spPr/>
    </dgm:pt>
  </dgm:ptLst>
  <dgm:cxnLst>
    <dgm:cxn modelId="{E93BB80B-2E4D-4A4E-B780-71063AD9F0EA}" srcId="{F3BA3F75-9E96-4BDC-B41C-2A450A10FD05}" destId="{2E7D7F68-8221-438C-A832-4575A109E0E2}" srcOrd="3" destOrd="0" parTransId="{5A4C8C80-1CDB-474A-8940-92121C5A22A3}" sibTransId="{CEAE7087-721D-41A9-8C5D-28506171D507}"/>
    <dgm:cxn modelId="{DE44120C-F07D-45B3-BC07-CBE8F1011E6C}" srcId="{F3BA3F75-9E96-4BDC-B41C-2A450A10FD05}" destId="{A00239EC-BAAC-4090-9462-73B3B64EE709}" srcOrd="1" destOrd="0" parTransId="{850E871E-E351-4354-9BCD-940AB9509CA4}" sibTransId="{4FCD5328-AC81-4585-89DF-B404C12BD2EE}"/>
    <dgm:cxn modelId="{B675DB4B-A481-462F-8521-A689887119A6}" type="presOf" srcId="{A00239EC-BAAC-4090-9462-73B3B64EE709}" destId="{C579B7AF-9CD2-47B5-9ECA-5D5B8417D236}" srcOrd="0" destOrd="0" presId="urn:microsoft.com/office/officeart/2005/8/layout/arrow4"/>
    <dgm:cxn modelId="{3C57668D-31DE-44D5-B942-A9CA67794588}" type="presOf" srcId="{F3BA3F75-9E96-4BDC-B41C-2A450A10FD05}" destId="{9A4ED25A-898C-457A-9032-51A964563386}" srcOrd="0" destOrd="0" presId="urn:microsoft.com/office/officeart/2005/8/layout/arrow4"/>
    <dgm:cxn modelId="{4892A28E-BB3E-4454-B77C-2CDB91934C6D}" srcId="{F3BA3F75-9E96-4BDC-B41C-2A450A10FD05}" destId="{3C8CA2C3-E7FC-476E-B0F8-249A63A6E0AE}" srcOrd="0" destOrd="0" parTransId="{4256138F-67A8-4971-AD14-DD334487624D}" sibTransId="{3A269BC2-8F8D-44C3-B09C-C55A80C26A65}"/>
    <dgm:cxn modelId="{0829D692-4347-473F-8222-C2D42CED1259}" type="presOf" srcId="{3C8CA2C3-E7FC-476E-B0F8-249A63A6E0AE}" destId="{DED06B3E-0C2C-4D4C-B7D3-CA87F1305332}" srcOrd="0" destOrd="0" presId="urn:microsoft.com/office/officeart/2005/8/layout/arrow4"/>
    <dgm:cxn modelId="{66391AE3-9919-4E85-AED9-D97C91A7CE4A}" srcId="{F3BA3F75-9E96-4BDC-B41C-2A450A10FD05}" destId="{4955B2AD-3C70-4E2A-AC36-E1EDF54A4D48}" srcOrd="4" destOrd="0" parTransId="{AD75D33A-D636-4BCC-B671-B5942ED8744F}" sibTransId="{ABA42C51-6664-4EB7-B071-5F312162B266}"/>
    <dgm:cxn modelId="{57187FEF-3A18-45C3-A2BC-5AFD8694DF92}" srcId="{F3BA3F75-9E96-4BDC-B41C-2A450A10FD05}" destId="{6C69E24C-81D0-4840-8939-9C021E953BD1}" srcOrd="2" destOrd="0" parTransId="{275CCB81-DFDD-4ADB-A644-5C983C2149B8}" sibTransId="{A2893A9D-EEB3-4119-BBAC-F0C15FCF9229}"/>
    <dgm:cxn modelId="{343B1DDA-8AF5-449E-85F8-59E55F224BA1}" type="presParOf" srcId="{9A4ED25A-898C-457A-9032-51A964563386}" destId="{B552F93B-E149-4884-9913-98F20D202B6E}" srcOrd="0" destOrd="0" presId="urn:microsoft.com/office/officeart/2005/8/layout/arrow4"/>
    <dgm:cxn modelId="{24FC9EE1-D1E9-40EC-A996-BB5ABAB335E7}" type="presParOf" srcId="{9A4ED25A-898C-457A-9032-51A964563386}" destId="{DED06B3E-0C2C-4D4C-B7D3-CA87F1305332}" srcOrd="1" destOrd="0" presId="urn:microsoft.com/office/officeart/2005/8/layout/arrow4"/>
    <dgm:cxn modelId="{98E84B31-4862-43BF-BA3D-6F5167DB99AF}" type="presParOf" srcId="{9A4ED25A-898C-457A-9032-51A964563386}" destId="{A69F428B-6D3C-46D2-AA93-8D0811638789}" srcOrd="2" destOrd="0" presId="urn:microsoft.com/office/officeart/2005/8/layout/arrow4"/>
    <dgm:cxn modelId="{757094E8-15AA-4C60-9CA3-37067EFF60B7}" type="presParOf" srcId="{9A4ED25A-898C-457A-9032-51A964563386}" destId="{C579B7AF-9CD2-47B5-9ECA-5D5B8417D236}"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7736B-452F-4EC5-B2E6-1419E42B2147}">
      <dsp:nvSpPr>
        <dsp:cNvPr id="0" name=""/>
        <dsp:cNvSpPr/>
      </dsp:nvSpPr>
      <dsp:spPr>
        <a:xfrm>
          <a:off x="3123157" y="2457450"/>
          <a:ext cx="3003550" cy="3003550"/>
        </a:xfrm>
        <a:prstGeom prst="gear9">
          <a:avLst/>
        </a:prstGeom>
        <a:solidFill>
          <a:srgbClr val="004A8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Understanding </a:t>
          </a:r>
        </a:p>
      </dsp:txBody>
      <dsp:txXfrm>
        <a:off x="3727004" y="3161017"/>
        <a:ext cx="1795856" cy="1543887"/>
      </dsp:txXfrm>
    </dsp:sp>
    <dsp:sp modelId="{8CBA720F-3429-490D-A7F0-972198D6CD57}">
      <dsp:nvSpPr>
        <dsp:cNvPr id="0" name=""/>
        <dsp:cNvSpPr/>
      </dsp:nvSpPr>
      <dsp:spPr>
        <a:xfrm>
          <a:off x="1296147" y="1747520"/>
          <a:ext cx="2343380" cy="2184400"/>
        </a:xfrm>
        <a:prstGeom prst="gear6">
          <a:avLst/>
        </a:prstGeom>
        <a:solidFill>
          <a:srgbClr val="5E9AB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Specifications </a:t>
          </a:r>
        </a:p>
      </dsp:txBody>
      <dsp:txXfrm>
        <a:off x="1869186" y="2300773"/>
        <a:ext cx="1197302" cy="1077894"/>
      </dsp:txXfrm>
    </dsp:sp>
    <dsp:sp modelId="{1F64AF2C-3053-4C89-B8E7-BC12B52A2853}">
      <dsp:nvSpPr>
        <dsp:cNvPr id="0" name=""/>
        <dsp:cNvSpPr/>
      </dsp:nvSpPr>
      <dsp:spPr>
        <a:xfrm rot="20700000">
          <a:off x="2599124" y="240506"/>
          <a:ext cx="2140266" cy="2140266"/>
        </a:xfrm>
        <a:prstGeom prst="gear6">
          <a:avLst/>
        </a:prstGeom>
        <a:solidFill>
          <a:srgbClr val="AE44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Processes </a:t>
          </a:r>
        </a:p>
      </dsp:txBody>
      <dsp:txXfrm rot="-20700000">
        <a:off x="3068548" y="709930"/>
        <a:ext cx="1201420" cy="1201420"/>
      </dsp:txXfrm>
    </dsp:sp>
    <dsp:sp modelId="{9F6E6498-1350-4383-BD51-565461A5E10D}">
      <dsp:nvSpPr>
        <dsp:cNvPr id="0" name=""/>
        <dsp:cNvSpPr/>
      </dsp:nvSpPr>
      <dsp:spPr>
        <a:xfrm>
          <a:off x="2906358" y="1996124"/>
          <a:ext cx="3844544" cy="3844544"/>
        </a:xfrm>
        <a:prstGeom prst="circularArrow">
          <a:avLst>
            <a:gd name="adj1" fmla="val 4687"/>
            <a:gd name="adj2" fmla="val 299029"/>
            <a:gd name="adj3" fmla="val 2539926"/>
            <a:gd name="adj4" fmla="val 1581100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4A59F09-A4FB-4FDD-B197-11CCF22372F8}">
      <dsp:nvSpPr>
        <dsp:cNvPr id="0" name=""/>
        <dsp:cNvSpPr/>
      </dsp:nvSpPr>
      <dsp:spPr>
        <a:xfrm>
          <a:off x="988784" y="1258758"/>
          <a:ext cx="2793301" cy="2793301"/>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6BA5BA-3540-4775-BE49-746AF0AA301B}">
      <dsp:nvSpPr>
        <dsp:cNvPr id="0" name=""/>
        <dsp:cNvSpPr/>
      </dsp:nvSpPr>
      <dsp:spPr>
        <a:xfrm>
          <a:off x="2104059" y="-233727"/>
          <a:ext cx="3011741" cy="3011741"/>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52F93B-E149-4884-9913-98F20D202B6E}">
      <dsp:nvSpPr>
        <dsp:cNvPr id="0" name=""/>
        <dsp:cNvSpPr/>
      </dsp:nvSpPr>
      <dsp:spPr>
        <a:xfrm>
          <a:off x="4673" y="0"/>
          <a:ext cx="2803991" cy="2212085"/>
        </a:xfrm>
        <a:prstGeom prst="upArrow">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D06B3E-0C2C-4D4C-B7D3-CA87F1305332}">
      <dsp:nvSpPr>
        <dsp:cNvPr id="0" name=""/>
        <dsp:cNvSpPr/>
      </dsp:nvSpPr>
      <dsp:spPr>
        <a:xfrm>
          <a:off x="3024327" y="10109"/>
          <a:ext cx="5441911" cy="2212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0" rIns="156464" bIns="156464" numCol="1" spcCol="1270" anchor="ctr" anchorCtr="0">
          <a:noAutofit/>
        </a:bodyPr>
        <a:lstStyle/>
        <a:p>
          <a:pPr marL="0" lvl="0" indent="0" algn="l" defTabSz="977900">
            <a:lnSpc>
              <a:spcPct val="90000"/>
            </a:lnSpc>
            <a:spcBef>
              <a:spcPct val="0"/>
            </a:spcBef>
            <a:spcAft>
              <a:spcPct val="35000"/>
            </a:spcAft>
            <a:buNone/>
          </a:pPr>
          <a:endParaRPr lang="en-GB" sz="2200" kern="1200" dirty="0"/>
        </a:p>
        <a:p>
          <a:pPr marL="0" lvl="0" indent="0" algn="l" defTabSz="977900">
            <a:lnSpc>
              <a:spcPct val="90000"/>
            </a:lnSpc>
            <a:spcBef>
              <a:spcPct val="0"/>
            </a:spcBef>
            <a:spcAft>
              <a:spcPct val="35000"/>
            </a:spcAft>
            <a:buNone/>
          </a:pPr>
          <a:r>
            <a:rPr lang="en-GB" sz="2200" kern="1200" dirty="0"/>
            <a:t>Demand for services (level &amp; complexity) </a:t>
          </a:r>
        </a:p>
        <a:p>
          <a:pPr marL="0" lvl="0" indent="0" algn="l" defTabSz="977900">
            <a:lnSpc>
              <a:spcPct val="90000"/>
            </a:lnSpc>
            <a:spcBef>
              <a:spcPct val="0"/>
            </a:spcBef>
            <a:spcAft>
              <a:spcPct val="35000"/>
            </a:spcAft>
            <a:buNone/>
          </a:pPr>
          <a:r>
            <a:rPr lang="en-GB" sz="2200" kern="1200" dirty="0"/>
            <a:t>Workload</a:t>
          </a:r>
        </a:p>
        <a:p>
          <a:pPr marL="0" lvl="0" indent="0" algn="l" defTabSz="977900">
            <a:lnSpc>
              <a:spcPct val="90000"/>
            </a:lnSpc>
            <a:spcBef>
              <a:spcPct val="0"/>
            </a:spcBef>
            <a:spcAft>
              <a:spcPct val="35000"/>
            </a:spcAft>
            <a:buNone/>
          </a:pPr>
          <a:r>
            <a:rPr lang="en-GB" sz="2200" kern="1200" dirty="0"/>
            <a:t>Competition</a:t>
          </a:r>
        </a:p>
        <a:p>
          <a:pPr marL="0" lvl="0" indent="0" algn="l" defTabSz="977900">
            <a:lnSpc>
              <a:spcPct val="90000"/>
            </a:lnSpc>
            <a:spcBef>
              <a:spcPct val="0"/>
            </a:spcBef>
            <a:spcAft>
              <a:spcPct val="35000"/>
            </a:spcAft>
            <a:buNone/>
          </a:pPr>
          <a:r>
            <a:rPr lang="en-GB" sz="2200" kern="1200" dirty="0"/>
            <a:t>Need for specialist skills</a:t>
          </a:r>
        </a:p>
        <a:p>
          <a:pPr marL="0" lvl="0" indent="0" algn="l" defTabSz="977900">
            <a:lnSpc>
              <a:spcPct val="90000"/>
            </a:lnSpc>
            <a:spcBef>
              <a:spcPct val="0"/>
            </a:spcBef>
            <a:spcAft>
              <a:spcPct val="35000"/>
            </a:spcAft>
            <a:buNone/>
          </a:pPr>
          <a:r>
            <a:rPr lang="en-GB" sz="2200" kern="1200" dirty="0"/>
            <a:t>Accountability</a:t>
          </a:r>
        </a:p>
      </dsp:txBody>
      <dsp:txXfrm>
        <a:off x="3024327" y="10109"/>
        <a:ext cx="5441911" cy="2212085"/>
      </dsp:txXfrm>
    </dsp:sp>
    <dsp:sp modelId="{A69F428B-6D3C-46D2-AA93-8D0811638789}">
      <dsp:nvSpPr>
        <dsp:cNvPr id="0" name=""/>
        <dsp:cNvSpPr/>
      </dsp:nvSpPr>
      <dsp:spPr>
        <a:xfrm>
          <a:off x="845870" y="2396426"/>
          <a:ext cx="2803991" cy="2212085"/>
        </a:xfrm>
        <a:prstGeom prst="downArrow">
          <a:avLst/>
        </a:prstGeom>
        <a:solidFill>
          <a:srgbClr val="47A9A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79B7AF-9CD2-47B5-9ECA-5D5B8417D236}">
      <dsp:nvSpPr>
        <dsp:cNvPr id="0" name=""/>
        <dsp:cNvSpPr/>
      </dsp:nvSpPr>
      <dsp:spPr>
        <a:xfrm>
          <a:off x="3733982" y="2396426"/>
          <a:ext cx="4758288" cy="2212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0" rIns="156464" bIns="156464" numCol="1" spcCol="1270" anchor="ctr" anchorCtr="0">
          <a:noAutofit/>
        </a:bodyPr>
        <a:lstStyle/>
        <a:p>
          <a:pPr marL="0" lvl="0" indent="0" algn="l" defTabSz="977900">
            <a:lnSpc>
              <a:spcPct val="90000"/>
            </a:lnSpc>
            <a:spcBef>
              <a:spcPct val="0"/>
            </a:spcBef>
            <a:spcAft>
              <a:spcPct val="35000"/>
            </a:spcAft>
            <a:buNone/>
          </a:pPr>
          <a:endParaRPr lang="en-GB" sz="2200" kern="1200" dirty="0"/>
        </a:p>
        <a:p>
          <a:pPr marL="0" lvl="0" indent="0" algn="l" defTabSz="977900">
            <a:lnSpc>
              <a:spcPct val="90000"/>
            </a:lnSpc>
            <a:spcBef>
              <a:spcPct val="0"/>
            </a:spcBef>
            <a:spcAft>
              <a:spcPct val="35000"/>
            </a:spcAft>
            <a:buNone/>
          </a:pPr>
          <a:endParaRPr lang="en-GB" sz="2200" kern="1200" dirty="0"/>
        </a:p>
        <a:p>
          <a:pPr marL="0" lvl="0" indent="0" algn="l" defTabSz="977900">
            <a:lnSpc>
              <a:spcPct val="90000"/>
            </a:lnSpc>
            <a:spcBef>
              <a:spcPct val="0"/>
            </a:spcBef>
            <a:spcAft>
              <a:spcPct val="35000"/>
            </a:spcAft>
            <a:buNone/>
          </a:pPr>
          <a:r>
            <a:rPr lang="en-GB" sz="2200" kern="1200" dirty="0"/>
            <a:t>Resources (</a:t>
          </a:r>
          <a:r>
            <a:rPr lang="en-GB" sz="2200" kern="1200" dirty="0" err="1"/>
            <a:t>partic</a:t>
          </a:r>
          <a:r>
            <a:rPr lang="en-GB" sz="2200" kern="1200" dirty="0"/>
            <a:t>. public funding)</a:t>
          </a:r>
        </a:p>
        <a:p>
          <a:pPr marL="0" lvl="0" indent="0" algn="l" defTabSz="977900">
            <a:lnSpc>
              <a:spcPct val="90000"/>
            </a:lnSpc>
            <a:spcBef>
              <a:spcPct val="0"/>
            </a:spcBef>
            <a:spcAft>
              <a:spcPct val="35000"/>
            </a:spcAft>
            <a:buNone/>
          </a:pPr>
          <a:r>
            <a:rPr lang="en-GB" sz="2200" kern="1200" dirty="0"/>
            <a:t>Time</a:t>
          </a:r>
        </a:p>
        <a:p>
          <a:pPr marL="0" lvl="0" indent="0" algn="l" defTabSz="977900">
            <a:lnSpc>
              <a:spcPct val="90000"/>
            </a:lnSpc>
            <a:spcBef>
              <a:spcPct val="0"/>
            </a:spcBef>
            <a:spcAft>
              <a:spcPct val="35000"/>
            </a:spcAft>
            <a:buNone/>
          </a:pPr>
          <a:r>
            <a:rPr lang="en-GB" sz="2200" kern="1200" dirty="0"/>
            <a:t>Staff capacity</a:t>
          </a:r>
        </a:p>
        <a:p>
          <a:pPr marL="0" lvl="0" indent="0" algn="l" defTabSz="977900">
            <a:lnSpc>
              <a:spcPct val="90000"/>
            </a:lnSpc>
            <a:spcBef>
              <a:spcPct val="0"/>
            </a:spcBef>
            <a:spcAft>
              <a:spcPct val="35000"/>
            </a:spcAft>
            <a:buNone/>
          </a:pPr>
          <a:r>
            <a:rPr lang="en-GB" sz="2200" kern="1200" dirty="0"/>
            <a:t>Certainty</a:t>
          </a:r>
        </a:p>
        <a:p>
          <a:pPr marL="0" lvl="0" indent="0" algn="l" defTabSz="977900">
            <a:lnSpc>
              <a:spcPct val="90000"/>
            </a:lnSpc>
            <a:spcBef>
              <a:spcPct val="0"/>
            </a:spcBef>
            <a:spcAft>
              <a:spcPct val="35000"/>
            </a:spcAft>
            <a:buNone/>
          </a:pPr>
          <a:r>
            <a:rPr lang="en-GB" sz="2200" b="1" kern="1200" dirty="0"/>
            <a:t>= need funding + support </a:t>
          </a:r>
          <a:br>
            <a:rPr lang="en-GB" sz="2200" b="1" kern="1200" dirty="0"/>
          </a:br>
          <a:r>
            <a:rPr lang="en-GB" sz="2200" b="1" kern="1200" dirty="0"/>
            <a:t>+ changes to their environment</a:t>
          </a:r>
        </a:p>
        <a:p>
          <a:pPr marL="0" lvl="0" indent="0" algn="l" defTabSz="977900">
            <a:lnSpc>
              <a:spcPct val="90000"/>
            </a:lnSpc>
            <a:spcBef>
              <a:spcPct val="0"/>
            </a:spcBef>
            <a:spcAft>
              <a:spcPct val="35000"/>
            </a:spcAft>
            <a:buNone/>
          </a:pPr>
          <a:endParaRPr lang="en-GB" sz="2200" kern="1200" dirty="0"/>
        </a:p>
      </dsp:txBody>
      <dsp:txXfrm>
        <a:off x="3733982" y="2396426"/>
        <a:ext cx="4758288" cy="2212085"/>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712" cy="496729"/>
          </a:xfrm>
          <a:prstGeom prst="rect">
            <a:avLst/>
          </a:prstGeom>
        </p:spPr>
        <p:txBody>
          <a:bodyPr vert="horz" lIns="91413" tIns="45706" rIns="91413" bIns="45706" rtlCol="0"/>
          <a:lstStyle>
            <a:lvl1pPr algn="l">
              <a:defRPr sz="1200"/>
            </a:lvl1pPr>
          </a:lstStyle>
          <a:p>
            <a:endParaRPr lang="en-GB"/>
          </a:p>
        </p:txBody>
      </p:sp>
      <p:sp>
        <p:nvSpPr>
          <p:cNvPr id="3" name="Date Placeholder 2"/>
          <p:cNvSpPr>
            <a:spLocks noGrp="1"/>
          </p:cNvSpPr>
          <p:nvPr>
            <p:ph type="dt" sz="quarter" idx="1"/>
          </p:nvPr>
        </p:nvSpPr>
        <p:spPr>
          <a:xfrm>
            <a:off x="3850375" y="0"/>
            <a:ext cx="2945712" cy="496729"/>
          </a:xfrm>
          <a:prstGeom prst="rect">
            <a:avLst/>
          </a:prstGeom>
        </p:spPr>
        <p:txBody>
          <a:bodyPr vert="horz" lIns="91413" tIns="45706" rIns="91413" bIns="45706" rtlCol="0"/>
          <a:lstStyle>
            <a:lvl1pPr algn="r">
              <a:defRPr sz="1200"/>
            </a:lvl1pPr>
          </a:lstStyle>
          <a:p>
            <a:fld id="{39CCE938-4E67-4329-8EF7-2E63FAFB67C4}" type="datetimeFigureOut">
              <a:rPr lang="en-GB" smtClean="0"/>
              <a:pPr/>
              <a:t>23/04/2018</a:t>
            </a:fld>
            <a:endParaRPr lang="en-GB"/>
          </a:p>
        </p:txBody>
      </p:sp>
      <p:sp>
        <p:nvSpPr>
          <p:cNvPr id="4" name="Footer Placeholder 3"/>
          <p:cNvSpPr>
            <a:spLocks noGrp="1"/>
          </p:cNvSpPr>
          <p:nvPr>
            <p:ph type="ftr" sz="quarter" idx="2"/>
          </p:nvPr>
        </p:nvSpPr>
        <p:spPr>
          <a:xfrm>
            <a:off x="0" y="9428323"/>
            <a:ext cx="2945712" cy="496728"/>
          </a:xfrm>
          <a:prstGeom prst="rect">
            <a:avLst/>
          </a:prstGeom>
        </p:spPr>
        <p:txBody>
          <a:bodyPr vert="horz" lIns="91413" tIns="45706" rIns="91413" bIns="45706" rtlCol="0" anchor="b"/>
          <a:lstStyle>
            <a:lvl1pPr algn="l">
              <a:defRPr sz="1200"/>
            </a:lvl1pPr>
          </a:lstStyle>
          <a:p>
            <a:endParaRPr lang="en-GB"/>
          </a:p>
        </p:txBody>
      </p:sp>
      <p:sp>
        <p:nvSpPr>
          <p:cNvPr id="5" name="Slide Number Placeholder 4"/>
          <p:cNvSpPr>
            <a:spLocks noGrp="1"/>
          </p:cNvSpPr>
          <p:nvPr>
            <p:ph type="sldNum" sz="quarter" idx="3"/>
          </p:nvPr>
        </p:nvSpPr>
        <p:spPr>
          <a:xfrm>
            <a:off x="3850375" y="9428323"/>
            <a:ext cx="2945712" cy="496728"/>
          </a:xfrm>
          <a:prstGeom prst="rect">
            <a:avLst/>
          </a:prstGeom>
        </p:spPr>
        <p:txBody>
          <a:bodyPr vert="horz" lIns="91413" tIns="45706" rIns="91413" bIns="45706" rtlCol="0" anchor="b"/>
          <a:lstStyle>
            <a:lvl1pPr algn="r">
              <a:defRPr sz="1200"/>
            </a:lvl1pPr>
          </a:lstStyle>
          <a:p>
            <a:fld id="{D80A9983-4D6E-4848-8663-FA50D3E4F2D4}" type="slidenum">
              <a:rPr lang="en-GB" smtClean="0"/>
              <a:pPr/>
              <a:t>‹#›</a:t>
            </a:fld>
            <a:endParaRPr lang="en-GB"/>
          </a:p>
        </p:txBody>
      </p:sp>
    </p:spTree>
    <p:extLst>
      <p:ext uri="{BB962C8B-B14F-4D97-AF65-F5344CB8AC3E}">
        <p14:creationId xmlns:p14="http://schemas.microsoft.com/office/powerpoint/2010/main" val="339153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6332"/>
          </a:xfrm>
          <a:prstGeom prst="rect">
            <a:avLst/>
          </a:prstGeom>
        </p:spPr>
        <p:txBody>
          <a:bodyPr vert="horz" lIns="91413" tIns="45706" rIns="91413" bIns="45706" rtlCol="0"/>
          <a:lstStyle>
            <a:lvl1pPr algn="l">
              <a:defRPr sz="1200"/>
            </a:lvl1pPr>
          </a:lstStyle>
          <a:p>
            <a:endParaRPr lang="en-GB"/>
          </a:p>
        </p:txBody>
      </p:sp>
      <p:sp>
        <p:nvSpPr>
          <p:cNvPr id="3" name="Date Placeholder 2"/>
          <p:cNvSpPr>
            <a:spLocks noGrp="1"/>
          </p:cNvSpPr>
          <p:nvPr>
            <p:ph type="dt" idx="1"/>
          </p:nvPr>
        </p:nvSpPr>
        <p:spPr>
          <a:xfrm>
            <a:off x="3850443" y="1"/>
            <a:ext cx="2945659" cy="496332"/>
          </a:xfrm>
          <a:prstGeom prst="rect">
            <a:avLst/>
          </a:prstGeom>
        </p:spPr>
        <p:txBody>
          <a:bodyPr vert="horz" lIns="91413" tIns="45706" rIns="91413" bIns="45706" rtlCol="0"/>
          <a:lstStyle>
            <a:lvl1pPr algn="r">
              <a:defRPr sz="1200"/>
            </a:lvl1pPr>
          </a:lstStyle>
          <a:p>
            <a:fld id="{47A5B511-5528-4CA9-87C3-B089579387D4}" type="datetimeFigureOut">
              <a:rPr lang="en-GB" smtClean="0"/>
              <a:pPr/>
              <a:t>23/04/2018</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13" tIns="45706" rIns="91413" bIns="45706"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13" tIns="45706" rIns="91413" bIns="4570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6332"/>
          </a:xfrm>
          <a:prstGeom prst="rect">
            <a:avLst/>
          </a:prstGeom>
        </p:spPr>
        <p:txBody>
          <a:bodyPr vert="horz" lIns="91413" tIns="45706" rIns="91413" bIns="45706"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1413" tIns="45706" rIns="91413" bIns="45706" rtlCol="0" anchor="b"/>
          <a:lstStyle>
            <a:lvl1pPr algn="r">
              <a:defRPr sz="1200"/>
            </a:lvl1pPr>
          </a:lstStyle>
          <a:p>
            <a:fld id="{8F17B7CF-27B4-47C1-B25B-5DD38945C612}" type="slidenum">
              <a:rPr lang="en-GB" smtClean="0"/>
              <a:pPr/>
              <a:t>‹#›</a:t>
            </a:fld>
            <a:endParaRPr lang="en-GB"/>
          </a:p>
        </p:txBody>
      </p:sp>
    </p:spTree>
    <p:extLst>
      <p:ext uri="{BB962C8B-B14F-4D97-AF65-F5344CB8AC3E}">
        <p14:creationId xmlns:p14="http://schemas.microsoft.com/office/powerpoint/2010/main" val="2668097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pPr defTabSz="915902"/>
            <a:r>
              <a:rPr lang="en-GB" dirty="0">
                <a:ea typeface="ＭＳ Ｐゴシック"/>
                <a:cs typeface="ＭＳ Ｐゴシック"/>
              </a:rPr>
              <a:t>IP </a:t>
            </a:r>
            <a:fld id="{1E8E9614-9008-40B5-BD0D-4E3FFC6C73D4}" type="slidenum">
              <a:rPr lang="en-GB" smtClean="0">
                <a:ea typeface="ＭＳ Ｐゴシック"/>
                <a:cs typeface="ＭＳ Ｐゴシック"/>
              </a:rPr>
              <a:pPr defTabSz="915902"/>
              <a:t>1</a:t>
            </a:fld>
            <a:endParaRPr lang="en-GB" dirty="0">
              <a:ea typeface="ＭＳ Ｐゴシック"/>
              <a:cs typeface="ＭＳ Ｐゴシック"/>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680246" y="4717690"/>
            <a:ext cx="5437188" cy="4735120"/>
          </a:xfrm>
          <a:noFill/>
          <a:ln/>
        </p:spPr>
        <p:txBody>
          <a:bodyPr/>
          <a:lstStyle/>
          <a:p>
            <a:pPr eaLnBrk="1" hangingPunct="1">
              <a:lnSpc>
                <a:spcPct val="90000"/>
              </a:lnSpc>
            </a:pPr>
            <a:endParaRPr lang="en-GB" b="1" dirty="0">
              <a:solidFill>
                <a:srgbClr val="FF0000"/>
              </a:solidFill>
              <a:latin typeface="Arial" charset="0"/>
              <a:ea typeface="ＭＳ Ｐゴシック"/>
              <a:cs typeface="ＭＳ Ｐゴシック"/>
            </a:endParaRPr>
          </a:p>
        </p:txBody>
      </p:sp>
    </p:spTree>
    <p:extLst>
      <p:ext uri="{BB962C8B-B14F-4D97-AF65-F5344CB8AC3E}">
        <p14:creationId xmlns:p14="http://schemas.microsoft.com/office/powerpoint/2010/main" val="1756916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There are 165,801 voluntary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in the UK</a:t>
            </a:r>
          </a:p>
          <a:p>
            <a:r>
              <a:rPr lang="en-US" sz="1200" b="0" i="0" kern="1200" dirty="0">
                <a:solidFill>
                  <a:schemeClr val="tx1"/>
                </a:solidFill>
                <a:effectLst/>
                <a:latin typeface="+mn-lt"/>
                <a:ea typeface="+mn-ea"/>
                <a:cs typeface="+mn-cs"/>
              </a:rPr>
              <a:t>Voluntary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with an annual income of £1m or more account for 80% of the sector’s total income yet make up only 3% of the total number of charities</a:t>
            </a:r>
          </a:p>
          <a:p>
            <a:r>
              <a:rPr lang="en-US" sz="1200" b="0" i="0" kern="1200" dirty="0">
                <a:solidFill>
                  <a:schemeClr val="tx1"/>
                </a:solidFill>
                <a:effectLst/>
                <a:latin typeface="+mn-lt"/>
                <a:ea typeface="+mn-ea"/>
                <a:cs typeface="+mn-cs"/>
              </a:rPr>
              <a:t>The majority of the sector continues to consist of small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However, in 2013/14 there was a notable rise in the number of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with an income over £100m, this number slightly increased again in 2014/15</a:t>
            </a:r>
          </a:p>
          <a:p>
            <a:r>
              <a:rPr lang="en-US" sz="1200" b="0" i="0" kern="1200" dirty="0">
                <a:solidFill>
                  <a:schemeClr val="tx1"/>
                </a:solidFill>
                <a:effectLst/>
                <a:latin typeface="+mn-lt"/>
                <a:ea typeface="+mn-ea"/>
                <a:cs typeface="+mn-cs"/>
              </a:rPr>
              <a:t>The most common charitable activity of voluntary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by both number of charities and spending was social service provision, followed by culture and recreation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Voluntary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with an annual income of £1m or more account for 80% of the sector’s total income yet make up only 3% of the total number of charities.</a:t>
            </a:r>
          </a:p>
          <a:p>
            <a:r>
              <a:rPr lang="en-US" sz="1200" b="0" i="0" kern="1200" dirty="0">
                <a:solidFill>
                  <a:schemeClr val="tx1"/>
                </a:solidFill>
                <a:effectLst/>
                <a:latin typeface="+mn-lt"/>
                <a:ea typeface="+mn-ea"/>
                <a:cs typeface="+mn-cs"/>
              </a:rPr>
              <a:t>In turn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with an income of £100,000 or less make up 82% of the sector in terms of the number of charities, but account for less than 5% of the total income. A similar pattern is seen with expenditure.</a:t>
            </a:r>
          </a:p>
          <a:p>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3</a:t>
            </a:fld>
            <a:endParaRPr lang="en-GB"/>
          </a:p>
        </p:txBody>
      </p:sp>
    </p:spTree>
    <p:extLst>
      <p:ext uri="{BB962C8B-B14F-4D97-AF65-F5344CB8AC3E}">
        <p14:creationId xmlns:p14="http://schemas.microsoft.com/office/powerpoint/2010/main" val="410283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lvl="1">
              <a:buFont typeface="Courier New" panose="02070309020205020404" pitchFamily="49" charset="0"/>
              <a:buChar char="o"/>
            </a:pPr>
            <a:r>
              <a:rPr lang="en-GB" sz="2000" dirty="0">
                <a:latin typeface="+mn-lt"/>
              </a:rPr>
              <a:t>Cuts to other services</a:t>
            </a:r>
          </a:p>
          <a:p>
            <a:pPr lvl="1">
              <a:buFont typeface="Courier New" panose="02070309020205020404" pitchFamily="49" charset="0"/>
              <a:buChar char="o"/>
            </a:pPr>
            <a:r>
              <a:rPr lang="en-GB" sz="2000" dirty="0">
                <a:latin typeface="+mn-lt"/>
              </a:rPr>
              <a:t>Welfare reform </a:t>
            </a:r>
          </a:p>
          <a:p>
            <a:pPr lvl="1">
              <a:buFont typeface="Courier New" panose="02070309020205020404" pitchFamily="49" charset="0"/>
              <a:buChar char="o"/>
            </a:pPr>
            <a:r>
              <a:rPr lang="en-GB" sz="2000" dirty="0">
                <a:latin typeface="+mn-lt"/>
              </a:rPr>
              <a:t>Ageing population </a:t>
            </a:r>
          </a:p>
          <a:p>
            <a:pPr lvl="1">
              <a:buFont typeface="Courier New" panose="02070309020205020404" pitchFamily="49" charset="0"/>
              <a:buChar char="o"/>
            </a:pPr>
            <a:r>
              <a:rPr lang="en-GB" sz="2000" dirty="0">
                <a:latin typeface="+mn-lt"/>
              </a:rPr>
              <a:t>More complex needs </a:t>
            </a:r>
            <a:br>
              <a:rPr lang="en-GB" sz="2000" dirty="0">
                <a:latin typeface="+mn-lt"/>
              </a:rPr>
            </a:br>
            <a:br>
              <a:rPr lang="en-GB" sz="2000" dirty="0">
                <a:latin typeface="+mn-lt"/>
              </a:rPr>
            </a:br>
            <a:r>
              <a:rPr lang="en-GB" sz="2000" dirty="0">
                <a:latin typeface="+mn-lt"/>
              </a:rPr>
              <a:t>Funding harder to secure: </a:t>
            </a:r>
            <a:br>
              <a:rPr lang="en-GB" sz="2000" dirty="0">
                <a:latin typeface="+mn-lt"/>
              </a:rPr>
            </a:br>
            <a:r>
              <a:rPr lang="en-GB" sz="2000" dirty="0">
                <a:latin typeface="+mn-lt"/>
              </a:rPr>
              <a:t>only 46% are confident they </a:t>
            </a:r>
            <a:br>
              <a:rPr lang="en-GB" sz="2000" dirty="0">
                <a:latin typeface="+mn-lt"/>
              </a:rPr>
            </a:br>
            <a:r>
              <a:rPr lang="en-GB" sz="2000" dirty="0">
                <a:latin typeface="+mn-lt"/>
              </a:rPr>
              <a:t>will survive the next five years</a:t>
            </a:r>
          </a:p>
          <a:p>
            <a:pPr lvl="1">
              <a:buFont typeface="Courier New" panose="02070309020205020404" pitchFamily="49" charset="0"/>
              <a:buChar char="o"/>
            </a:pPr>
            <a:endParaRPr lang="en-GB" sz="2000" dirty="0">
              <a:latin typeface="+mn-lt"/>
            </a:endParaRPr>
          </a:p>
          <a:p>
            <a:pPr marL="0" indent="0">
              <a:buNone/>
            </a:pPr>
            <a:r>
              <a:rPr lang="en-GB" sz="2000" dirty="0">
                <a:latin typeface="+mn-lt"/>
              </a:rPr>
              <a:t> </a:t>
            </a:r>
            <a:r>
              <a:rPr lang="en-GB" sz="2400" dirty="0">
                <a:latin typeface="+mn-lt"/>
              </a:rPr>
              <a:t>Smaller charities are facing a capacity crunch:</a:t>
            </a:r>
          </a:p>
          <a:p>
            <a:r>
              <a:rPr lang="en-GB" sz="2400" dirty="0">
                <a:latin typeface="+mn-lt"/>
              </a:rPr>
              <a:t>Prioritising frontline services</a:t>
            </a:r>
          </a:p>
          <a:p>
            <a:r>
              <a:rPr lang="en-GB" sz="2400" dirty="0">
                <a:latin typeface="+mn-lt"/>
              </a:rPr>
              <a:t>Absorbing cuts through staff and infrastructure reductions </a:t>
            </a:r>
          </a:p>
          <a:p>
            <a:endParaRPr lang="en-GB" sz="2400" dirty="0">
              <a:latin typeface="+mn-lt"/>
            </a:endParaRPr>
          </a:p>
          <a:p>
            <a:pPr marL="0" indent="0">
              <a:buNone/>
            </a:pPr>
            <a:r>
              <a:rPr lang="en-GB" sz="2400" dirty="0">
                <a:latin typeface="+mn-lt"/>
              </a:rPr>
              <a:t>Smaller charities are facing a capacity crunch:</a:t>
            </a:r>
          </a:p>
          <a:p>
            <a:r>
              <a:rPr lang="en-GB" sz="2400" dirty="0">
                <a:latin typeface="+mn-lt"/>
              </a:rPr>
              <a:t>Prioritising frontline services</a:t>
            </a:r>
          </a:p>
          <a:p>
            <a:r>
              <a:rPr lang="en-GB" sz="2400" dirty="0">
                <a:latin typeface="+mn-lt"/>
              </a:rPr>
              <a:t>Absorbing cuts through staff and infrastructure reductions </a:t>
            </a:r>
          </a:p>
          <a:p>
            <a:endParaRPr lang="en-GB" sz="2400" dirty="0">
              <a:latin typeface="+mn-lt"/>
            </a:endParaRPr>
          </a:p>
          <a:p>
            <a:pPr lvl="1">
              <a:buFont typeface="Courier New" panose="02070309020205020404" pitchFamily="49" charset="0"/>
              <a:buNone/>
            </a:pPr>
            <a:endParaRPr lang="en-GB" sz="2000" dirty="0">
              <a:latin typeface="+mn-lt"/>
            </a:endParaRPr>
          </a:p>
          <a:p>
            <a:pPr lvl="1">
              <a:buFont typeface="Courier New" panose="02070309020205020404" pitchFamily="49" charset="0"/>
              <a:buChar char="o"/>
            </a:pPr>
            <a:endParaRPr lang="en-GB" sz="2000" dirty="0">
              <a:latin typeface="+mn-lt"/>
            </a:endParaRPr>
          </a:p>
          <a:p>
            <a:endParaRPr lang="en-GB" dirty="0"/>
          </a:p>
          <a:p>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4</a:t>
            </a:fld>
            <a:endParaRPr lang="en-GB" dirty="0"/>
          </a:p>
        </p:txBody>
      </p:sp>
    </p:spTree>
    <p:extLst>
      <p:ext uri="{BB962C8B-B14F-4D97-AF65-F5344CB8AC3E}">
        <p14:creationId xmlns:p14="http://schemas.microsoft.com/office/powerpoint/2010/main" val="228572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t>services delivered locally by small and medium-sized charities need to be part of society’s wider plan to address disadvantage. Why? </a:t>
            </a:r>
          </a:p>
          <a:p>
            <a:pPr lvl="1"/>
            <a:r>
              <a:rPr lang="en-GB" sz="1400" dirty="0"/>
              <a:t>Because they’re the services that are often created in response to problems local people face. </a:t>
            </a:r>
          </a:p>
          <a:p>
            <a:pPr lvl="1"/>
            <a:r>
              <a:rPr lang="en-GB" sz="1400" dirty="0"/>
              <a:t>Trusted by communities and run by individuals who work for their community day in, day out, they have the expertise to provide tailored support to the people that need it, for as long as it takes for them to live independent and stable lives. </a:t>
            </a:r>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5</a:t>
            </a:fld>
            <a:endParaRPr lang="en-GB" dirty="0"/>
          </a:p>
        </p:txBody>
      </p:sp>
    </p:spTree>
    <p:extLst>
      <p:ext uri="{BB962C8B-B14F-4D97-AF65-F5344CB8AC3E}">
        <p14:creationId xmlns:p14="http://schemas.microsoft.com/office/powerpoint/2010/main" val="3901052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727" indent="-285664">
              <a:defRPr>
                <a:solidFill>
                  <a:schemeClr val="tx1"/>
                </a:solidFill>
                <a:latin typeface="Calibri" panose="020F0502020204030204" pitchFamily="34" charset="0"/>
                <a:cs typeface="Arial" panose="020B0604020202020204" pitchFamily="34" charset="0"/>
              </a:defRPr>
            </a:lvl2pPr>
            <a:lvl3pPr marL="1142657" indent="-228531">
              <a:defRPr>
                <a:solidFill>
                  <a:schemeClr val="tx1"/>
                </a:solidFill>
                <a:latin typeface="Calibri" panose="020F0502020204030204" pitchFamily="34" charset="0"/>
                <a:cs typeface="Arial" panose="020B0604020202020204" pitchFamily="34" charset="0"/>
              </a:defRPr>
            </a:lvl3pPr>
            <a:lvl4pPr marL="1599720" indent="-228531">
              <a:defRPr>
                <a:solidFill>
                  <a:schemeClr val="tx1"/>
                </a:solidFill>
                <a:latin typeface="Calibri" panose="020F0502020204030204" pitchFamily="34" charset="0"/>
                <a:cs typeface="Arial" panose="020B0604020202020204" pitchFamily="34" charset="0"/>
              </a:defRPr>
            </a:lvl4pPr>
            <a:lvl5pPr marL="2056783" indent="-228531">
              <a:defRPr>
                <a:solidFill>
                  <a:schemeClr val="tx1"/>
                </a:solidFill>
                <a:latin typeface="Calibri" panose="020F0502020204030204" pitchFamily="34" charset="0"/>
                <a:cs typeface="Arial" panose="020B0604020202020204" pitchFamily="34" charset="0"/>
              </a:defRPr>
            </a:lvl5pPr>
            <a:lvl6pPr marL="2513846" indent="-228531"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0908" indent="-228531"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7971" indent="-228531"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5034" indent="-228531"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C531749E-E3C7-472D-A399-5F2547D7964D}" type="slidenum">
              <a:rPr lang="en-GB" altLang="en-US"/>
              <a:pPr/>
              <a:t>6</a:t>
            </a:fld>
            <a:endParaRPr lang="en-GB" altLang="en-US"/>
          </a:p>
        </p:txBody>
      </p:sp>
      <p:sp>
        <p:nvSpPr>
          <p:cNvPr id="5" name="Content Placeholder 2"/>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i="1" dirty="0"/>
              <a:t>“Small charities are being told the answer is to change to stay alive. We did, we built, we changed delivery”</a:t>
            </a:r>
          </a:p>
          <a:p>
            <a:endParaRPr lang="en-GB" sz="2400" dirty="0"/>
          </a:p>
          <a:p>
            <a:r>
              <a:rPr lang="en-GB" sz="2800" b="1" dirty="0"/>
              <a:t>Case study: Helping Hands Essex</a:t>
            </a:r>
          </a:p>
          <a:p>
            <a:pPr marL="285750" indent="-285750">
              <a:buFontTx/>
              <a:buChar char="-"/>
            </a:pPr>
            <a:r>
              <a:rPr lang="en-GB" sz="2400" dirty="0"/>
              <a:t>Approaching local corporates to provides regular income </a:t>
            </a:r>
          </a:p>
          <a:p>
            <a:pPr marL="285750" indent="-285750">
              <a:buFontTx/>
              <a:buChar char="-"/>
            </a:pPr>
            <a:r>
              <a:rPr lang="en-GB" sz="2400" dirty="0"/>
              <a:t>Fundraising events</a:t>
            </a:r>
          </a:p>
          <a:p>
            <a:pPr marL="285750" indent="-285750">
              <a:buFontTx/>
              <a:buChar char="-"/>
            </a:pPr>
            <a:r>
              <a:rPr lang="en-GB" sz="2400" dirty="0"/>
              <a:t>Major donor fundraising </a:t>
            </a:r>
          </a:p>
          <a:p>
            <a:pPr marL="285750" indent="-285750">
              <a:buFontTx/>
              <a:buChar char="-"/>
            </a:pPr>
            <a:r>
              <a:rPr lang="en-GB" sz="2400" dirty="0"/>
              <a:t>Challenge events and individual fundraising </a:t>
            </a:r>
          </a:p>
          <a:p>
            <a:pPr marL="285750" indent="-285750">
              <a:buFontTx/>
              <a:buChar char="-"/>
            </a:pPr>
            <a:r>
              <a:rPr lang="en-GB" sz="2400" dirty="0"/>
              <a:t>New partnerships to develop services</a:t>
            </a:r>
          </a:p>
          <a:p>
            <a:pPr marL="285750" indent="-285750">
              <a:buFontTx/>
              <a:buChar char="-"/>
            </a:pPr>
            <a:r>
              <a:rPr lang="en-GB" sz="2400" dirty="0"/>
              <a:t>Reallocation of staff responsibilities to facilitate changes </a:t>
            </a:r>
          </a:p>
          <a:p>
            <a:pPr marL="285750" indent="-285750">
              <a:buFontTx/>
              <a:buChar char="-"/>
            </a:pPr>
            <a:r>
              <a:rPr lang="en-GB" sz="2400" dirty="0"/>
              <a:t>Building volunteer numbers</a:t>
            </a:r>
          </a:p>
          <a:p>
            <a:pPr marL="285750" indent="-285750">
              <a:buFontTx/>
              <a:buChar char="-"/>
            </a:pPr>
            <a:endParaRPr lang="en-GB" sz="2400" dirty="0"/>
          </a:p>
          <a:p>
            <a:pPr marL="0" indent="0">
              <a:buFontTx/>
              <a:buNone/>
            </a:pPr>
            <a:r>
              <a:rPr lang="en-GB" sz="2400" dirty="0"/>
              <a:t>Also</a:t>
            </a:r>
            <a:r>
              <a:rPr lang="en-GB" sz="2400" baseline="0" dirty="0"/>
              <a:t> ref loss of grants</a:t>
            </a:r>
          </a:p>
          <a:p>
            <a:pPr marL="0" indent="0">
              <a:buFontTx/>
              <a:buNone/>
            </a:pPr>
            <a:r>
              <a:rPr lang="en-GB" sz="2400" baseline="0" dirty="0"/>
              <a:t> -64% for small charities </a:t>
            </a:r>
          </a:p>
          <a:p>
            <a:pPr marL="0" indent="0">
              <a:buFontTx/>
              <a:buNone/>
            </a:pPr>
            <a:r>
              <a:rPr lang="en-GB" sz="2400" dirty="0"/>
              <a:t>+67% for big charities </a:t>
            </a:r>
          </a:p>
          <a:p>
            <a:endParaRPr lang="en-GB" sz="2400" dirty="0"/>
          </a:p>
          <a:p>
            <a:pPr marL="0" indent="0">
              <a:spcAft>
                <a:spcPts val="2399"/>
              </a:spcAft>
              <a:buFont typeface="Arial" panose="020B0604020202020204" pitchFamily="34" charset="0"/>
              <a:buNone/>
              <a:defRPr/>
            </a:pPr>
            <a:endParaRPr lang="en-GB" sz="2400" dirty="0"/>
          </a:p>
          <a:p>
            <a:pPr marL="457063" indent="-457063">
              <a:spcAft>
                <a:spcPts val="2399"/>
              </a:spcAft>
              <a:buFont typeface="Arial" panose="020B0604020202020204" pitchFamily="34" charset="0"/>
              <a:buChar char="•"/>
              <a:defRPr/>
            </a:pPr>
            <a:endParaRPr lang="en-GB" sz="2400" dirty="0"/>
          </a:p>
          <a:p>
            <a:pPr marL="457063" indent="-457063">
              <a:spcAft>
                <a:spcPts val="2399"/>
              </a:spcAft>
              <a:buFont typeface="Arial" panose="020B0604020202020204" pitchFamily="34" charset="0"/>
              <a:buChar char="•"/>
              <a:defRPr/>
            </a:pPr>
            <a:r>
              <a:rPr lang="en-GB" sz="2400" dirty="0"/>
              <a:t>Smaller charities experience more ‘churn’ than larger organisations, who are more resilient to external change.</a:t>
            </a:r>
          </a:p>
          <a:p>
            <a:pPr marL="457063" indent="-457063">
              <a:spcAft>
                <a:spcPts val="2399"/>
              </a:spcAft>
              <a:buFont typeface="Arial" panose="020B0604020202020204" pitchFamily="34" charset="0"/>
              <a:buChar char="•"/>
              <a:defRPr/>
            </a:pPr>
            <a:r>
              <a:rPr lang="en-GB" sz="2400" dirty="0"/>
              <a:t>Whilst individual charities are weathering the storm and even finding opportunities in the new environment, the overall picture is one where small and medium-sized charities are losing out in comparison to larger organisations.</a:t>
            </a:r>
          </a:p>
          <a:p>
            <a:pPr marL="457063" indent="-457063">
              <a:spcAft>
                <a:spcPts val="2399"/>
              </a:spcAft>
              <a:buFont typeface="Arial" panose="020B0604020202020204" pitchFamily="34" charset="0"/>
              <a:buChar char="•"/>
              <a:defRPr/>
            </a:pPr>
            <a:r>
              <a:rPr lang="en-GB" sz="2400" dirty="0"/>
              <a:t>Small and medium-sized charities have employed a diverse set of strategies to cope with funding changes.</a:t>
            </a:r>
          </a:p>
          <a:p>
            <a:pPr marL="457063" indent="-457063">
              <a:spcAft>
                <a:spcPts val="2399"/>
              </a:spcAft>
              <a:buFont typeface="Arial" panose="020B0604020202020204" pitchFamily="34" charset="0"/>
              <a:buChar char="•"/>
              <a:defRPr/>
            </a:pPr>
            <a:endParaRPr lang="en-GB" sz="2400" dirty="0"/>
          </a:p>
          <a:p>
            <a:pPr marL="0" indent="0">
              <a:spcAft>
                <a:spcPts val="2399"/>
              </a:spcAft>
              <a:buFont typeface="Arial" panose="020B0604020202020204" pitchFamily="34" charset="0"/>
              <a:buNone/>
              <a:defRPr/>
            </a:pPr>
            <a:r>
              <a:rPr lang="en-GB" sz="2400" dirty="0"/>
              <a:t>Problem because:</a:t>
            </a:r>
          </a:p>
          <a:p>
            <a:pPr marL="0" indent="0">
              <a:buNone/>
            </a:pPr>
            <a:endParaRPr lang="en-GB" sz="2400" b="1" dirty="0"/>
          </a:p>
          <a:p>
            <a:pPr>
              <a:buAutoNum type="arabicPeriod"/>
            </a:pPr>
            <a:r>
              <a:rPr lang="en-GB" sz="2400" b="1" dirty="0"/>
              <a:t>Local knowledge &amp; understanding </a:t>
            </a:r>
            <a:r>
              <a:rPr lang="en-GB" sz="2400" dirty="0"/>
              <a:t>– rooted/embedded in their communities</a:t>
            </a:r>
          </a:p>
          <a:p>
            <a:pPr>
              <a:buAutoNum type="arabicPeriod"/>
            </a:pPr>
            <a:endParaRPr lang="en-GB" sz="2400" dirty="0"/>
          </a:p>
          <a:p>
            <a:pPr>
              <a:buAutoNum type="arabicPeriod"/>
            </a:pPr>
            <a:r>
              <a:rPr lang="en-GB" sz="2400" b="1" dirty="0"/>
              <a:t>Boosting local social capital </a:t>
            </a:r>
            <a:r>
              <a:rPr lang="en-GB" sz="2400" dirty="0"/>
              <a:t>– building/nurturing networks (</a:t>
            </a:r>
            <a:r>
              <a:rPr lang="en-GB" sz="2400" i="1" dirty="0"/>
              <a:t>from not to the community</a:t>
            </a:r>
            <a:r>
              <a:rPr lang="en-GB" sz="2400" dirty="0"/>
              <a:t>)</a:t>
            </a:r>
          </a:p>
          <a:p>
            <a:pPr>
              <a:buAutoNum type="arabicPeriod"/>
            </a:pPr>
            <a:endParaRPr lang="en-GB" sz="2400" dirty="0"/>
          </a:p>
          <a:p>
            <a:pPr>
              <a:buAutoNum type="arabicPeriod"/>
            </a:pPr>
            <a:r>
              <a:rPr lang="en-GB" sz="2400" b="1" dirty="0"/>
              <a:t>Working with complex needs </a:t>
            </a:r>
            <a:r>
              <a:rPr lang="en-GB" sz="2400" dirty="0"/>
              <a:t>– foster trust &amp; person-centred</a:t>
            </a:r>
          </a:p>
          <a:p>
            <a:pPr>
              <a:buAutoNum type="arabicPeriod"/>
            </a:pPr>
            <a:endParaRPr lang="en-GB" sz="2400" dirty="0"/>
          </a:p>
          <a:p>
            <a:pPr>
              <a:buAutoNum type="arabicPeriod"/>
            </a:pPr>
            <a:r>
              <a:rPr lang="en-GB" sz="2400" b="1" dirty="0"/>
              <a:t>Innovation in service delivery </a:t>
            </a:r>
            <a:r>
              <a:rPr lang="en-GB" sz="2400" dirty="0"/>
              <a:t>– responsive &amp; adaptive, not one-size fits all</a:t>
            </a:r>
          </a:p>
          <a:p>
            <a:pPr marL="0" indent="0">
              <a:spcAft>
                <a:spcPts val="2399"/>
              </a:spcAft>
              <a:buFont typeface="Arial" panose="020B0604020202020204" pitchFamily="34" charset="0"/>
              <a:buNone/>
              <a:defRPr/>
            </a:pPr>
            <a:endParaRPr lang="en-GB" sz="2400" dirty="0"/>
          </a:p>
          <a:p>
            <a:pPr marL="0" indent="0">
              <a:spcAft>
                <a:spcPts val="2399"/>
              </a:spcAft>
              <a:buFont typeface="Arial" panose="020B0604020202020204" pitchFamily="34" charset="0"/>
              <a:buNone/>
              <a:defRPr/>
            </a:pPr>
            <a:endParaRPr lang="en-GB" sz="2400" dirty="0"/>
          </a:p>
        </p:txBody>
      </p:sp>
    </p:spTree>
    <p:extLst>
      <p:ext uri="{BB962C8B-B14F-4D97-AF65-F5344CB8AC3E}">
        <p14:creationId xmlns:p14="http://schemas.microsoft.com/office/powerpoint/2010/main" val="2637600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F17B7CF-27B4-47C1-B25B-5DD38945C612}" type="slidenum">
              <a:rPr lang="en-GB" smtClean="0"/>
              <a:pPr/>
              <a:t>7</a:t>
            </a:fld>
            <a:endParaRPr lang="en-GB"/>
          </a:p>
        </p:txBody>
      </p:sp>
    </p:spTree>
    <p:extLst>
      <p:ext uri="{BB962C8B-B14F-4D97-AF65-F5344CB8AC3E}">
        <p14:creationId xmlns:p14="http://schemas.microsoft.com/office/powerpoint/2010/main" val="3743272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indent="0">
              <a:spcAft>
                <a:spcPts val="0"/>
              </a:spcAft>
              <a:buNone/>
            </a:pPr>
            <a:r>
              <a:rPr lang="en-GB" sz="2000" b="1" dirty="0">
                <a:latin typeface="+mn-lt"/>
                <a:ea typeface="Calibri" panose="020F0502020204030204" pitchFamily="34" charset="0"/>
                <a:cs typeface="Times New Roman" panose="02020603050405020304" pitchFamily="18" charset="0"/>
              </a:rPr>
              <a:t>1. </a:t>
            </a:r>
            <a:r>
              <a:rPr lang="en-GB" sz="2800" b="1" u="sng" dirty="0">
                <a:latin typeface="+mn-lt"/>
                <a:ea typeface="Calibri" panose="020F0502020204030204" pitchFamily="34" charset="0"/>
                <a:cs typeface="Times New Roman" panose="02020603050405020304" pitchFamily="18" charset="0"/>
              </a:rPr>
              <a:t>Understanding</a:t>
            </a:r>
            <a:r>
              <a:rPr lang="en-GB" sz="2400" b="1" u="sng" dirty="0">
                <a:latin typeface="+mn-lt"/>
                <a:ea typeface="Calibri" panose="020F0502020204030204" pitchFamily="34" charset="0"/>
                <a:cs typeface="Times New Roman" panose="02020603050405020304" pitchFamily="18" charset="0"/>
              </a:rPr>
              <a:t>:</a:t>
            </a:r>
            <a:r>
              <a:rPr lang="en-GB" sz="2400" dirty="0">
                <a:latin typeface="+mn-lt"/>
                <a:ea typeface="Calibri" panose="020F0502020204030204" pitchFamily="34" charset="0"/>
                <a:cs typeface="Times New Roman" panose="02020603050405020304" pitchFamily="18" charset="0"/>
              </a:rPr>
              <a:t> </a:t>
            </a:r>
            <a:r>
              <a:rPr lang="en-GB" sz="2300" b="1" dirty="0">
                <a:latin typeface="+mn-lt"/>
                <a:ea typeface="Calibri" panose="020F0502020204030204" pitchFamily="34" charset="0"/>
                <a:cs typeface="Times New Roman" panose="02020603050405020304" pitchFamily="18" charset="0"/>
              </a:rPr>
              <a:t>lack of knowledge by commissioners about needs, how to meet them and existing services; lack of consultation – results in poor specifications</a:t>
            </a:r>
            <a:r>
              <a:rPr lang="en-GB" sz="2400" b="1" dirty="0">
                <a:latin typeface="+mn-lt"/>
                <a:ea typeface="Calibri" panose="020F0502020204030204" pitchFamily="34" charset="0"/>
                <a:cs typeface="Times New Roman" panose="02020603050405020304" pitchFamily="18" charset="0"/>
              </a:rPr>
              <a:t>:</a:t>
            </a:r>
            <a:br>
              <a:rPr lang="en-GB" sz="2400" b="1" dirty="0">
                <a:latin typeface="+mn-lt"/>
                <a:ea typeface="Calibri" panose="020F0502020204030204" pitchFamily="34" charset="0"/>
                <a:cs typeface="Times New Roman" panose="02020603050405020304" pitchFamily="18" charset="0"/>
              </a:rPr>
            </a:br>
            <a:endParaRPr lang="en-GB" sz="1000" b="1" dirty="0">
              <a:latin typeface="+mn-lt"/>
              <a:ea typeface="Calibri" panose="020F0502020204030204" pitchFamily="34" charset="0"/>
              <a:cs typeface="Times New Roman" panose="02020603050405020304" pitchFamily="18" charset="0"/>
            </a:endParaRPr>
          </a:p>
          <a:p>
            <a:pPr lvl="1">
              <a:spcAft>
                <a:spcPts val="0"/>
              </a:spcAft>
              <a:buFont typeface="Arial" panose="020B0604020202020204" pitchFamily="34" charset="0"/>
              <a:buChar char="•"/>
            </a:pPr>
            <a:r>
              <a:rPr lang="en-GB" sz="2200" dirty="0">
                <a:latin typeface="+mn-lt"/>
                <a:ea typeface="Calibri" panose="020F0502020204030204" pitchFamily="34" charset="0"/>
                <a:cs typeface="Times New Roman" panose="02020603050405020304" pitchFamily="18" charset="0"/>
              </a:rPr>
              <a:t>Services people need are not included</a:t>
            </a:r>
          </a:p>
          <a:p>
            <a:pPr lvl="1">
              <a:spcAft>
                <a:spcPts val="0"/>
              </a:spcAft>
              <a:buFont typeface="Arial" panose="020B0604020202020204" pitchFamily="34" charset="0"/>
              <a:buChar char="•"/>
            </a:pPr>
            <a:r>
              <a:rPr lang="en-GB" sz="2200" dirty="0">
                <a:latin typeface="+mn-lt"/>
                <a:ea typeface="Calibri" panose="020F0502020204030204" pitchFamily="34" charset="0"/>
                <a:cs typeface="Times New Roman" panose="02020603050405020304" pitchFamily="18" charset="0"/>
              </a:rPr>
              <a:t>Existing providers, expertise &amp; insight (specialisms/local) overlooked</a:t>
            </a:r>
          </a:p>
          <a:p>
            <a:pPr lvl="1">
              <a:spcAft>
                <a:spcPts val="0"/>
              </a:spcAft>
              <a:buFont typeface="Arial" panose="020B0604020202020204" pitchFamily="34" charset="0"/>
              <a:buChar char="•"/>
            </a:pPr>
            <a:r>
              <a:rPr lang="en-GB" sz="2200" dirty="0">
                <a:latin typeface="+mn-lt"/>
                <a:ea typeface="Calibri" panose="020F0502020204030204" pitchFamily="34" charset="0"/>
                <a:cs typeface="Times New Roman" panose="02020603050405020304" pitchFamily="18" charset="0"/>
              </a:rPr>
              <a:t>Unrealistic expectations are set</a:t>
            </a:r>
          </a:p>
          <a:p>
            <a:pPr lvl="1">
              <a:spcAft>
                <a:spcPts val="0"/>
              </a:spcAft>
              <a:buFont typeface="Arial" panose="020B0604020202020204" pitchFamily="34" charset="0"/>
              <a:buChar char="•"/>
            </a:pPr>
            <a:r>
              <a:rPr lang="en-GB" sz="2200" dirty="0">
                <a:latin typeface="+mn-lt"/>
                <a:ea typeface="Calibri" panose="020F0502020204030204" pitchFamily="34" charset="0"/>
                <a:cs typeface="Times New Roman" panose="02020603050405020304" pitchFamily="18" charset="0"/>
              </a:rPr>
              <a:t>Some providers don’t bid because they can’t deliver</a:t>
            </a:r>
          </a:p>
          <a:p>
            <a:pPr lvl="1">
              <a:spcAft>
                <a:spcPts val="0"/>
              </a:spcAft>
              <a:buFont typeface="Arial" panose="020B0604020202020204" pitchFamily="34" charset="0"/>
              <a:buChar char="•"/>
            </a:pPr>
            <a:r>
              <a:rPr lang="en-GB" sz="2200" dirty="0">
                <a:latin typeface="+mn-lt"/>
                <a:ea typeface="Calibri" panose="020F0502020204030204" pitchFamily="34" charset="0"/>
                <a:cs typeface="Times New Roman" panose="02020603050405020304" pitchFamily="18" charset="0"/>
              </a:rPr>
              <a:t>Scoring overly weighted on cost</a:t>
            </a:r>
          </a:p>
          <a:p>
            <a:endParaRPr lang="en-GB" dirty="0"/>
          </a:p>
          <a:p>
            <a:pPr marL="0" indent="0">
              <a:buNone/>
            </a:pPr>
            <a:r>
              <a:rPr lang="en-GB" sz="1200" b="1" dirty="0">
                <a:latin typeface="+mn-lt"/>
              </a:rPr>
              <a:t>2. </a:t>
            </a:r>
            <a:r>
              <a:rPr lang="en-GB" sz="1400" b="1" u="sng" dirty="0">
                <a:latin typeface="+mn-lt"/>
              </a:rPr>
              <a:t>Specifications</a:t>
            </a:r>
            <a:r>
              <a:rPr lang="en-GB" sz="1200" b="1" dirty="0">
                <a:latin typeface="+mn-lt"/>
              </a:rPr>
              <a:t>: aspects of contracts and tender specifications can automatically exclude smaller charities:</a:t>
            </a:r>
            <a:br>
              <a:rPr lang="en-GB" sz="1200" b="1" dirty="0">
                <a:latin typeface="+mn-lt"/>
              </a:rPr>
            </a:br>
            <a:endParaRPr lang="en-GB" sz="1200" b="1" dirty="0">
              <a:latin typeface="+mn-lt"/>
            </a:endParaRPr>
          </a:p>
          <a:p>
            <a:pPr marL="914400" indent="-457200">
              <a:buFont typeface="Arial" panose="020B0604020202020204" pitchFamily="34" charset="0"/>
              <a:buChar char="•"/>
            </a:pPr>
            <a:r>
              <a:rPr lang="en-GB" sz="1200" dirty="0">
                <a:latin typeface="+mn-lt"/>
              </a:rPr>
              <a:t>Contract sizes unrelated/inappropriate to services being commissioned (“diseconomies of scale”)</a:t>
            </a:r>
          </a:p>
          <a:p>
            <a:pPr marL="914400" indent="-457200">
              <a:buFont typeface="Arial" panose="020B0604020202020204" pitchFamily="34" charset="0"/>
              <a:buChar char="•"/>
            </a:pPr>
            <a:r>
              <a:rPr lang="en-GB" sz="1200" dirty="0">
                <a:latin typeface="+mn-lt"/>
              </a:rPr>
              <a:t>Disproportionate financial specifications</a:t>
            </a:r>
          </a:p>
          <a:p>
            <a:pPr marL="914400" indent="-457200">
              <a:buFont typeface="Arial" panose="020B0604020202020204" pitchFamily="34" charset="0"/>
              <a:buChar char="•"/>
            </a:pPr>
            <a:r>
              <a:rPr lang="en-GB" sz="1200" dirty="0">
                <a:latin typeface="+mn-lt"/>
              </a:rPr>
              <a:t>Inappropriate and restrictive payment mechanisms</a:t>
            </a:r>
          </a:p>
          <a:p>
            <a:pPr marL="914400" indent="-457200">
              <a:buFont typeface="Arial" panose="020B0604020202020204" pitchFamily="34" charset="0"/>
              <a:buChar char="•"/>
            </a:pPr>
            <a:r>
              <a:rPr lang="en-GB" sz="1200" dirty="0">
                <a:latin typeface="+mn-lt"/>
              </a:rPr>
              <a:t>Unclear/under funded TUPE specifications</a:t>
            </a:r>
          </a:p>
          <a:p>
            <a:endParaRPr lang="en-GB" dirty="0"/>
          </a:p>
          <a:p>
            <a:pPr marL="0" indent="0">
              <a:buNone/>
            </a:pPr>
            <a:r>
              <a:rPr lang="en-GB" sz="1200" b="1" dirty="0">
                <a:latin typeface="+mn-lt"/>
              </a:rPr>
              <a:t>3. </a:t>
            </a:r>
            <a:r>
              <a:rPr lang="en-GB" sz="1400" b="1" u="sng" dirty="0">
                <a:latin typeface="+mn-lt"/>
              </a:rPr>
              <a:t>Processes:</a:t>
            </a:r>
            <a:r>
              <a:rPr lang="en-GB" sz="1400" b="1" dirty="0">
                <a:latin typeface="+mn-lt"/>
              </a:rPr>
              <a:t> </a:t>
            </a:r>
            <a:r>
              <a:rPr lang="en-GB" sz="1200" b="1" dirty="0">
                <a:latin typeface="+mn-lt"/>
              </a:rPr>
              <a:t>commissioners follow processes which inadvertently prevent small charities from applying or being successful:</a:t>
            </a:r>
          </a:p>
          <a:p>
            <a:pPr marL="0" indent="0">
              <a:buNone/>
            </a:pPr>
            <a:endParaRPr lang="en-GB" sz="800" b="1" dirty="0">
              <a:latin typeface="+mn-lt"/>
            </a:endParaRPr>
          </a:p>
          <a:p>
            <a:pPr marL="800100">
              <a:buFont typeface="Arial" panose="020B0604020202020204" pitchFamily="34" charset="0"/>
              <a:buChar char="•"/>
            </a:pPr>
            <a:r>
              <a:rPr lang="en-GB" sz="1200" dirty="0">
                <a:latin typeface="+mn-lt"/>
              </a:rPr>
              <a:t>Excessive application requirements</a:t>
            </a:r>
          </a:p>
          <a:p>
            <a:pPr marL="800100">
              <a:buFont typeface="Arial" panose="020B0604020202020204" pitchFamily="34" charset="0"/>
              <a:buChar char="•"/>
            </a:pPr>
            <a:r>
              <a:rPr lang="en-GB" sz="1200" dirty="0">
                <a:latin typeface="+mn-lt"/>
              </a:rPr>
              <a:t>Tight timescales</a:t>
            </a:r>
          </a:p>
          <a:p>
            <a:pPr marL="800100">
              <a:buFont typeface="Arial" panose="020B0604020202020204" pitchFamily="34" charset="0"/>
              <a:buChar char="•"/>
            </a:pPr>
            <a:r>
              <a:rPr lang="en-GB" sz="1200" dirty="0">
                <a:latin typeface="+mn-lt"/>
              </a:rPr>
              <a:t>Shifting goalposts and lack of communication</a:t>
            </a:r>
          </a:p>
          <a:p>
            <a:pPr marL="514350" indent="-514350">
              <a:buAutoNum type="romanLcParenBoth"/>
            </a:pPr>
            <a:endParaRPr lang="en-GB" sz="1200" dirty="0"/>
          </a:p>
          <a:p>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10</a:t>
            </a:fld>
            <a:endParaRPr lang="en-GB"/>
          </a:p>
        </p:txBody>
      </p:sp>
    </p:spTree>
    <p:extLst>
      <p:ext uri="{BB962C8B-B14F-4D97-AF65-F5344CB8AC3E}">
        <p14:creationId xmlns:p14="http://schemas.microsoft.com/office/powerpoint/2010/main" val="3702474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an exponential rise in the number of referrals we receive month </a:t>
            </a:r>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11</a:t>
            </a:fld>
            <a:endParaRPr lang="en-GB"/>
          </a:p>
        </p:txBody>
      </p:sp>
    </p:spTree>
    <p:extLst>
      <p:ext uri="{BB962C8B-B14F-4D97-AF65-F5344CB8AC3E}">
        <p14:creationId xmlns:p14="http://schemas.microsoft.com/office/powerpoint/2010/main" val="1307325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GB" dirty="0"/>
              <a:t>One of the main challenges is the impact of cuts to housing benefit to those who are 18 - 21 years who are not deemed as 'vulnerable'.</a:t>
            </a:r>
          </a:p>
          <a:p>
            <a:r>
              <a:rPr lang="en-GB" dirty="0"/>
              <a:t>Moving On, North East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Changes in benefit legislation: Welfare reform, ESA, PIP – notable decline in people’s mental health because of them; UC means people need weekly support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Welfare</a:t>
            </a:r>
            <a:r>
              <a:rPr lang="en-GB" sz="1200" kern="1200" baseline="0" dirty="0">
                <a:solidFill>
                  <a:schemeClr val="tx1"/>
                </a:solidFill>
                <a:effectLst/>
                <a:latin typeface="+mn-lt"/>
                <a:ea typeface="+mn-ea"/>
                <a:cs typeface="+mn-cs"/>
              </a:rPr>
              <a:t> reform is creating new challenges; clients struggling to set up UC claims and often </a:t>
            </a:r>
            <a:r>
              <a:rPr lang="en-GB" sz="1200" kern="1200" baseline="0" dirty="0" err="1">
                <a:solidFill>
                  <a:schemeClr val="tx1"/>
                </a:solidFill>
                <a:effectLst/>
                <a:latin typeface="+mn-lt"/>
                <a:ea typeface="+mn-ea"/>
                <a:cs typeface="+mn-cs"/>
              </a:rPr>
              <a:t>wiat</a:t>
            </a:r>
            <a:r>
              <a:rPr lang="en-GB" sz="1200" kern="1200" baseline="0" dirty="0">
                <a:solidFill>
                  <a:schemeClr val="tx1"/>
                </a:solidFill>
                <a:effectLst/>
                <a:latin typeface="+mn-lt"/>
                <a:ea typeface="+mn-ea"/>
                <a:cs typeface="+mn-cs"/>
              </a:rPr>
              <a:t> weeks / months for payment.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past years, service users remained on their disability benefits relatively uninterrupted, but with welfare reform came migration from incapacity/income support to Employment and Support Allowance, with continuous assessments, form filling etc.  This was followed by a migration from Disability Living Allowance to Personal Independence Payment - these changes have not only increased the need for people with mental health problems to be supported to attend appointments and fill out lengthy forms, but has led to a notable decline in people's mental health due to the anxiety and stress involved. Further more, Universal Credit (an on line benefit) has meant that some of our clients need week on week support to manage their claims, without which they would be heavily sanctioned.  The introduction of the bedroom tax further exacerbated the problem, with more and more clients experiencing rent arrears and threats of eviction. The abolition of crisis loans and community grants meant that people transitioning from long term institutions (hospital, care homes and prison) are being denied the necessary funds to establish themselves in new accommodation.  Crisis loans and Community funds were relatively simple to apply for and clients were often able to manage this independently.  The Discretionary funds are complex and require more 'staff hours' to help with applications.  Furthermore, with welfare reform came a huge decrease in government funding, both to the voluntary and statutory sectors.  Local councils have had huge reductions in funding and only a limited 'pot' of money for discretionary payments to vulnerable clients. Our service users are not able to 'tap-in' to this support without our help. The difficulties with Universal Credit and delayed payments are leading to rent arrears, threats  of eviction notices among our clients.  As the pressure on our fellow voluntary sector partners grows, there are less and less organisations willing to take on complex benefits and Tribunal work - the number of clients we are representing at Tribunals is rising week on week</a:t>
            </a:r>
          </a:p>
          <a:p>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12</a:t>
            </a:fld>
            <a:endParaRPr lang="en-GB"/>
          </a:p>
        </p:txBody>
      </p:sp>
    </p:spTree>
    <p:extLst>
      <p:ext uri="{BB962C8B-B14F-4D97-AF65-F5344CB8AC3E}">
        <p14:creationId xmlns:p14="http://schemas.microsoft.com/office/powerpoint/2010/main" val="848916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Claire </a:t>
            </a:r>
          </a:p>
          <a:p>
            <a:endParaRPr lang="en-GB" dirty="0"/>
          </a:p>
          <a:p>
            <a:r>
              <a:rPr lang="en-GB" dirty="0"/>
              <a:t>Published March 2017</a:t>
            </a:r>
          </a:p>
          <a:p>
            <a:r>
              <a:rPr lang="en-GB" dirty="0"/>
              <a:t>Long term trend</a:t>
            </a:r>
            <a:r>
              <a:rPr lang="en-GB" baseline="0" dirty="0"/>
              <a:t>s that will impact small and local charities </a:t>
            </a:r>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15</a:t>
            </a:fld>
            <a:endParaRPr lang="en-GB"/>
          </a:p>
        </p:txBody>
      </p:sp>
    </p:spTree>
    <p:extLst>
      <p:ext uri="{BB962C8B-B14F-4D97-AF65-F5344CB8AC3E}">
        <p14:creationId xmlns:p14="http://schemas.microsoft.com/office/powerpoint/2010/main" val="2445269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16</a:t>
            </a:fld>
            <a:endParaRPr lang="en-GB"/>
          </a:p>
        </p:txBody>
      </p:sp>
    </p:spTree>
    <p:extLst>
      <p:ext uri="{BB962C8B-B14F-4D97-AF65-F5344CB8AC3E}">
        <p14:creationId xmlns:p14="http://schemas.microsoft.com/office/powerpoint/2010/main" val="1105402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17</a:t>
            </a:fld>
            <a:endParaRPr lang="en-GB" dirty="0"/>
          </a:p>
        </p:txBody>
      </p:sp>
    </p:spTree>
    <p:extLst>
      <p:ext uri="{BB962C8B-B14F-4D97-AF65-F5344CB8AC3E}">
        <p14:creationId xmlns:p14="http://schemas.microsoft.com/office/powerpoint/2010/main" val="1141298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Hampshire County Council divided the county into 3 lots and asked for tenders to provide all DA services within these lots. </a:t>
            </a:r>
          </a:p>
          <a:p>
            <a:pPr lvl="0"/>
            <a:r>
              <a:rPr lang="en-GB" dirty="0"/>
              <a:t>FGFA was not a large enough organisation to take part in this process and our work is now done by a larger organisation. </a:t>
            </a:r>
          </a:p>
          <a:p>
            <a:r>
              <a:rPr lang="en-GB" dirty="0"/>
              <a:t>Work ceased on 31</a:t>
            </a:r>
            <a:r>
              <a:rPr lang="en-GB" baseline="30000" dirty="0"/>
              <a:t>st</a:t>
            </a:r>
            <a:r>
              <a:rPr lang="en-GB" dirty="0"/>
              <a:t> March 2015 (returned final year of grant) </a:t>
            </a:r>
          </a:p>
          <a:p>
            <a:endParaRPr lang="en-GB" dirty="0"/>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rPr>
              <a:t>Loss of external investment e.g. Fareham &amp; Gosport Family Aid returned grant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rPr>
              <a:t>Loss of specialisms e.g. DASH in Slough re-commissioned after commissioned service failed to deliver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rPr>
              <a:t>Other services harder to access e.g. Lancashire Safer Together Partnership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endParaRPr>
          </a:p>
          <a:p>
            <a:endParaRPr lang="en-GB" baseline="0" dirty="0"/>
          </a:p>
          <a:p>
            <a:endParaRPr lang="en-GB" dirty="0"/>
          </a:p>
        </p:txBody>
      </p:sp>
      <p:sp>
        <p:nvSpPr>
          <p:cNvPr id="4" name="Slide Number Placeholder 3"/>
          <p:cNvSpPr>
            <a:spLocks noGrp="1"/>
          </p:cNvSpPr>
          <p:nvPr>
            <p:ph type="sldNum" sz="quarter" idx="10"/>
          </p:nvPr>
        </p:nvSpPr>
        <p:spPr/>
        <p:txBody>
          <a:bodyPr/>
          <a:lstStyle/>
          <a:p>
            <a:fld id="{8F17B7CF-27B4-47C1-B25B-5DD38945C612}" type="slidenum">
              <a:rPr lang="en-GB" smtClean="0"/>
              <a:pPr/>
              <a:t>19</a:t>
            </a:fld>
            <a:endParaRPr lang="en-GB"/>
          </a:p>
        </p:txBody>
      </p:sp>
    </p:spTree>
    <p:extLst>
      <p:ext uri="{BB962C8B-B14F-4D97-AF65-F5344CB8AC3E}">
        <p14:creationId xmlns:p14="http://schemas.microsoft.com/office/powerpoint/2010/main" val="939312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GB" dirty="0"/>
              <a:t>Also mention:</a:t>
            </a:r>
          </a:p>
          <a:p>
            <a:pPr>
              <a:defRPr/>
            </a:pPr>
            <a:r>
              <a:rPr lang="en-GB" dirty="0"/>
              <a:t>-   Commissioning research</a:t>
            </a:r>
          </a:p>
          <a:p>
            <a:pPr marL="171450" indent="-171450">
              <a:buFontTx/>
              <a:buChar char="-"/>
              <a:defRPr/>
            </a:pPr>
            <a:r>
              <a:rPr lang="en-GB" dirty="0"/>
              <a:t>2025</a:t>
            </a:r>
          </a:p>
          <a:p>
            <a:pPr marL="171450" indent="-171450">
              <a:buFontTx/>
              <a:buChar char="-"/>
              <a:defRPr/>
            </a:pPr>
            <a:r>
              <a:rPr lang="en-GB" dirty="0"/>
              <a:t>Value of small and local research </a:t>
            </a:r>
          </a:p>
          <a:p>
            <a:pPr marL="171450" indent="-171450">
              <a:buFontTx/>
              <a:buChar char="-"/>
              <a:defRPr/>
            </a:pPr>
            <a:endParaRPr lang="en-GB" dirty="0"/>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61131160-3DE1-4901-8110-49ABDA7DFD61}" type="slidenum">
              <a:rPr lang="en-GB" altLang="en-US" smtClean="0"/>
              <a:pPr/>
              <a:t>20</a:t>
            </a:fld>
            <a:endParaRPr lang="en-GB" altLang="en-US"/>
          </a:p>
        </p:txBody>
      </p:sp>
    </p:spTree>
    <p:extLst>
      <p:ext uri="{BB962C8B-B14F-4D97-AF65-F5344CB8AC3E}">
        <p14:creationId xmlns:p14="http://schemas.microsoft.com/office/powerpoint/2010/main" val="564112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7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2C9AC30-BFD3-4546-BECB-54F9D4186B5F}" type="slidenum">
              <a:rPr lang="en-GB">
                <a:solidFill>
                  <a:prstClr val="black">
                    <a:tint val="75000"/>
                  </a:prstClr>
                </a:solidFill>
              </a:rPr>
              <a:pPr>
                <a:defRPr/>
              </a:pPr>
              <a:t>‹#›</a:t>
            </a:fld>
            <a:endParaRPr lang="en-GB">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2" descr="C:\Users\vivien rogers\AppData\Local\Microsoft\Windows\Temporary Internet Files\Content.IE5\ZVL3K4PK\Lloyds Foundation E&amp;W colour.JPG"/>
          <p:cNvPicPr>
            <a:picLocks noChangeAspect="1" noChangeArrowheads="1"/>
          </p:cNvPicPr>
          <p:nvPr userDrawn="1"/>
        </p:nvPicPr>
        <p:blipFill>
          <a:blip r:embed="rId2" cstate="print"/>
          <a:srcRect/>
          <a:stretch>
            <a:fillRect/>
          </a:stretch>
        </p:blipFill>
        <p:spPr bwMode="auto">
          <a:xfrm>
            <a:off x="6372251" y="188913"/>
            <a:ext cx="2524125" cy="449262"/>
          </a:xfrm>
          <a:prstGeom prst="rect">
            <a:avLst/>
          </a:prstGeom>
          <a:noFill/>
          <a:ln w="9525">
            <a:noFill/>
            <a:miter lim="800000"/>
            <a:headEnd/>
            <a:tailEnd/>
          </a:ln>
        </p:spPr>
      </p:pic>
      <p:sp>
        <p:nvSpPr>
          <p:cNvPr id="2" name="Title 1"/>
          <p:cNvSpPr>
            <a:spLocks noGrp="1"/>
          </p:cNvSpPr>
          <p:nvPr>
            <p:ph type="title"/>
          </p:nvPr>
        </p:nvSpPr>
        <p:spPr>
          <a:xfrm>
            <a:off x="0" y="831850"/>
            <a:ext cx="9144000" cy="504000"/>
          </a:xfrm>
          <a:solidFill>
            <a:srgbClr val="5E9AB5"/>
          </a:solidFill>
        </p:spPr>
        <p:style>
          <a:lnRef idx="1">
            <a:schemeClr val="accent5"/>
          </a:lnRef>
          <a:fillRef idx="3">
            <a:schemeClr val="accent5"/>
          </a:fillRef>
          <a:effectRef idx="2">
            <a:schemeClr val="accent5"/>
          </a:effectRef>
          <a:fontRef idx="minor">
            <a:schemeClr val="lt1"/>
          </a:fontRef>
        </p:style>
        <p:txBody>
          <a:bodyPr>
            <a:noAutofit/>
          </a:bodyPr>
          <a:lstStyle>
            <a:lvl1pPr algn="l">
              <a:defRPr kumimoji="0" lang="en-GB" sz="2800" b="1" i="0" u="none" strike="noStrike" cap="none" spc="0" normalizeH="0" baseline="0">
                <a:ln>
                  <a:noFill/>
                </a:ln>
                <a:solidFill>
                  <a:schemeClr val="bg1"/>
                </a:solidFill>
                <a:effectLst/>
                <a:uLnTx/>
                <a:uFillTx/>
              </a:defRPr>
            </a:lvl1pPr>
          </a:lstStyle>
          <a:p>
            <a:pPr lvl="0"/>
            <a:r>
              <a:rPr lang="en-US"/>
              <a:t>Click to edit Master title style</a:t>
            </a:r>
            <a:endParaRPr lang="en-GB"/>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p:cNvSpPr>
            <a:spLocks noGrp="1"/>
          </p:cNvSpPr>
          <p:nvPr>
            <p:ph type="ftr" sz="quarter" idx="10"/>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1"/>
          </p:nvPr>
        </p:nvSpPr>
        <p:spPr/>
        <p:txBody>
          <a:bodyPr/>
          <a:lstStyle>
            <a:lvl1pPr>
              <a:defRPr/>
            </a:lvl1pPr>
          </a:lstStyle>
          <a:p>
            <a:pPr>
              <a:defRPr/>
            </a:pPr>
            <a:fld id="{68069788-2A7E-44C7-9BC3-F3F552B7F72B}" type="slidenum">
              <a:rPr lang="en-GB">
                <a:solidFill>
                  <a:prstClr val="black">
                    <a:tint val="75000"/>
                  </a:prstClr>
                </a:solidFill>
              </a:rPr>
              <a:pPr>
                <a:defRPr/>
              </a:pPr>
              <a:t>‹#›</a:t>
            </a:fld>
            <a:endParaRPr lang="en-GB">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Flowchart: Manual Input 10"/>
          <p:cNvSpPr>
            <a:spLocks/>
          </p:cNvSpPr>
          <p:nvPr userDrawn="1"/>
        </p:nvSpPr>
        <p:spPr bwMode="auto">
          <a:xfrm rot="5400000" flipH="1">
            <a:off x="2536825" y="98425"/>
            <a:ext cx="1512888" cy="6300788"/>
          </a:xfrm>
          <a:custGeom>
            <a:avLst/>
            <a:gdLst>
              <a:gd name="T0" fmla="*/ 503338 w 10000"/>
              <a:gd name="T1" fmla="*/ 220331625 h 10000"/>
              <a:gd name="T2" fmla="*/ 228774082 w 10000"/>
              <a:gd name="T3" fmla="*/ 0 h 10000"/>
              <a:gd name="T4" fmla="*/ 228774082 w 10000"/>
              <a:gd name="T5" fmla="*/ 2147483647 h 10000"/>
              <a:gd name="T6" fmla="*/ 0 w 10000"/>
              <a:gd name="T7" fmla="*/ 2147483647 h 10000"/>
              <a:gd name="T8" fmla="*/ 503338 w 10000"/>
              <a:gd name="T9" fmla="*/ 220331625 h 1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0" h="10000">
                <a:moveTo>
                  <a:pt x="22" y="555"/>
                </a:moveTo>
                <a:lnTo>
                  <a:pt x="10000" y="0"/>
                </a:lnTo>
                <a:lnTo>
                  <a:pt x="10000" y="10000"/>
                </a:lnTo>
                <a:lnTo>
                  <a:pt x="0" y="10000"/>
                </a:lnTo>
                <a:cubicBezTo>
                  <a:pt x="7" y="7035"/>
                  <a:pt x="15" y="3520"/>
                  <a:pt x="22" y="555"/>
                </a:cubicBezTo>
                <a:close/>
              </a:path>
            </a:pathLst>
          </a:custGeom>
          <a:solidFill>
            <a:srgbClr val="004A83"/>
          </a:solidFill>
          <a:ln>
            <a:noFill/>
          </a:ln>
          <a:extLst/>
        </p:spPr>
        <p:txBody>
          <a:bodyPr lIns="91369" tIns="45687" rIns="91369" bIns="45687"/>
          <a:lstStyle/>
          <a:p>
            <a:pPr fontAlgn="base">
              <a:spcBef>
                <a:spcPct val="0"/>
              </a:spcBef>
              <a:spcAft>
                <a:spcPct val="0"/>
              </a:spcAft>
              <a:defRPr/>
            </a:pPr>
            <a:endParaRPr lang="en-GB">
              <a:solidFill>
                <a:prstClr val="black"/>
              </a:solidFill>
              <a:ea typeface="ＭＳ Ｐゴシック"/>
              <a:cs typeface="Arial" charset="0"/>
            </a:endParaRPr>
          </a:p>
        </p:txBody>
      </p:sp>
      <p:pic>
        <p:nvPicPr>
          <p:cNvPr id="4" name="Picture 2" descr="C:\Users\vivien rogers\AppData\Local\Microsoft\Windows\Temporary Internet Files\Content.IE5\ZVL3K4PK\Lloyds Foundation E&amp;W colour.JPG"/>
          <p:cNvPicPr>
            <a:picLocks noChangeAspect="1" noChangeArrowheads="1"/>
          </p:cNvPicPr>
          <p:nvPr userDrawn="1"/>
        </p:nvPicPr>
        <p:blipFill>
          <a:blip r:embed="rId2" cstate="print"/>
          <a:srcRect/>
          <a:stretch>
            <a:fillRect/>
          </a:stretch>
        </p:blipFill>
        <p:spPr bwMode="auto">
          <a:xfrm>
            <a:off x="6227789" y="188913"/>
            <a:ext cx="2524125" cy="449262"/>
          </a:xfrm>
          <a:prstGeom prst="rect">
            <a:avLst/>
          </a:prstGeom>
          <a:noFill/>
          <a:ln w="9525">
            <a:noFill/>
            <a:miter lim="800000"/>
            <a:headEnd/>
            <a:tailEnd/>
          </a:ln>
        </p:spPr>
      </p:pic>
      <p:sp>
        <p:nvSpPr>
          <p:cNvPr id="10" name="Subtitle 2"/>
          <p:cNvSpPr>
            <a:spLocks noGrp="1"/>
          </p:cNvSpPr>
          <p:nvPr>
            <p:ph type="subTitle" idx="1"/>
          </p:nvPr>
        </p:nvSpPr>
        <p:spPr>
          <a:xfrm>
            <a:off x="317647" y="2492948"/>
            <a:ext cx="5262467" cy="1512169"/>
          </a:xfrm>
          <a:ln>
            <a:noFill/>
          </a:ln>
        </p:spPr>
        <p:txBody>
          <a:bodyPr anchor="ct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Slide Number Placeholder 4"/>
          <p:cNvSpPr>
            <a:spLocks noGrp="1"/>
          </p:cNvSpPr>
          <p:nvPr>
            <p:ph type="sldNum" sz="quarter" idx="10"/>
          </p:nvPr>
        </p:nvSpPr>
        <p:spPr/>
        <p:txBody>
          <a:bodyPr/>
          <a:lstStyle>
            <a:lvl1pPr>
              <a:defRPr/>
            </a:lvl1pPr>
          </a:lstStyle>
          <a:p>
            <a:pPr>
              <a:defRPr/>
            </a:pPr>
            <a:fld id="{6E71DB34-2CB0-4714-AC17-4EEA8C900D53}" type="slidenum">
              <a:rPr lang="en-GB">
                <a:solidFill>
                  <a:prstClr val="black">
                    <a:tint val="75000"/>
                  </a:prstClr>
                </a:solidFill>
              </a:rPr>
              <a:pPr>
                <a:defRPr/>
              </a:pPr>
              <a:t>‹#›</a:t>
            </a:fld>
            <a:endParaRPr lang="en-GB">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2" descr="C:\Users\vivien rogers\AppData\Local\Microsoft\Windows\Temporary Internet Files\Content.IE5\ZVL3K4PK\Lloyds Foundation E&amp;W colour.JPG"/>
          <p:cNvPicPr>
            <a:picLocks noChangeAspect="1" noChangeArrowheads="1"/>
          </p:cNvPicPr>
          <p:nvPr userDrawn="1"/>
        </p:nvPicPr>
        <p:blipFill>
          <a:blip r:embed="rId2" cstate="print"/>
          <a:srcRect/>
          <a:stretch>
            <a:fillRect/>
          </a:stretch>
        </p:blipFill>
        <p:spPr bwMode="auto">
          <a:xfrm>
            <a:off x="6300814" y="188913"/>
            <a:ext cx="2524125" cy="449262"/>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endParaRPr lang="en-GB">
              <a:solidFill>
                <a:prstClr val="black">
                  <a:tint val="75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5" name="Slide Number Placeholder 3"/>
          <p:cNvSpPr>
            <a:spLocks noGrp="1"/>
          </p:cNvSpPr>
          <p:nvPr>
            <p:ph type="sldNum" sz="quarter" idx="12"/>
          </p:nvPr>
        </p:nvSpPr>
        <p:spPr/>
        <p:txBody>
          <a:bodyPr/>
          <a:lstStyle>
            <a:lvl1pPr>
              <a:defRPr/>
            </a:lvl1pPr>
          </a:lstStyle>
          <a:p>
            <a:pPr>
              <a:defRPr/>
            </a:pPr>
            <a:fld id="{17283509-33AF-40FA-B6B6-96195B7FA31F}" type="slidenum">
              <a:rPr lang="en-GB">
                <a:solidFill>
                  <a:prstClr val="black">
                    <a:tint val="75000"/>
                  </a:prstClr>
                </a:solidFill>
              </a:rPr>
              <a:pPr>
                <a:defRPr/>
              </a:pPr>
              <a:t>‹#›</a:t>
            </a:fld>
            <a:endParaRPr lang="en-GB">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6356402"/>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a typeface="ＭＳ Ｐゴシック"/>
            </a:endParaRPr>
          </a:p>
        </p:txBody>
      </p:sp>
      <p:sp>
        <p:nvSpPr>
          <p:cNvPr id="5" name="Footer Placeholder 4"/>
          <p:cNvSpPr>
            <a:spLocks noGrp="1"/>
          </p:cNvSpPr>
          <p:nvPr>
            <p:ph type="ftr" sz="quarter" idx="3"/>
          </p:nvPr>
        </p:nvSpPr>
        <p:spPr>
          <a:xfrm>
            <a:off x="3124200" y="635640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a typeface="ＭＳ Ｐゴシック"/>
            </a:endParaRPr>
          </a:p>
        </p:txBody>
      </p:sp>
      <p:sp>
        <p:nvSpPr>
          <p:cNvPr id="6" name="Slide Number Placeholder 5"/>
          <p:cNvSpPr>
            <a:spLocks noGrp="1"/>
          </p:cNvSpPr>
          <p:nvPr>
            <p:ph type="sldNum" sz="quarter" idx="4"/>
          </p:nvPr>
        </p:nvSpPr>
        <p:spPr>
          <a:xfrm>
            <a:off x="6553200" y="6356402"/>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D232F4D-8519-4264-9F10-2AA0B1B153B7}" type="slidenum">
              <a:rPr lang="en-GB">
                <a:solidFill>
                  <a:prstClr val="black">
                    <a:tint val="75000"/>
                  </a:prstClr>
                </a:solidFill>
                <a:ea typeface="ＭＳ Ｐゴシック"/>
              </a:rPr>
              <a:pPr>
                <a:defRPr/>
              </a:pPr>
              <a:t>‹#›</a:t>
            </a:fld>
            <a:endParaRPr lang="en-GB">
              <a:solidFill>
                <a:prstClr val="black">
                  <a:tint val="75000"/>
                </a:prstClr>
              </a:solidFill>
              <a:ea typeface="ＭＳ Ｐゴシック"/>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png"/><Relationship Id="rId18" Type="http://schemas.openxmlformats.org/officeDocument/2006/relationships/image" Target="../media/image39.jpe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notesSlide" Target="../notesSlides/notesSlide14.xml"/><Relationship Id="rId16" Type="http://schemas.openxmlformats.org/officeDocument/2006/relationships/image" Target="../media/image37.jpeg"/><Relationship Id="rId20"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jpeg"/><Relationship Id="rId15" Type="http://schemas.openxmlformats.org/officeDocument/2006/relationships/image" Target="../media/image36.png"/><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Manual Input 10"/>
          <p:cNvSpPr>
            <a:spLocks/>
          </p:cNvSpPr>
          <p:nvPr/>
        </p:nvSpPr>
        <p:spPr bwMode="auto">
          <a:xfrm rot="5400000" flipH="1">
            <a:off x="2602498" y="-808035"/>
            <a:ext cx="1512888" cy="6746596"/>
          </a:xfrm>
          <a:custGeom>
            <a:avLst/>
            <a:gdLst>
              <a:gd name="T0" fmla="*/ 503338 w 10000"/>
              <a:gd name="T1" fmla="*/ 220331625 h 10000"/>
              <a:gd name="T2" fmla="*/ 228774082 w 10000"/>
              <a:gd name="T3" fmla="*/ 0 h 10000"/>
              <a:gd name="T4" fmla="*/ 228774082 w 10000"/>
              <a:gd name="T5" fmla="*/ 2147483647 h 10000"/>
              <a:gd name="T6" fmla="*/ 0 w 10000"/>
              <a:gd name="T7" fmla="*/ 2147483647 h 10000"/>
              <a:gd name="T8" fmla="*/ 503338 w 10000"/>
              <a:gd name="T9" fmla="*/ 220331625 h 1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0" h="10000">
                <a:moveTo>
                  <a:pt x="22" y="555"/>
                </a:moveTo>
                <a:lnTo>
                  <a:pt x="10000" y="0"/>
                </a:lnTo>
                <a:lnTo>
                  <a:pt x="10000" y="10000"/>
                </a:lnTo>
                <a:lnTo>
                  <a:pt x="0" y="10000"/>
                </a:lnTo>
                <a:cubicBezTo>
                  <a:pt x="7" y="7035"/>
                  <a:pt x="15" y="3520"/>
                  <a:pt x="22" y="555"/>
                </a:cubicBezTo>
                <a:close/>
              </a:path>
            </a:pathLst>
          </a:custGeom>
          <a:solidFill>
            <a:schemeClr val="accent5">
              <a:lumMod val="75000"/>
            </a:schemeClr>
          </a:solidFill>
          <a:ln>
            <a:noFill/>
          </a:ln>
          <a:extLst/>
        </p:spPr>
        <p:txBody>
          <a:bodyPr lIns="91369" tIns="45687" rIns="91369" bIns="45687"/>
          <a:lstStyle/>
          <a:p>
            <a:pPr>
              <a:defRPr/>
            </a:pPr>
            <a:endParaRPr lang="en-GB" dirty="0"/>
          </a:p>
        </p:txBody>
      </p:sp>
      <p:sp>
        <p:nvSpPr>
          <p:cNvPr id="8" name="Subtitle 2"/>
          <p:cNvSpPr txBox="1">
            <a:spLocks/>
          </p:cNvSpPr>
          <p:nvPr/>
        </p:nvSpPr>
        <p:spPr>
          <a:xfrm>
            <a:off x="284755" y="1880828"/>
            <a:ext cx="4857662" cy="1404156"/>
          </a:xfrm>
          <a:prstGeom prst="rect">
            <a:avLst/>
          </a:prstGeom>
          <a:ln>
            <a:noFill/>
          </a:ln>
        </p:spPr>
        <p:txBody>
          <a:bodyPr vert="horz" lIns="91440" tIns="45720" rIns="91440" bIns="45720" rtlCol="0" anchor="ctr">
            <a:normAutofit/>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fontAlgn="auto">
              <a:spcBef>
                <a:spcPct val="20000"/>
              </a:spcBef>
              <a:spcAft>
                <a:spcPts val="0"/>
              </a:spcAft>
              <a:defRPr/>
            </a:pPr>
            <a:r>
              <a:rPr lang="en-GB" sz="3600" b="1" dirty="0">
                <a:latin typeface="Calibri" pitchFamily="34" charset="0"/>
              </a:rPr>
              <a:t>The Small Charity Sector</a:t>
            </a:r>
            <a:endParaRPr kumimoji="0" lang="en-GB" sz="2800" b="0" i="0" u="none" strike="noStrike" kern="1200" cap="none" spc="0" normalizeH="0" baseline="0" noProof="0" dirty="0">
              <a:ln>
                <a:noFill/>
              </a:ln>
              <a:solidFill>
                <a:schemeClr val="bg1"/>
              </a:solidFill>
              <a:effectLst/>
              <a:uLnTx/>
              <a:uFillTx/>
              <a:latin typeface="+mn-lt"/>
              <a:ea typeface="+mn-ea"/>
              <a:cs typeface="+mn-cs"/>
            </a:endParaRPr>
          </a:p>
        </p:txBody>
      </p:sp>
      <p:sp>
        <p:nvSpPr>
          <p:cNvPr id="11" name="Slide Number Placeholder 10"/>
          <p:cNvSpPr>
            <a:spLocks noGrp="1"/>
          </p:cNvSpPr>
          <p:nvPr>
            <p:ph type="sldNum" sz="quarter" idx="12"/>
          </p:nvPr>
        </p:nvSpPr>
        <p:spPr>
          <a:xfrm>
            <a:off x="6559635" y="6378730"/>
            <a:ext cx="2133600" cy="365125"/>
          </a:xfrm>
        </p:spPr>
        <p:txBody>
          <a:bodyPr/>
          <a:lstStyle/>
          <a:p>
            <a:fld id="{F8DB8632-2066-4181-A426-64430924D1B9}" type="slidenum">
              <a:rPr lang="en-GB" smtClean="0"/>
              <a:pPr/>
              <a:t>1</a:t>
            </a:fld>
            <a:endParaRPr lang="en-GB" dirty="0"/>
          </a:p>
        </p:txBody>
      </p:sp>
      <p:pic>
        <p:nvPicPr>
          <p:cNvPr id="9" name="Picture 8" descr="cid:image001.jpg@01CEFA4E.BAD16040"/>
          <p:cNvPicPr/>
          <p:nvPr/>
        </p:nvPicPr>
        <p:blipFill>
          <a:blip r:embed="rId3" cstate="print"/>
          <a:srcRect/>
          <a:stretch>
            <a:fillRect/>
          </a:stretch>
        </p:blipFill>
        <p:spPr bwMode="auto">
          <a:xfrm>
            <a:off x="5436096" y="332656"/>
            <a:ext cx="3343275" cy="533400"/>
          </a:xfrm>
          <a:prstGeom prst="rect">
            <a:avLst/>
          </a:prstGeom>
          <a:noFill/>
          <a:ln w="9525">
            <a:noFill/>
            <a:miter lim="800000"/>
            <a:headEnd/>
            <a:tailEnd/>
          </a:ln>
        </p:spPr>
      </p:pic>
      <p:pic>
        <p:nvPicPr>
          <p:cNvPr id="7" name="Picture 6" descr="Strapline jpeg.JPG"/>
          <p:cNvPicPr>
            <a:picLocks noChangeAspect="1"/>
          </p:cNvPicPr>
          <p:nvPr/>
        </p:nvPicPr>
        <p:blipFill>
          <a:blip r:embed="rId4" cstate="print"/>
          <a:stretch>
            <a:fillRect/>
          </a:stretch>
        </p:blipFill>
        <p:spPr>
          <a:xfrm>
            <a:off x="263932" y="5215985"/>
            <a:ext cx="5328592" cy="956699"/>
          </a:xfrm>
          <a:prstGeom prst="rect">
            <a:avLst/>
          </a:prstGeom>
        </p:spPr>
      </p:pic>
      <p:sp>
        <p:nvSpPr>
          <p:cNvPr id="3" name="TextBox 2"/>
          <p:cNvSpPr txBox="1"/>
          <p:nvPr/>
        </p:nvSpPr>
        <p:spPr>
          <a:xfrm>
            <a:off x="5266034" y="6402848"/>
            <a:ext cx="2932411" cy="307777"/>
          </a:xfrm>
          <a:prstGeom prst="rect">
            <a:avLst/>
          </a:prstGeom>
          <a:noFill/>
        </p:spPr>
        <p:txBody>
          <a:bodyPr wrap="square" rtlCol="0">
            <a:spAutoFit/>
          </a:bodyPr>
          <a:lstStyle/>
          <a:p>
            <a:r>
              <a:rPr lang="en-GB" sz="1400" b="1" dirty="0">
                <a:solidFill>
                  <a:schemeClr val="bg1">
                    <a:lumMod val="65000"/>
                  </a:schemeClr>
                </a:solidFill>
              </a:rPr>
              <a:t>Follow us on Twitter @LBFEW </a:t>
            </a:r>
          </a:p>
        </p:txBody>
      </p:sp>
      <p:sp>
        <p:nvSpPr>
          <p:cNvPr id="4" name="TextBox 3"/>
          <p:cNvSpPr txBox="1"/>
          <p:nvPr/>
        </p:nvSpPr>
        <p:spPr>
          <a:xfrm>
            <a:off x="295602" y="6402849"/>
            <a:ext cx="3744416" cy="307777"/>
          </a:xfrm>
          <a:prstGeom prst="rect">
            <a:avLst/>
          </a:prstGeom>
          <a:noFill/>
        </p:spPr>
        <p:txBody>
          <a:bodyPr wrap="square" rtlCol="0">
            <a:spAutoFit/>
          </a:bodyPr>
          <a:lstStyle/>
          <a:p>
            <a:r>
              <a:rPr lang="en-GB" sz="1400" b="1" dirty="0">
                <a:solidFill>
                  <a:schemeClr val="bg1">
                    <a:lumMod val="65000"/>
                  </a:schemeClr>
                </a:solidFill>
              </a:rPr>
              <a:t>www.lloydsbankfoundation.org.uk</a:t>
            </a:r>
          </a:p>
        </p:txBody>
      </p:sp>
      <p:sp>
        <p:nvSpPr>
          <p:cNvPr id="2" name="TextBox 1"/>
          <p:cNvSpPr txBox="1"/>
          <p:nvPr/>
        </p:nvSpPr>
        <p:spPr>
          <a:xfrm>
            <a:off x="755576" y="3717032"/>
            <a:ext cx="6870859" cy="923330"/>
          </a:xfrm>
          <a:prstGeom prst="rect">
            <a:avLst/>
          </a:prstGeom>
          <a:noFill/>
        </p:spPr>
        <p:txBody>
          <a:bodyPr wrap="square" rtlCol="0">
            <a:spAutoFit/>
          </a:bodyPr>
          <a:lstStyle/>
          <a:p>
            <a:r>
              <a:rPr lang="en-GB" b="1" dirty="0"/>
              <a:t>Duncan Shrubsole, Director of Policy, Partnerships &amp; Communications</a:t>
            </a:r>
          </a:p>
          <a:p>
            <a:r>
              <a:rPr lang="en-GB" dirty="0"/>
              <a:t>@</a:t>
            </a:r>
            <a:r>
              <a:rPr lang="en-GB" dirty="0" err="1"/>
              <a:t>duncanshrubsole</a:t>
            </a:r>
            <a:r>
              <a:rPr lang="en-GB" dirty="0"/>
              <a:t> @LBFEW</a:t>
            </a:r>
          </a:p>
          <a:p>
            <a:r>
              <a:rPr lang="en-GB" dirty="0"/>
              <a:t>#</a:t>
            </a:r>
            <a:r>
              <a:rPr lang="en-GB" dirty="0" err="1"/>
              <a:t>smallbutvital</a:t>
            </a:r>
            <a:endParaRPr lang="en-GB"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Foundation – Our Model: more than just a Grant-Maker</a:t>
            </a:r>
          </a:p>
        </p:txBody>
      </p:sp>
      <p:sp>
        <p:nvSpPr>
          <p:cNvPr id="3" name="Content Placeholder 2"/>
          <p:cNvSpPr>
            <a:spLocks noGrp="1"/>
          </p:cNvSpPr>
          <p:nvPr>
            <p:ph idx="1"/>
          </p:nvPr>
        </p:nvSpPr>
        <p:spPr>
          <a:xfrm>
            <a:off x="1043608" y="1687380"/>
            <a:ext cx="6912768" cy="4525963"/>
          </a:xfrm>
        </p:spPr>
        <p:txBody>
          <a:bodyPr/>
          <a:lstStyle/>
          <a:p>
            <a:pPr marL="0" indent="0">
              <a:buNone/>
            </a:pPr>
            <a:endParaRPr lang="en-GB" dirty="0"/>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2</a:t>
            </a:fld>
            <a:endParaRPr lang="en-GB">
              <a:solidFill>
                <a:prstClr val="black">
                  <a:tint val="75000"/>
                </a:prstClr>
              </a:solidFill>
            </a:endParaRPr>
          </a:p>
        </p:txBody>
      </p:sp>
      <p:sp>
        <p:nvSpPr>
          <p:cNvPr id="5" name="Isosceles Triangle 4"/>
          <p:cNvSpPr/>
          <p:nvPr/>
        </p:nvSpPr>
        <p:spPr>
          <a:xfrm rot="17030729" flipH="1">
            <a:off x="3149756" y="1835439"/>
            <a:ext cx="2579201" cy="3158178"/>
          </a:xfrm>
          <a:prstGeom prst="triangl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 name="TextBox 5"/>
          <p:cNvSpPr txBox="1"/>
          <p:nvPr/>
        </p:nvSpPr>
        <p:spPr>
          <a:xfrm>
            <a:off x="1033717" y="2722030"/>
            <a:ext cx="2360270" cy="461665"/>
          </a:xfrm>
          <a:prstGeom prst="rect">
            <a:avLst/>
          </a:prstGeom>
          <a:noFill/>
        </p:spPr>
        <p:txBody>
          <a:bodyPr wrap="square" rtlCol="0">
            <a:spAutoFit/>
          </a:bodyPr>
          <a:lstStyle/>
          <a:p>
            <a:r>
              <a:rPr lang="en-GB" sz="2400" b="1" dirty="0">
                <a:solidFill>
                  <a:schemeClr val="accent1"/>
                </a:solidFill>
              </a:rPr>
              <a:t>Grantmaker</a:t>
            </a:r>
          </a:p>
        </p:txBody>
      </p:sp>
      <p:sp>
        <p:nvSpPr>
          <p:cNvPr id="7" name="TextBox 6"/>
          <p:cNvSpPr txBox="1"/>
          <p:nvPr/>
        </p:nvSpPr>
        <p:spPr>
          <a:xfrm>
            <a:off x="6534283" y="2152134"/>
            <a:ext cx="2360270" cy="461665"/>
          </a:xfrm>
          <a:prstGeom prst="rect">
            <a:avLst/>
          </a:prstGeom>
          <a:noFill/>
        </p:spPr>
        <p:txBody>
          <a:bodyPr wrap="square" rtlCol="0">
            <a:spAutoFit/>
          </a:bodyPr>
          <a:lstStyle/>
          <a:p>
            <a:r>
              <a:rPr lang="en-GB" sz="2400" b="1" dirty="0">
                <a:solidFill>
                  <a:schemeClr val="accent1"/>
                </a:solidFill>
              </a:rPr>
              <a:t>Influencer</a:t>
            </a:r>
          </a:p>
        </p:txBody>
      </p:sp>
      <p:sp>
        <p:nvSpPr>
          <p:cNvPr id="8" name="TextBox 7"/>
          <p:cNvSpPr txBox="1"/>
          <p:nvPr/>
        </p:nvSpPr>
        <p:spPr>
          <a:xfrm>
            <a:off x="4517853" y="5396072"/>
            <a:ext cx="2360270" cy="830997"/>
          </a:xfrm>
          <a:prstGeom prst="rect">
            <a:avLst/>
          </a:prstGeom>
          <a:noFill/>
        </p:spPr>
        <p:txBody>
          <a:bodyPr wrap="square" rtlCol="0">
            <a:spAutoFit/>
          </a:bodyPr>
          <a:lstStyle/>
          <a:p>
            <a:pPr algn="ctr"/>
            <a:r>
              <a:rPr lang="en-GB" sz="2400" b="1" dirty="0">
                <a:solidFill>
                  <a:schemeClr val="accent1"/>
                </a:solidFill>
              </a:rPr>
              <a:t>Development agency</a:t>
            </a:r>
          </a:p>
        </p:txBody>
      </p:sp>
    </p:spTree>
    <p:extLst>
      <p:ext uri="{BB962C8B-B14F-4D97-AF65-F5344CB8AC3E}">
        <p14:creationId xmlns:p14="http://schemas.microsoft.com/office/powerpoint/2010/main" val="3770758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06CB9-BBCD-4C23-8A21-CD0190B22770}"/>
              </a:ext>
            </a:extLst>
          </p:cNvPr>
          <p:cNvSpPr>
            <a:spLocks noGrp="1"/>
          </p:cNvSpPr>
          <p:nvPr>
            <p:ph type="title"/>
          </p:nvPr>
        </p:nvSpPr>
        <p:spPr/>
        <p:txBody>
          <a:bodyPr/>
          <a:lstStyle/>
          <a:p>
            <a:r>
              <a:rPr lang="en-GB" dirty="0"/>
              <a:t>Context: Charities - majority small &amp; local</a:t>
            </a:r>
          </a:p>
        </p:txBody>
      </p:sp>
      <p:pic>
        <p:nvPicPr>
          <p:cNvPr id="5" name="Content Placeholder 4">
            <a:extLst>
              <a:ext uri="{FF2B5EF4-FFF2-40B4-BE49-F238E27FC236}">
                <a16:creationId xmlns:a16="http://schemas.microsoft.com/office/drawing/2014/main" id="{5C561939-93DA-427F-9D60-831D01AFD567}"/>
              </a:ext>
            </a:extLst>
          </p:cNvPr>
          <p:cNvPicPr>
            <a:picLocks noGrp="1" noChangeAspect="1"/>
          </p:cNvPicPr>
          <p:nvPr>
            <p:ph idx="1"/>
          </p:nvPr>
        </p:nvPicPr>
        <p:blipFill>
          <a:blip r:embed="rId3"/>
          <a:stretch>
            <a:fillRect/>
          </a:stretch>
        </p:blipFill>
        <p:spPr>
          <a:xfrm>
            <a:off x="1314450" y="1634331"/>
            <a:ext cx="6515100" cy="4457700"/>
          </a:xfrm>
          <a:prstGeom prst="rect">
            <a:avLst/>
          </a:prstGeom>
        </p:spPr>
      </p:pic>
      <p:sp>
        <p:nvSpPr>
          <p:cNvPr id="4" name="Slide Number Placeholder 3">
            <a:extLst>
              <a:ext uri="{FF2B5EF4-FFF2-40B4-BE49-F238E27FC236}">
                <a16:creationId xmlns:a16="http://schemas.microsoft.com/office/drawing/2014/main" id="{237DBCA2-777F-49E9-8067-86D3A1487403}"/>
              </a:ext>
            </a:extLst>
          </p:cNvPr>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3</a:t>
            </a:fld>
            <a:endParaRPr lang="en-GB">
              <a:solidFill>
                <a:prstClr val="black">
                  <a:tint val="75000"/>
                </a:prstClr>
              </a:solidFill>
            </a:endParaRPr>
          </a:p>
        </p:txBody>
      </p:sp>
    </p:spTree>
    <p:extLst>
      <p:ext uri="{BB962C8B-B14F-4D97-AF65-F5344CB8AC3E}">
        <p14:creationId xmlns:p14="http://schemas.microsoft.com/office/powerpoint/2010/main" val="3107902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Context: Small &amp; Medium Sized Charities</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4</a:t>
            </a:fld>
            <a:endParaRPr lang="en-GB" dirty="0">
              <a:solidFill>
                <a:prstClr val="black">
                  <a:tint val="75000"/>
                </a:prstClr>
              </a:solidFill>
            </a:endParaRPr>
          </a:p>
        </p:txBody>
      </p:sp>
      <p:pic>
        <p:nvPicPr>
          <p:cNvPr id="6" name="Picture 5"/>
          <p:cNvPicPr>
            <a:picLocks noChangeAspect="1"/>
          </p:cNvPicPr>
          <p:nvPr/>
        </p:nvPicPr>
        <p:blipFill>
          <a:blip r:embed="rId3"/>
          <a:stretch>
            <a:fillRect/>
          </a:stretch>
        </p:blipFill>
        <p:spPr>
          <a:xfrm>
            <a:off x="5728191" y="6480015"/>
            <a:ext cx="2950720" cy="377985"/>
          </a:xfrm>
          <a:prstGeom prst="rect">
            <a:avLst/>
          </a:prstGeom>
        </p:spPr>
      </p:pic>
      <p:pic>
        <p:nvPicPr>
          <p:cNvPr id="7" name="Picture 6"/>
          <p:cNvPicPr>
            <a:picLocks noChangeAspect="1"/>
          </p:cNvPicPr>
          <p:nvPr/>
        </p:nvPicPr>
        <p:blipFill>
          <a:blip r:embed="rId4"/>
          <a:stretch>
            <a:fillRect/>
          </a:stretch>
        </p:blipFill>
        <p:spPr>
          <a:xfrm>
            <a:off x="683568" y="6488152"/>
            <a:ext cx="3767655" cy="377985"/>
          </a:xfrm>
          <a:prstGeom prst="rect">
            <a:avLst/>
          </a:prstGeom>
        </p:spPr>
      </p:pic>
      <p:sp>
        <p:nvSpPr>
          <p:cNvPr id="3" name="Rectangle 2"/>
          <p:cNvSpPr/>
          <p:nvPr/>
        </p:nvSpPr>
        <p:spPr>
          <a:xfrm>
            <a:off x="683568" y="1916832"/>
            <a:ext cx="8100392" cy="4832092"/>
          </a:xfrm>
          <a:prstGeom prst="rect">
            <a:avLst/>
          </a:prstGeom>
        </p:spPr>
        <p:txBody>
          <a:bodyPr wrap="square">
            <a:spAutoFit/>
          </a:bodyPr>
          <a:lstStyle/>
          <a:p>
            <a:pPr marL="457200" indent="-457200">
              <a:buFont typeface="Arial" panose="020B0604020202020204" pitchFamily="34" charset="0"/>
              <a:buChar char="•"/>
            </a:pPr>
            <a:r>
              <a:rPr lang="en-GB" sz="2400" dirty="0"/>
              <a:t>Smaller charities highly trusted by users &amp; the wider public</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a:t>Make up 97% of the charity sector (yet only 20% of income)</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a:t>On the frontline, particularly as the state contracts</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a:t>Facing increasing demand + funding cuts = capacity crunch</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a:p>
            <a:endParaRPr lang="en-GB" sz="2800" b="1" dirty="0"/>
          </a:p>
          <a:p>
            <a:endParaRPr lang="en-GB" sz="2800" b="1" dirty="0"/>
          </a:p>
          <a:p>
            <a:r>
              <a:rPr lang="en-GB" sz="2800" b="1" dirty="0"/>
              <a:t>		</a:t>
            </a:r>
          </a:p>
        </p:txBody>
      </p:sp>
      <p:pic>
        <p:nvPicPr>
          <p:cNvPr id="8" name="Picture 7"/>
          <p:cNvPicPr>
            <a:picLocks noChangeAspect="1"/>
          </p:cNvPicPr>
          <p:nvPr/>
        </p:nvPicPr>
        <p:blipFill>
          <a:blip r:embed="rId5"/>
          <a:stretch>
            <a:fillRect/>
          </a:stretch>
        </p:blipFill>
        <p:spPr>
          <a:xfrm>
            <a:off x="1259632" y="4757380"/>
            <a:ext cx="3274726" cy="1564705"/>
          </a:xfrm>
          <a:prstGeom prst="rect">
            <a:avLst/>
          </a:prstGeom>
        </p:spPr>
      </p:pic>
      <p:pic>
        <p:nvPicPr>
          <p:cNvPr id="9" name="Picture 8"/>
          <p:cNvPicPr>
            <a:picLocks noChangeAspect="1"/>
          </p:cNvPicPr>
          <p:nvPr/>
        </p:nvPicPr>
        <p:blipFill>
          <a:blip r:embed="rId6"/>
          <a:stretch>
            <a:fillRect/>
          </a:stretch>
        </p:blipFill>
        <p:spPr>
          <a:xfrm>
            <a:off x="6236763" y="4757380"/>
            <a:ext cx="1933575" cy="1571625"/>
          </a:xfrm>
          <a:prstGeom prst="rect">
            <a:avLst/>
          </a:prstGeom>
        </p:spPr>
      </p:pic>
    </p:spTree>
    <p:extLst>
      <p:ext uri="{BB962C8B-B14F-4D97-AF65-F5344CB8AC3E}">
        <p14:creationId xmlns:p14="http://schemas.microsoft.com/office/powerpoint/2010/main" val="3249584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What’s distinctive about small and local charities? </a:t>
            </a:r>
          </a:p>
        </p:txBody>
      </p:sp>
      <p:sp>
        <p:nvSpPr>
          <p:cNvPr id="3" name="Content Placeholder 2"/>
          <p:cNvSpPr>
            <a:spLocks noGrp="1"/>
          </p:cNvSpPr>
          <p:nvPr>
            <p:ph idx="1"/>
          </p:nvPr>
        </p:nvSpPr>
        <p:spPr>
          <a:xfrm>
            <a:off x="423863" y="1621563"/>
            <a:ext cx="5941628" cy="4853130"/>
          </a:xfrm>
        </p:spPr>
        <p:txBody>
          <a:bodyPr/>
          <a:lstStyle/>
          <a:p>
            <a:pPr>
              <a:buAutoNum type="arabicPeriod"/>
            </a:pPr>
            <a:r>
              <a:rPr lang="en-GB" sz="2400" b="1" dirty="0"/>
              <a:t>Local knowledge &amp; understanding </a:t>
            </a:r>
            <a:r>
              <a:rPr lang="en-GB" sz="2400" dirty="0"/>
              <a:t>– </a:t>
            </a:r>
            <a:r>
              <a:rPr lang="en-GB" sz="2000" dirty="0"/>
              <a:t>rooted/embedded in their communities</a:t>
            </a:r>
          </a:p>
          <a:p>
            <a:pPr>
              <a:buAutoNum type="arabicPeriod"/>
            </a:pPr>
            <a:endParaRPr lang="en-GB" sz="2400" dirty="0"/>
          </a:p>
          <a:p>
            <a:pPr>
              <a:buAutoNum type="arabicPeriod"/>
            </a:pPr>
            <a:r>
              <a:rPr lang="en-GB" sz="2400" b="1" dirty="0"/>
              <a:t>Boosting local social capital </a:t>
            </a:r>
            <a:r>
              <a:rPr lang="en-GB" sz="2400" dirty="0"/>
              <a:t>– </a:t>
            </a:r>
            <a:r>
              <a:rPr lang="en-GB" sz="2000" dirty="0"/>
              <a:t>building/nurturing networks (</a:t>
            </a:r>
            <a:r>
              <a:rPr lang="en-GB" sz="2000" i="1" dirty="0"/>
              <a:t>from </a:t>
            </a:r>
            <a:r>
              <a:rPr lang="en-GB" sz="2000" dirty="0"/>
              <a:t>not</a:t>
            </a:r>
            <a:r>
              <a:rPr lang="en-GB" sz="2000" i="1" dirty="0"/>
              <a:t> to </a:t>
            </a:r>
            <a:r>
              <a:rPr lang="en-GB" sz="2000" dirty="0"/>
              <a:t>the community</a:t>
            </a:r>
            <a:r>
              <a:rPr lang="en-GB" sz="2400" dirty="0"/>
              <a:t>)</a:t>
            </a:r>
          </a:p>
          <a:p>
            <a:pPr>
              <a:buAutoNum type="arabicPeriod"/>
            </a:pPr>
            <a:endParaRPr lang="en-GB" sz="2400" dirty="0"/>
          </a:p>
          <a:p>
            <a:pPr>
              <a:buAutoNum type="arabicPeriod"/>
            </a:pPr>
            <a:r>
              <a:rPr lang="en-GB" sz="2400" b="1" dirty="0"/>
              <a:t>Working with complex needs </a:t>
            </a:r>
            <a:r>
              <a:rPr lang="en-GB" sz="2000" dirty="0"/>
              <a:t>– foster trust &amp; person-centred</a:t>
            </a:r>
          </a:p>
          <a:p>
            <a:pPr>
              <a:buAutoNum type="arabicPeriod"/>
            </a:pPr>
            <a:endParaRPr lang="en-GB" sz="2400" dirty="0"/>
          </a:p>
          <a:p>
            <a:pPr>
              <a:buAutoNum type="arabicPeriod"/>
            </a:pPr>
            <a:r>
              <a:rPr lang="en-GB" sz="2400" b="1" dirty="0"/>
              <a:t>Innovation in service delivery </a:t>
            </a:r>
            <a:r>
              <a:rPr lang="en-GB" sz="2400" dirty="0"/>
              <a:t>– </a:t>
            </a:r>
            <a:r>
              <a:rPr lang="en-GB" sz="2000" dirty="0"/>
              <a:t>responsive &amp; adaptive, not one-size fits all</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5</a:t>
            </a:fld>
            <a:endParaRPr lang="en-GB" dirty="0">
              <a:solidFill>
                <a:prstClr val="black">
                  <a:tint val="75000"/>
                </a:prstClr>
              </a:solidFill>
            </a:endParaRPr>
          </a:p>
        </p:txBody>
      </p:sp>
      <p:pic>
        <p:nvPicPr>
          <p:cNvPr id="5" name="Picture 4"/>
          <p:cNvPicPr>
            <a:picLocks noChangeAspect="1"/>
          </p:cNvPicPr>
          <p:nvPr/>
        </p:nvPicPr>
        <p:blipFill>
          <a:blip r:embed="rId3"/>
          <a:stretch>
            <a:fillRect/>
          </a:stretch>
        </p:blipFill>
        <p:spPr>
          <a:xfrm>
            <a:off x="6532179" y="4941168"/>
            <a:ext cx="2000250" cy="1533525"/>
          </a:xfrm>
          <a:prstGeom prst="rect">
            <a:avLst/>
          </a:prstGeom>
        </p:spPr>
      </p:pic>
      <p:pic>
        <p:nvPicPr>
          <p:cNvPr id="6" name="Picture 5"/>
          <p:cNvPicPr>
            <a:picLocks noChangeAspect="1"/>
          </p:cNvPicPr>
          <p:nvPr/>
        </p:nvPicPr>
        <p:blipFill>
          <a:blip r:embed="rId4"/>
          <a:stretch>
            <a:fillRect/>
          </a:stretch>
        </p:blipFill>
        <p:spPr>
          <a:xfrm>
            <a:off x="6519862" y="1684664"/>
            <a:ext cx="2200275" cy="1066800"/>
          </a:xfrm>
          <a:prstGeom prst="rect">
            <a:avLst/>
          </a:prstGeom>
        </p:spPr>
      </p:pic>
      <p:pic>
        <p:nvPicPr>
          <p:cNvPr id="8" name="Content Placeholder 4"/>
          <p:cNvPicPr>
            <a:picLocks noChangeAspect="1"/>
          </p:cNvPicPr>
          <p:nvPr/>
        </p:nvPicPr>
        <p:blipFill rotWithShape="1">
          <a:blip r:embed="rId5"/>
          <a:srcRect l="2530" t="1664" r="19090" b="-76"/>
          <a:stretch/>
        </p:blipFill>
        <p:spPr bwMode="auto">
          <a:xfrm>
            <a:off x="6553200" y="3020209"/>
            <a:ext cx="2232249" cy="1584176"/>
          </a:xfrm>
          <a:prstGeom prst="rect">
            <a:avLst/>
          </a:prstGeom>
          <a:noFill/>
          <a:ln w="9525">
            <a:noFill/>
            <a:miter lim="800000"/>
            <a:headEnd/>
            <a:tailEnd/>
          </a:ln>
        </p:spPr>
      </p:pic>
    </p:spTree>
    <p:extLst>
      <p:ext uri="{BB962C8B-B14F-4D97-AF65-F5344CB8AC3E}">
        <p14:creationId xmlns:p14="http://schemas.microsoft.com/office/powerpoint/2010/main" val="1013918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1850"/>
            <a:ext cx="9144000" cy="503238"/>
          </a:xfrm>
        </p:spPr>
        <p:txBody>
          <a:bodyPr/>
          <a:lstStyle/>
          <a:p>
            <a:pPr>
              <a:defRPr/>
            </a:pPr>
            <a:r>
              <a:rPr lang="en-GB" dirty="0"/>
              <a:t>What’s the beef? </a:t>
            </a:r>
            <a:endParaRPr dirty="0"/>
          </a:p>
        </p:txBody>
      </p:sp>
      <p:sp>
        <p:nvSpPr>
          <p:cNvPr id="22531"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38B58C8-E931-4871-8314-95A6A2F658B3}" type="slidenum">
              <a:rPr lang="en-GB" altLang="en-US" sz="1200">
                <a:solidFill>
                  <a:srgbClr val="898989"/>
                </a:solidFill>
              </a:rPr>
              <a:pPr>
                <a:spcBef>
                  <a:spcPct val="0"/>
                </a:spcBef>
                <a:buFontTx/>
                <a:buNone/>
              </a:pPr>
              <a:t>6</a:t>
            </a:fld>
            <a:endParaRPr lang="en-GB" altLang="en-US" sz="1200">
              <a:solidFill>
                <a:srgbClr val="898989"/>
              </a:solidFill>
            </a:endParaRPr>
          </a:p>
        </p:txBody>
      </p:sp>
      <p:pic>
        <p:nvPicPr>
          <p:cNvPr id="2253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412875"/>
            <a:ext cx="4629150"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79838" y="3727450"/>
            <a:ext cx="5334000"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Box 6"/>
          <p:cNvSpPr txBox="1">
            <a:spLocks noChangeArrowheads="1"/>
          </p:cNvSpPr>
          <p:nvPr/>
        </p:nvSpPr>
        <p:spPr bwMode="auto">
          <a:xfrm>
            <a:off x="7308850" y="3860800"/>
            <a:ext cx="14398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1800" b="1"/>
              <a:t>Changes in income from grants and contracts</a:t>
            </a:r>
          </a:p>
        </p:txBody>
      </p:sp>
      <p:sp>
        <p:nvSpPr>
          <p:cNvPr id="22535" name="TextBox 7"/>
          <p:cNvSpPr txBox="1">
            <a:spLocks noChangeArrowheads="1"/>
          </p:cNvSpPr>
          <p:nvPr/>
        </p:nvSpPr>
        <p:spPr bwMode="auto">
          <a:xfrm>
            <a:off x="3132138" y="1773238"/>
            <a:ext cx="14398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1800" b="1"/>
              <a:t>Changes in income from local and central government</a:t>
            </a:r>
          </a:p>
        </p:txBody>
      </p:sp>
      <p:sp>
        <p:nvSpPr>
          <p:cNvPr id="3" name="Rectangle 2"/>
          <p:cNvSpPr/>
          <p:nvPr/>
        </p:nvSpPr>
        <p:spPr>
          <a:xfrm>
            <a:off x="5049956" y="3085577"/>
            <a:ext cx="3110662" cy="584775"/>
          </a:xfrm>
          <a:prstGeom prst="rect">
            <a:avLst/>
          </a:prstGeom>
        </p:spPr>
        <p:txBody>
          <a:bodyPr wrap="square">
            <a:spAutoFit/>
          </a:bodyPr>
          <a:lstStyle/>
          <a:p>
            <a:r>
              <a:rPr lang="en-GB" sz="1600" dirty="0">
                <a:latin typeface="Calibri" panose="020F0502020204030204" pitchFamily="34" charset="0"/>
              </a:rPr>
              <a:t>Change in income (% change) 2008/09 to 2012/13</a:t>
            </a:r>
            <a:endParaRPr lang="en-GB" sz="1600" dirty="0"/>
          </a:p>
        </p:txBody>
      </p:sp>
      <p:pic>
        <p:nvPicPr>
          <p:cNvPr id="4" name="Picture 3"/>
          <p:cNvPicPr>
            <a:picLocks noChangeAspect="1"/>
          </p:cNvPicPr>
          <p:nvPr/>
        </p:nvPicPr>
        <p:blipFill>
          <a:blip r:embed="rId5"/>
          <a:stretch>
            <a:fillRect/>
          </a:stretch>
        </p:blipFill>
        <p:spPr>
          <a:xfrm>
            <a:off x="6320382" y="1432126"/>
            <a:ext cx="2265862" cy="1586776"/>
          </a:xfrm>
          <a:prstGeom prst="rect">
            <a:avLst/>
          </a:prstGeom>
        </p:spPr>
      </p:pic>
    </p:spTree>
    <p:extLst>
      <p:ext uri="{BB962C8B-B14F-4D97-AF65-F5344CB8AC3E}">
        <p14:creationId xmlns:p14="http://schemas.microsoft.com/office/powerpoint/2010/main" val="646507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Small charities are changing &amp; trying to adapt….</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7</a:t>
            </a:fld>
            <a:endParaRPr lang="en-GB">
              <a:solidFill>
                <a:prstClr val="black">
                  <a:tint val="75000"/>
                </a:prstClr>
              </a:solidFill>
            </a:endParaRP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98893" y="1989434"/>
            <a:ext cx="5688632" cy="3249614"/>
          </a:xfrm>
          <a:prstGeom prst="rect">
            <a:avLst/>
          </a:prstGeom>
        </p:spPr>
      </p:pic>
      <p:sp>
        <p:nvSpPr>
          <p:cNvPr id="6" name="Rectangle 5"/>
          <p:cNvSpPr/>
          <p:nvPr/>
        </p:nvSpPr>
        <p:spPr>
          <a:xfrm>
            <a:off x="190881" y="5373216"/>
            <a:ext cx="5904656" cy="646331"/>
          </a:xfrm>
          <a:prstGeom prst="rect">
            <a:avLst/>
          </a:prstGeom>
        </p:spPr>
        <p:txBody>
          <a:bodyPr wrap="square">
            <a:spAutoFit/>
          </a:bodyPr>
          <a:lstStyle/>
          <a:p>
            <a:r>
              <a:rPr lang="en-GB" b="1" dirty="0">
                <a:latin typeface="Calibri" panose="020F0502020204030204" pitchFamily="34" charset="0"/>
              </a:rPr>
              <a:t>More lost from government, less gained from individuals: </a:t>
            </a:r>
            <a:r>
              <a:rPr lang="en-GB" dirty="0">
                <a:latin typeface="Calibri" panose="020F0502020204030204" pitchFamily="34" charset="0"/>
              </a:rPr>
              <a:t>Change in income (% change) 2008/09 to 2012/13</a:t>
            </a:r>
          </a:p>
        </p:txBody>
      </p:sp>
      <p:pic>
        <p:nvPicPr>
          <p:cNvPr id="3" name="Picture 2"/>
          <p:cNvPicPr>
            <a:picLocks noChangeAspect="1"/>
          </p:cNvPicPr>
          <p:nvPr/>
        </p:nvPicPr>
        <p:blipFill>
          <a:blip r:embed="rId4"/>
          <a:stretch>
            <a:fillRect/>
          </a:stretch>
        </p:blipFill>
        <p:spPr>
          <a:xfrm>
            <a:off x="5987525" y="2852936"/>
            <a:ext cx="3274744" cy="1713277"/>
          </a:xfrm>
          <a:prstGeom prst="rect">
            <a:avLst/>
          </a:prstGeom>
        </p:spPr>
      </p:pic>
    </p:spTree>
    <p:extLst>
      <p:ext uri="{BB962C8B-B14F-4D97-AF65-F5344CB8AC3E}">
        <p14:creationId xmlns:p14="http://schemas.microsoft.com/office/powerpoint/2010/main" val="2208512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Commissioning isn’t Working</a:t>
            </a:r>
          </a:p>
        </p:txBody>
      </p:sp>
      <p:pic>
        <p:nvPicPr>
          <p:cNvPr id="5" name="Content Placeholder 4"/>
          <p:cNvPicPr>
            <a:picLocks noGrp="1" noChangeAspect="1"/>
          </p:cNvPicPr>
          <p:nvPr>
            <p:ph idx="1"/>
          </p:nvPr>
        </p:nvPicPr>
        <p:blipFill>
          <a:blip r:embed="rId2"/>
          <a:stretch>
            <a:fillRect/>
          </a:stretch>
        </p:blipFill>
        <p:spPr>
          <a:xfrm>
            <a:off x="2092108" y="3398865"/>
            <a:ext cx="6961404" cy="3312368"/>
          </a:xfrm>
          <a:prstGeom prst="rect">
            <a:avLst/>
          </a:prstGeom>
        </p:spPr>
      </p:pic>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8</a:t>
            </a:fld>
            <a:endParaRPr lang="en-GB" dirty="0">
              <a:solidFill>
                <a:prstClr val="black">
                  <a:tint val="75000"/>
                </a:prstClr>
              </a:solidFill>
            </a:endParaRPr>
          </a:p>
        </p:txBody>
      </p:sp>
      <p:pic>
        <p:nvPicPr>
          <p:cNvPr id="3" name="Picture 2"/>
          <p:cNvPicPr>
            <a:picLocks noChangeAspect="1"/>
          </p:cNvPicPr>
          <p:nvPr/>
        </p:nvPicPr>
        <p:blipFill>
          <a:blip r:embed="rId3"/>
          <a:stretch>
            <a:fillRect/>
          </a:stretch>
        </p:blipFill>
        <p:spPr>
          <a:xfrm>
            <a:off x="755576" y="1486758"/>
            <a:ext cx="1705042" cy="2372477"/>
          </a:xfrm>
          <a:prstGeom prst="rect">
            <a:avLst/>
          </a:prstGeom>
        </p:spPr>
      </p:pic>
      <p:pic>
        <p:nvPicPr>
          <p:cNvPr id="6" name="Picture 5"/>
          <p:cNvPicPr>
            <a:picLocks noChangeAspect="1"/>
          </p:cNvPicPr>
          <p:nvPr/>
        </p:nvPicPr>
        <p:blipFill>
          <a:blip r:embed="rId4"/>
          <a:stretch>
            <a:fillRect/>
          </a:stretch>
        </p:blipFill>
        <p:spPr>
          <a:xfrm>
            <a:off x="3678149" y="1733318"/>
            <a:ext cx="2078916" cy="1268078"/>
          </a:xfrm>
          <a:prstGeom prst="rect">
            <a:avLst/>
          </a:prstGeom>
        </p:spPr>
      </p:pic>
      <p:pic>
        <p:nvPicPr>
          <p:cNvPr id="7" name="Picture 6"/>
          <p:cNvPicPr>
            <a:picLocks noChangeAspect="1"/>
          </p:cNvPicPr>
          <p:nvPr/>
        </p:nvPicPr>
        <p:blipFill>
          <a:blip r:embed="rId5"/>
          <a:stretch>
            <a:fillRect/>
          </a:stretch>
        </p:blipFill>
        <p:spPr>
          <a:xfrm>
            <a:off x="6553200" y="1422395"/>
            <a:ext cx="1682642" cy="1889924"/>
          </a:xfrm>
          <a:prstGeom prst="rect">
            <a:avLst/>
          </a:prstGeom>
        </p:spPr>
      </p:pic>
    </p:spTree>
    <p:extLst>
      <p:ext uri="{BB962C8B-B14F-4D97-AF65-F5344CB8AC3E}">
        <p14:creationId xmlns:p14="http://schemas.microsoft.com/office/powerpoint/2010/main" val="822438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Commissioning problems are far and wide</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9</a:t>
            </a:fld>
            <a:endParaRPr lang="en-GB">
              <a:solidFill>
                <a:prstClr val="black">
                  <a:tint val="75000"/>
                </a:prstClr>
              </a:solidFill>
            </a:endParaRPr>
          </a:p>
        </p:txBody>
      </p:sp>
      <p:sp>
        <p:nvSpPr>
          <p:cNvPr id="5" name="TextBox 4"/>
          <p:cNvSpPr txBox="1"/>
          <p:nvPr/>
        </p:nvSpPr>
        <p:spPr>
          <a:xfrm>
            <a:off x="4602036" y="1556792"/>
            <a:ext cx="4541963" cy="4401205"/>
          </a:xfrm>
          <a:prstGeom prst="rect">
            <a:avLst/>
          </a:prstGeom>
          <a:solidFill>
            <a:srgbClr val="004A83"/>
          </a:solidFill>
        </p:spPr>
        <p:txBody>
          <a:bodyPr wrap="square" rtlCol="0">
            <a:spAutoFit/>
          </a:bodyPr>
          <a:lstStyle/>
          <a:p>
            <a:endParaRPr lang="en-GB" sz="800" i="1" dirty="0">
              <a:solidFill>
                <a:schemeClr val="bg1"/>
              </a:solidFill>
            </a:endParaRPr>
          </a:p>
          <a:p>
            <a:r>
              <a:rPr lang="en-GB" sz="2400" i="1" dirty="0">
                <a:solidFill>
                  <a:schemeClr val="bg1"/>
                </a:solidFill>
              </a:rPr>
              <a:t>“The procurement procedure [for mental health support] followed the </a:t>
            </a:r>
            <a:r>
              <a:rPr lang="en-GB" sz="2800" b="1" i="1" dirty="0">
                <a:solidFill>
                  <a:schemeClr val="bg1"/>
                </a:solidFill>
              </a:rPr>
              <a:t>same mechanism for procuring building work</a:t>
            </a:r>
            <a:r>
              <a:rPr lang="en-GB" sz="2400" i="1" dirty="0">
                <a:solidFill>
                  <a:schemeClr val="bg1"/>
                </a:solidFill>
              </a:rPr>
              <a:t>. We were required to evidence our site licences and to send our Health &amp; Safety policies regarding hard hat areas and other safety features to be on site.”</a:t>
            </a:r>
          </a:p>
          <a:p>
            <a:endParaRPr lang="en-GB" sz="2400" i="1" dirty="0">
              <a:solidFill>
                <a:schemeClr val="bg1"/>
              </a:solidFill>
            </a:endParaRPr>
          </a:p>
          <a:p>
            <a:endParaRPr lang="en-GB" sz="2400" i="1" dirty="0">
              <a:solidFill>
                <a:schemeClr val="bg1"/>
              </a:solidFill>
            </a:endParaRPr>
          </a:p>
        </p:txBody>
      </p:sp>
      <p:sp>
        <p:nvSpPr>
          <p:cNvPr id="6" name="TextBox 5"/>
          <p:cNvSpPr txBox="1"/>
          <p:nvPr/>
        </p:nvSpPr>
        <p:spPr>
          <a:xfrm>
            <a:off x="-1" y="1556792"/>
            <a:ext cx="4602037" cy="4031873"/>
          </a:xfrm>
          <a:prstGeom prst="rect">
            <a:avLst/>
          </a:prstGeom>
          <a:solidFill>
            <a:srgbClr val="5E9AB5"/>
          </a:solidFill>
        </p:spPr>
        <p:txBody>
          <a:bodyPr wrap="square" rtlCol="0">
            <a:spAutoFit/>
          </a:bodyPr>
          <a:lstStyle/>
          <a:p>
            <a:endParaRPr lang="en-GB" sz="800" i="1" dirty="0">
              <a:solidFill>
                <a:schemeClr val="bg1"/>
              </a:solidFill>
            </a:endParaRPr>
          </a:p>
          <a:p>
            <a:r>
              <a:rPr lang="en-GB" sz="2400" i="1" dirty="0">
                <a:solidFill>
                  <a:schemeClr val="bg1"/>
                </a:solidFill>
              </a:rPr>
              <a:t>“We were…at a disadvantage as the existing service provider, already holding the quality mark for high risk services - we couldn't score marks for our </a:t>
            </a:r>
            <a:r>
              <a:rPr lang="en-GB" sz="2800" b="1" i="1" dirty="0">
                <a:solidFill>
                  <a:schemeClr val="bg1"/>
                </a:solidFill>
              </a:rPr>
              <a:t>transition plan</a:t>
            </a:r>
            <a:r>
              <a:rPr lang="en-GB" sz="2400" i="1" dirty="0">
                <a:solidFill>
                  <a:schemeClr val="bg1"/>
                </a:solidFill>
              </a:rPr>
              <a:t>, and (inexplicably!) were not awarded full marks for already holding the required accreditation!” </a:t>
            </a:r>
          </a:p>
          <a:p>
            <a:endParaRPr lang="en-GB" sz="2400" i="1" dirty="0">
              <a:solidFill>
                <a:schemeClr val="bg1"/>
              </a:solidFill>
            </a:endParaRPr>
          </a:p>
        </p:txBody>
      </p:sp>
      <p:sp>
        <p:nvSpPr>
          <p:cNvPr id="7" name="TextBox 6"/>
          <p:cNvSpPr txBox="1"/>
          <p:nvPr/>
        </p:nvSpPr>
        <p:spPr>
          <a:xfrm>
            <a:off x="0" y="5157192"/>
            <a:ext cx="9338089" cy="2062103"/>
          </a:xfrm>
          <a:prstGeom prst="rect">
            <a:avLst/>
          </a:prstGeom>
          <a:solidFill>
            <a:srgbClr val="AE441D"/>
          </a:solidFill>
        </p:spPr>
        <p:txBody>
          <a:bodyPr wrap="square" rtlCol="0">
            <a:spAutoFit/>
          </a:bodyPr>
          <a:lstStyle/>
          <a:p>
            <a:endParaRPr lang="en-GB" sz="800" i="1" dirty="0">
              <a:solidFill>
                <a:schemeClr val="bg1"/>
              </a:solidFill>
            </a:endParaRPr>
          </a:p>
          <a:p>
            <a:r>
              <a:rPr lang="en-GB" sz="2400" i="1" dirty="0">
                <a:solidFill>
                  <a:schemeClr val="bg1"/>
                </a:solidFill>
              </a:rPr>
              <a:t>“The [commissioner] decided on "TUPE plus" for any staff transferring with the daycentres. Essentially this meant increasing salaries and benefits for staff in line with Council increases. They also wanted a no redundancy guarantee. They also wanted savings.”</a:t>
            </a:r>
          </a:p>
          <a:p>
            <a:endParaRPr lang="en-GB" sz="2400" i="1" dirty="0">
              <a:solidFill>
                <a:schemeClr val="bg1"/>
              </a:solidFill>
            </a:endParaRPr>
          </a:p>
        </p:txBody>
      </p:sp>
    </p:spTree>
    <p:extLst>
      <p:ext uri="{BB962C8B-B14F-4D97-AF65-F5344CB8AC3E}">
        <p14:creationId xmlns:p14="http://schemas.microsoft.com/office/powerpoint/2010/main" val="678829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Commissioning - The core challenges </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10</a:t>
            </a:fld>
            <a:endParaRPr lang="en-GB">
              <a:solidFill>
                <a:prstClr val="black">
                  <a:tint val="75000"/>
                </a:prstClr>
              </a:solidFill>
            </a:endParaRPr>
          </a:p>
        </p:txBody>
      </p:sp>
      <p:graphicFrame>
        <p:nvGraphicFramePr>
          <p:cNvPr id="5" name="Diagram 4"/>
          <p:cNvGraphicFramePr/>
          <p:nvPr>
            <p:extLst/>
          </p:nvPr>
        </p:nvGraphicFramePr>
        <p:xfrm>
          <a:off x="683568" y="1294466"/>
          <a:ext cx="6792416" cy="546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5748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1850"/>
            <a:ext cx="9144000" cy="504000"/>
          </a:xfrm>
        </p:spPr>
        <p:txBody>
          <a:bodyPr/>
          <a:lstStyle/>
          <a:p>
            <a:r>
              <a:rPr lang="en-GB" dirty="0"/>
              <a:t>Yet demand for services &amp; support continues to rise</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11</a:t>
            </a:fld>
            <a:endParaRPr lang="en-GB">
              <a:solidFill>
                <a:prstClr val="black">
                  <a:tint val="75000"/>
                </a:prstClr>
              </a:solidFill>
            </a:endParaRPr>
          </a:p>
        </p:txBody>
      </p:sp>
      <p:pic>
        <p:nvPicPr>
          <p:cNvPr id="6" name="Picture 5"/>
          <p:cNvPicPr>
            <a:picLocks noChangeAspect="1"/>
          </p:cNvPicPr>
          <p:nvPr/>
        </p:nvPicPr>
        <p:blipFill>
          <a:blip r:embed="rId3"/>
          <a:stretch>
            <a:fillRect/>
          </a:stretch>
        </p:blipFill>
        <p:spPr>
          <a:xfrm>
            <a:off x="5728191" y="6480015"/>
            <a:ext cx="2950720" cy="377985"/>
          </a:xfrm>
          <a:prstGeom prst="rect">
            <a:avLst/>
          </a:prstGeom>
        </p:spPr>
      </p:pic>
      <p:pic>
        <p:nvPicPr>
          <p:cNvPr id="7" name="Picture 6"/>
          <p:cNvPicPr>
            <a:picLocks noChangeAspect="1"/>
          </p:cNvPicPr>
          <p:nvPr/>
        </p:nvPicPr>
        <p:blipFill>
          <a:blip r:embed="rId4"/>
          <a:stretch>
            <a:fillRect/>
          </a:stretch>
        </p:blipFill>
        <p:spPr>
          <a:xfrm>
            <a:off x="683568" y="6488152"/>
            <a:ext cx="3767655" cy="377985"/>
          </a:xfrm>
          <a:prstGeom prst="rect">
            <a:avLst/>
          </a:prstGeom>
        </p:spPr>
      </p:pic>
      <p:sp>
        <p:nvSpPr>
          <p:cNvPr id="3" name="TextBox 2"/>
          <p:cNvSpPr txBox="1"/>
          <p:nvPr/>
        </p:nvSpPr>
        <p:spPr>
          <a:xfrm>
            <a:off x="2770283" y="2934368"/>
            <a:ext cx="3715810" cy="646331"/>
          </a:xfrm>
          <a:prstGeom prst="rect">
            <a:avLst/>
          </a:prstGeom>
          <a:solidFill>
            <a:srgbClr val="004A83"/>
          </a:solidFill>
          <a:ln>
            <a:solidFill>
              <a:srgbClr val="004A83"/>
            </a:solidFill>
          </a:ln>
        </p:spPr>
        <p:txBody>
          <a:bodyPr wrap="square" rtlCol="0">
            <a:spAutoFit/>
          </a:bodyPr>
          <a:lstStyle/>
          <a:p>
            <a:pPr algn="ctr"/>
            <a:r>
              <a:rPr lang="en-GB" dirty="0"/>
              <a:t>Demand is going up and it’s getting more complex</a:t>
            </a:r>
            <a:endParaRPr lang="en-GB" sz="3200" dirty="0">
              <a:solidFill>
                <a:schemeClr val="bg1"/>
              </a:solidFill>
            </a:endParaRPr>
          </a:p>
        </p:txBody>
      </p:sp>
      <p:sp>
        <p:nvSpPr>
          <p:cNvPr id="5" name="TextBox 4"/>
          <p:cNvSpPr txBox="1"/>
          <p:nvPr/>
        </p:nvSpPr>
        <p:spPr>
          <a:xfrm>
            <a:off x="6660232" y="1512947"/>
            <a:ext cx="2160240" cy="1446550"/>
          </a:xfrm>
          <a:prstGeom prst="rect">
            <a:avLst/>
          </a:prstGeom>
          <a:noFill/>
        </p:spPr>
        <p:txBody>
          <a:bodyPr wrap="square" rtlCol="0">
            <a:spAutoFit/>
          </a:bodyPr>
          <a:lstStyle/>
          <a:p>
            <a:r>
              <a:rPr lang="en-GB" sz="1600" i="1" dirty="0">
                <a:solidFill>
                  <a:srgbClr val="004A83"/>
                </a:solidFill>
              </a:rPr>
              <a:t>“We have seen a 71% increase in the number of new clients in the past 12 months.”</a:t>
            </a:r>
          </a:p>
          <a:p>
            <a:r>
              <a:rPr lang="en-GB" sz="1200" dirty="0">
                <a:solidFill>
                  <a:srgbClr val="5E9AB5"/>
                </a:solidFill>
              </a:rPr>
              <a:t>Clock Tower Sanctuary, unemployment, South East </a:t>
            </a:r>
          </a:p>
        </p:txBody>
      </p:sp>
      <p:sp>
        <p:nvSpPr>
          <p:cNvPr id="8" name="TextBox 7"/>
          <p:cNvSpPr txBox="1"/>
          <p:nvPr/>
        </p:nvSpPr>
        <p:spPr>
          <a:xfrm>
            <a:off x="6660232" y="4221088"/>
            <a:ext cx="2160240" cy="1692771"/>
          </a:xfrm>
          <a:prstGeom prst="rect">
            <a:avLst/>
          </a:prstGeom>
          <a:noFill/>
        </p:spPr>
        <p:txBody>
          <a:bodyPr wrap="square" rtlCol="0">
            <a:spAutoFit/>
          </a:bodyPr>
          <a:lstStyle/>
          <a:p>
            <a:r>
              <a:rPr lang="en-GB" sz="1600" i="1" dirty="0">
                <a:solidFill>
                  <a:srgbClr val="004A83"/>
                </a:solidFill>
              </a:rPr>
              <a:t>“We have experienced a big increase in demand…over the last two years, and the trend is continuing.”</a:t>
            </a:r>
          </a:p>
          <a:p>
            <a:r>
              <a:rPr lang="en-GB" sz="1200" dirty="0">
                <a:solidFill>
                  <a:srgbClr val="5E9AB5"/>
                </a:solidFill>
              </a:rPr>
              <a:t>Women’s Work Derbyshire, substance abuse, East Midlands </a:t>
            </a:r>
          </a:p>
        </p:txBody>
      </p:sp>
      <p:sp>
        <p:nvSpPr>
          <p:cNvPr id="9" name="TextBox 8"/>
          <p:cNvSpPr txBox="1"/>
          <p:nvPr/>
        </p:nvSpPr>
        <p:spPr>
          <a:xfrm>
            <a:off x="212483" y="4550918"/>
            <a:ext cx="2160240" cy="1446550"/>
          </a:xfrm>
          <a:prstGeom prst="rect">
            <a:avLst/>
          </a:prstGeom>
          <a:noFill/>
        </p:spPr>
        <p:txBody>
          <a:bodyPr wrap="square" rtlCol="0">
            <a:spAutoFit/>
          </a:bodyPr>
          <a:lstStyle/>
          <a:p>
            <a:r>
              <a:rPr lang="en-GB" sz="1600" i="1" dirty="0">
                <a:solidFill>
                  <a:srgbClr val="004A83"/>
                </a:solidFill>
              </a:rPr>
              <a:t>“We are seeing increasing demand and increasing complexity of need.”</a:t>
            </a:r>
          </a:p>
          <a:p>
            <a:r>
              <a:rPr lang="en-GB" sz="1200" dirty="0">
                <a:solidFill>
                  <a:srgbClr val="5E9AB5"/>
                </a:solidFill>
              </a:rPr>
              <a:t>PATH, homelessness, South West </a:t>
            </a:r>
          </a:p>
        </p:txBody>
      </p:sp>
      <p:sp>
        <p:nvSpPr>
          <p:cNvPr id="10" name="TextBox 9"/>
          <p:cNvSpPr txBox="1"/>
          <p:nvPr/>
        </p:nvSpPr>
        <p:spPr>
          <a:xfrm>
            <a:off x="181126" y="1501196"/>
            <a:ext cx="2160240" cy="2185214"/>
          </a:xfrm>
          <a:prstGeom prst="rect">
            <a:avLst/>
          </a:prstGeom>
          <a:noFill/>
        </p:spPr>
        <p:txBody>
          <a:bodyPr wrap="square" rtlCol="0">
            <a:spAutoFit/>
          </a:bodyPr>
          <a:lstStyle/>
          <a:p>
            <a:r>
              <a:rPr lang="en-GB" sz="1600" i="1" dirty="0">
                <a:solidFill>
                  <a:srgbClr val="004A83"/>
                </a:solidFill>
              </a:rPr>
              <a:t>“The Trust has seen a ground-swell of clients presenting with extremely complex needs, particularly around mental ill health.”</a:t>
            </a:r>
          </a:p>
          <a:p>
            <a:r>
              <a:rPr lang="en-GB" sz="1200" dirty="0">
                <a:solidFill>
                  <a:srgbClr val="5E9AB5"/>
                </a:solidFill>
              </a:rPr>
              <a:t>Herring House Trust, homelessness, East of England </a:t>
            </a:r>
          </a:p>
        </p:txBody>
      </p:sp>
      <p:sp>
        <p:nvSpPr>
          <p:cNvPr id="11" name="TextBox 10"/>
          <p:cNvSpPr txBox="1"/>
          <p:nvPr/>
        </p:nvSpPr>
        <p:spPr>
          <a:xfrm>
            <a:off x="2770283" y="4890921"/>
            <a:ext cx="3603433" cy="1415772"/>
          </a:xfrm>
          <a:prstGeom prst="rect">
            <a:avLst/>
          </a:prstGeom>
          <a:noFill/>
        </p:spPr>
        <p:txBody>
          <a:bodyPr wrap="square" rtlCol="0">
            <a:spAutoFit/>
          </a:bodyPr>
          <a:lstStyle/>
          <a:p>
            <a:r>
              <a:rPr lang="en-GB" i="1" dirty="0">
                <a:solidFill>
                  <a:srgbClr val="AE441D"/>
                </a:solidFill>
              </a:rPr>
              <a:t>“We have become the last port of call for people who cannot get the help they desperately need elsewhere”</a:t>
            </a:r>
          </a:p>
          <a:p>
            <a:r>
              <a:rPr lang="en-GB" sz="1400" dirty="0">
                <a:solidFill>
                  <a:srgbClr val="5E9AB5"/>
                </a:solidFill>
              </a:rPr>
              <a:t>Brighton Unemployed Centre Families Project</a:t>
            </a:r>
          </a:p>
        </p:txBody>
      </p:sp>
    </p:spTree>
    <p:extLst>
      <p:ext uri="{BB962C8B-B14F-4D97-AF65-F5344CB8AC3E}">
        <p14:creationId xmlns:p14="http://schemas.microsoft.com/office/powerpoint/2010/main" val="11249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&amp; Welfare reform is hitting people and charities hard</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12</a:t>
            </a:fld>
            <a:endParaRPr lang="en-GB">
              <a:solidFill>
                <a:prstClr val="black">
                  <a:tint val="75000"/>
                </a:prstClr>
              </a:solidFill>
            </a:endParaRPr>
          </a:p>
        </p:txBody>
      </p:sp>
      <p:pic>
        <p:nvPicPr>
          <p:cNvPr id="6" name="Picture 5"/>
          <p:cNvPicPr>
            <a:picLocks noChangeAspect="1"/>
          </p:cNvPicPr>
          <p:nvPr/>
        </p:nvPicPr>
        <p:blipFill>
          <a:blip r:embed="rId3"/>
          <a:stretch>
            <a:fillRect/>
          </a:stretch>
        </p:blipFill>
        <p:spPr>
          <a:xfrm>
            <a:off x="5728191" y="6480015"/>
            <a:ext cx="2950720" cy="377985"/>
          </a:xfrm>
          <a:prstGeom prst="rect">
            <a:avLst/>
          </a:prstGeom>
        </p:spPr>
      </p:pic>
      <p:pic>
        <p:nvPicPr>
          <p:cNvPr id="7" name="Picture 6"/>
          <p:cNvPicPr>
            <a:picLocks noChangeAspect="1"/>
          </p:cNvPicPr>
          <p:nvPr/>
        </p:nvPicPr>
        <p:blipFill>
          <a:blip r:embed="rId4"/>
          <a:stretch>
            <a:fillRect/>
          </a:stretch>
        </p:blipFill>
        <p:spPr>
          <a:xfrm>
            <a:off x="683568" y="6488152"/>
            <a:ext cx="3767655" cy="377985"/>
          </a:xfrm>
          <a:prstGeom prst="rect">
            <a:avLst/>
          </a:prstGeom>
        </p:spPr>
      </p:pic>
      <p:sp>
        <p:nvSpPr>
          <p:cNvPr id="8" name="TextBox 7"/>
          <p:cNvSpPr txBox="1"/>
          <p:nvPr/>
        </p:nvSpPr>
        <p:spPr>
          <a:xfrm>
            <a:off x="5580242" y="1508591"/>
            <a:ext cx="2914162" cy="1200329"/>
          </a:xfrm>
          <a:prstGeom prst="rect">
            <a:avLst/>
          </a:prstGeom>
          <a:noFill/>
        </p:spPr>
        <p:txBody>
          <a:bodyPr wrap="square" rtlCol="0">
            <a:spAutoFit/>
          </a:bodyPr>
          <a:lstStyle/>
          <a:p>
            <a:r>
              <a:rPr lang="en-GB" sz="1600" i="1" dirty="0">
                <a:solidFill>
                  <a:srgbClr val="004A83"/>
                </a:solidFill>
              </a:rPr>
              <a:t>“The demand has increased, particularly with the introduction of Universal Credit.”</a:t>
            </a:r>
          </a:p>
          <a:p>
            <a:r>
              <a:rPr lang="en-GB" sz="1200" dirty="0">
                <a:solidFill>
                  <a:srgbClr val="5E9AB5"/>
                </a:solidFill>
              </a:rPr>
              <a:t>Hartlepool Citizens Advice Bureau, homelessness, North East </a:t>
            </a:r>
          </a:p>
        </p:txBody>
      </p:sp>
      <p:sp>
        <p:nvSpPr>
          <p:cNvPr id="9" name="TextBox 8"/>
          <p:cNvSpPr txBox="1"/>
          <p:nvPr/>
        </p:nvSpPr>
        <p:spPr>
          <a:xfrm>
            <a:off x="5724128" y="2780928"/>
            <a:ext cx="3092281" cy="1261884"/>
          </a:xfrm>
          <a:prstGeom prst="rect">
            <a:avLst/>
          </a:prstGeom>
          <a:noFill/>
        </p:spPr>
        <p:txBody>
          <a:bodyPr wrap="square" rtlCol="0">
            <a:spAutoFit/>
          </a:bodyPr>
          <a:lstStyle/>
          <a:p>
            <a:r>
              <a:rPr lang="en-GB" sz="1600" i="1" dirty="0">
                <a:solidFill>
                  <a:srgbClr val="004A83"/>
                </a:solidFill>
              </a:rPr>
              <a:t>“Their main concern is dealing with the changes in benefit systems and proving they are seeking employment.”</a:t>
            </a:r>
          </a:p>
          <a:p>
            <a:r>
              <a:rPr lang="en-GB" sz="1200" dirty="0">
                <a:solidFill>
                  <a:srgbClr val="5E9AB5"/>
                </a:solidFill>
              </a:rPr>
              <a:t>View (Dove), unemployment, Wales </a:t>
            </a:r>
          </a:p>
        </p:txBody>
      </p:sp>
      <p:sp>
        <p:nvSpPr>
          <p:cNvPr id="3" name="TextBox 2"/>
          <p:cNvSpPr txBox="1"/>
          <p:nvPr/>
        </p:nvSpPr>
        <p:spPr>
          <a:xfrm>
            <a:off x="149411" y="1484784"/>
            <a:ext cx="2766275" cy="3631763"/>
          </a:xfrm>
          <a:prstGeom prst="rect">
            <a:avLst/>
          </a:prstGeom>
          <a:noFill/>
        </p:spPr>
        <p:txBody>
          <a:bodyPr wrap="square" rtlCol="0">
            <a:spAutoFit/>
          </a:bodyPr>
          <a:lstStyle/>
          <a:p>
            <a:r>
              <a:rPr lang="en-GB" i="1" dirty="0">
                <a:solidFill>
                  <a:srgbClr val="004A83"/>
                </a:solidFill>
              </a:rPr>
              <a:t>“We have seen a significant rise in referrals…an increase of almost 65%.  We have experienced a changing trend in which welfare related issues dominate the referral demand, which is in conjunction with the Government Welfare Reform Strategy.”</a:t>
            </a:r>
          </a:p>
          <a:p>
            <a:r>
              <a:rPr lang="en-GB" sz="1400" dirty="0">
                <a:solidFill>
                  <a:srgbClr val="5E9AB5"/>
                </a:solidFill>
              </a:rPr>
              <a:t>STAMP, mental health, North East </a:t>
            </a:r>
            <a:r>
              <a:rPr lang="en-GB" sz="1400" i="1" dirty="0">
                <a:solidFill>
                  <a:srgbClr val="5E9AB5"/>
                </a:solidFill>
              </a:rPr>
              <a:t>  </a:t>
            </a:r>
          </a:p>
          <a:p>
            <a:endParaRPr lang="en-GB" dirty="0"/>
          </a:p>
        </p:txBody>
      </p:sp>
      <p:sp>
        <p:nvSpPr>
          <p:cNvPr id="5" name="TextBox 4"/>
          <p:cNvSpPr txBox="1"/>
          <p:nvPr/>
        </p:nvSpPr>
        <p:spPr>
          <a:xfrm>
            <a:off x="3059832" y="1484784"/>
            <a:ext cx="2376264" cy="2185214"/>
          </a:xfrm>
          <a:prstGeom prst="rect">
            <a:avLst/>
          </a:prstGeom>
          <a:noFill/>
        </p:spPr>
        <p:txBody>
          <a:bodyPr wrap="square" rtlCol="0">
            <a:spAutoFit/>
          </a:bodyPr>
          <a:lstStyle/>
          <a:p>
            <a:r>
              <a:rPr lang="en-GB" dirty="0">
                <a:solidFill>
                  <a:srgbClr val="004A83"/>
                </a:solidFill>
              </a:rPr>
              <a:t>“The challenges we’re facing are the knock on effects from the cuts to statutory services and welfare benefit reforms”</a:t>
            </a:r>
          </a:p>
          <a:p>
            <a:r>
              <a:rPr lang="en-GB" sz="1400" dirty="0">
                <a:solidFill>
                  <a:srgbClr val="5E9AB5"/>
                </a:solidFill>
              </a:rPr>
              <a:t>Top Church Training, homelessness, West Midlands </a:t>
            </a:r>
          </a:p>
        </p:txBody>
      </p:sp>
      <p:sp>
        <p:nvSpPr>
          <p:cNvPr id="10" name="TextBox 9"/>
          <p:cNvSpPr txBox="1"/>
          <p:nvPr/>
        </p:nvSpPr>
        <p:spPr>
          <a:xfrm>
            <a:off x="149411" y="5181580"/>
            <a:ext cx="8666998" cy="1415772"/>
          </a:xfrm>
          <a:prstGeom prst="rect">
            <a:avLst/>
          </a:prstGeom>
          <a:noFill/>
        </p:spPr>
        <p:txBody>
          <a:bodyPr wrap="square" rtlCol="0">
            <a:spAutoFit/>
          </a:bodyPr>
          <a:lstStyle/>
          <a:p>
            <a:r>
              <a:rPr lang="en-GB" i="1" dirty="0">
                <a:solidFill>
                  <a:srgbClr val="004A83"/>
                </a:solidFill>
              </a:rPr>
              <a:t>“a sharp increase in the number of people seeking help with getting into accommodation. This has been linked to issues with Universal Credit, changes to the benefits system and the withdrawal of emergency funds when people's benefits are stopped, leading to losing private tenancies, fuel and food poverty”</a:t>
            </a:r>
          </a:p>
          <a:p>
            <a:r>
              <a:rPr lang="en-GB" sz="1400" dirty="0" err="1">
                <a:solidFill>
                  <a:srgbClr val="5E9AB5"/>
                </a:solidFill>
              </a:rPr>
              <a:t>Barnabus</a:t>
            </a:r>
            <a:r>
              <a:rPr lang="en-GB" sz="1400" dirty="0">
                <a:solidFill>
                  <a:srgbClr val="5E9AB5"/>
                </a:solidFill>
              </a:rPr>
              <a:t>, homelessness, North West</a:t>
            </a:r>
          </a:p>
        </p:txBody>
      </p:sp>
      <p:sp>
        <p:nvSpPr>
          <p:cNvPr id="11" name="TextBox 10"/>
          <p:cNvSpPr txBox="1"/>
          <p:nvPr/>
        </p:nvSpPr>
        <p:spPr>
          <a:xfrm>
            <a:off x="3059832" y="4079394"/>
            <a:ext cx="5619079" cy="1138773"/>
          </a:xfrm>
          <a:prstGeom prst="rect">
            <a:avLst/>
          </a:prstGeom>
          <a:noFill/>
        </p:spPr>
        <p:txBody>
          <a:bodyPr wrap="square" rtlCol="0">
            <a:spAutoFit/>
          </a:bodyPr>
          <a:lstStyle/>
          <a:p>
            <a:r>
              <a:rPr lang="en-GB" i="1" dirty="0">
                <a:solidFill>
                  <a:srgbClr val="004A83"/>
                </a:solidFill>
              </a:rPr>
              <a:t>benefit sanctions – “lack of support at basic levels can spiral into intensive poverty or socio-economic exclusion within a few weeks”</a:t>
            </a:r>
          </a:p>
          <a:p>
            <a:r>
              <a:rPr lang="en-GB" sz="1400" dirty="0">
                <a:solidFill>
                  <a:srgbClr val="5E9AB5"/>
                </a:solidFill>
              </a:rPr>
              <a:t>Angelou Centre, abuse, North East </a:t>
            </a:r>
          </a:p>
        </p:txBody>
      </p:sp>
    </p:spTree>
    <p:extLst>
      <p:ext uri="{BB962C8B-B14F-4D97-AF65-F5344CB8AC3E}">
        <p14:creationId xmlns:p14="http://schemas.microsoft.com/office/powerpoint/2010/main" val="1087119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Staff &amp; volunteer recruitment, retention, wellbeing hit</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13</a:t>
            </a:fld>
            <a:endParaRPr lang="en-GB">
              <a:solidFill>
                <a:prstClr val="black">
                  <a:tint val="75000"/>
                </a:prstClr>
              </a:solidFill>
            </a:endParaRPr>
          </a:p>
        </p:txBody>
      </p:sp>
      <p:pic>
        <p:nvPicPr>
          <p:cNvPr id="6" name="Picture 5"/>
          <p:cNvPicPr>
            <a:picLocks noChangeAspect="1"/>
          </p:cNvPicPr>
          <p:nvPr/>
        </p:nvPicPr>
        <p:blipFill>
          <a:blip r:embed="rId2"/>
          <a:stretch>
            <a:fillRect/>
          </a:stretch>
        </p:blipFill>
        <p:spPr>
          <a:xfrm>
            <a:off x="5728191" y="6480015"/>
            <a:ext cx="2950720" cy="377985"/>
          </a:xfrm>
          <a:prstGeom prst="rect">
            <a:avLst/>
          </a:prstGeom>
        </p:spPr>
      </p:pic>
      <p:pic>
        <p:nvPicPr>
          <p:cNvPr id="7" name="Picture 6"/>
          <p:cNvPicPr>
            <a:picLocks noChangeAspect="1"/>
          </p:cNvPicPr>
          <p:nvPr/>
        </p:nvPicPr>
        <p:blipFill>
          <a:blip r:embed="rId3"/>
          <a:stretch>
            <a:fillRect/>
          </a:stretch>
        </p:blipFill>
        <p:spPr>
          <a:xfrm>
            <a:off x="683568" y="6488152"/>
            <a:ext cx="3767655" cy="377985"/>
          </a:xfrm>
          <a:prstGeom prst="rect">
            <a:avLst/>
          </a:prstGeom>
        </p:spPr>
      </p:pic>
      <p:sp>
        <p:nvSpPr>
          <p:cNvPr id="3" name="TextBox 2"/>
          <p:cNvSpPr txBox="1"/>
          <p:nvPr/>
        </p:nvSpPr>
        <p:spPr>
          <a:xfrm>
            <a:off x="6012160" y="1660912"/>
            <a:ext cx="2520280" cy="2185214"/>
          </a:xfrm>
          <a:prstGeom prst="rect">
            <a:avLst/>
          </a:prstGeom>
          <a:noFill/>
        </p:spPr>
        <p:txBody>
          <a:bodyPr wrap="square" rtlCol="0">
            <a:spAutoFit/>
          </a:bodyPr>
          <a:lstStyle/>
          <a:p>
            <a:r>
              <a:rPr lang="en-GB" i="1" dirty="0">
                <a:solidFill>
                  <a:srgbClr val="004A83"/>
                </a:solidFill>
              </a:rPr>
              <a:t>“We are defined by our (excellent) staff members but keeping them is ever harder as they make sacrifices to remain with us”</a:t>
            </a:r>
          </a:p>
          <a:p>
            <a:r>
              <a:rPr lang="en-GB" sz="1400" dirty="0">
                <a:solidFill>
                  <a:srgbClr val="5E9AB5"/>
                </a:solidFill>
              </a:rPr>
              <a:t>PATH, homelessness, South West </a:t>
            </a:r>
          </a:p>
        </p:txBody>
      </p:sp>
      <p:sp>
        <p:nvSpPr>
          <p:cNvPr id="5" name="TextBox 4"/>
          <p:cNvSpPr txBox="1"/>
          <p:nvPr/>
        </p:nvSpPr>
        <p:spPr>
          <a:xfrm>
            <a:off x="323528" y="1660912"/>
            <a:ext cx="1944216" cy="2185214"/>
          </a:xfrm>
          <a:prstGeom prst="rect">
            <a:avLst/>
          </a:prstGeom>
          <a:noFill/>
        </p:spPr>
        <p:txBody>
          <a:bodyPr wrap="square" rtlCol="0">
            <a:spAutoFit/>
          </a:bodyPr>
          <a:lstStyle/>
          <a:p>
            <a:r>
              <a:rPr lang="en-GB" i="1" dirty="0">
                <a:solidFill>
                  <a:srgbClr val="004A83"/>
                </a:solidFill>
              </a:rPr>
              <a:t>“pressures of the work itself – increasing demands from more increasingly desperate people”</a:t>
            </a:r>
          </a:p>
          <a:p>
            <a:r>
              <a:rPr lang="en-GB" sz="1400" dirty="0">
                <a:solidFill>
                  <a:srgbClr val="5E9AB5"/>
                </a:solidFill>
              </a:rPr>
              <a:t>Lambeth Law Centre, abuse </a:t>
            </a:r>
          </a:p>
        </p:txBody>
      </p:sp>
      <p:sp>
        <p:nvSpPr>
          <p:cNvPr id="8" name="TextBox 7"/>
          <p:cNvSpPr txBox="1"/>
          <p:nvPr/>
        </p:nvSpPr>
        <p:spPr>
          <a:xfrm>
            <a:off x="2411901" y="1628491"/>
            <a:ext cx="3528251" cy="2739211"/>
          </a:xfrm>
          <a:prstGeom prst="rect">
            <a:avLst/>
          </a:prstGeom>
          <a:noFill/>
        </p:spPr>
        <p:txBody>
          <a:bodyPr wrap="square" rtlCol="0">
            <a:spAutoFit/>
          </a:bodyPr>
          <a:lstStyle/>
          <a:p>
            <a:r>
              <a:rPr lang="en-GB" i="1" dirty="0">
                <a:solidFill>
                  <a:srgbClr val="004A83"/>
                </a:solidFill>
              </a:rPr>
              <a:t>“While we have an excellent staff team, workers are often over stretched and there is often insufficient time to devote to tending to organisational wellbeing: from ensuring our systems are working well to making sure staff wellbeing is supported.”</a:t>
            </a:r>
            <a:r>
              <a:rPr lang="en-GB" i="1" dirty="0"/>
              <a:t> </a:t>
            </a:r>
          </a:p>
          <a:p>
            <a:r>
              <a:rPr lang="en-GB" sz="1400" dirty="0">
                <a:solidFill>
                  <a:srgbClr val="5E9AB5"/>
                </a:solidFill>
              </a:rPr>
              <a:t>Calderdale Wellbeing, mental health, Yorkshire &amp; the Humber </a:t>
            </a:r>
          </a:p>
        </p:txBody>
      </p:sp>
      <p:sp>
        <p:nvSpPr>
          <p:cNvPr id="9" name="TextBox 8"/>
          <p:cNvSpPr txBox="1"/>
          <p:nvPr/>
        </p:nvSpPr>
        <p:spPr>
          <a:xfrm>
            <a:off x="526787" y="4647086"/>
            <a:ext cx="7848872" cy="1138773"/>
          </a:xfrm>
          <a:prstGeom prst="rect">
            <a:avLst/>
          </a:prstGeom>
          <a:noFill/>
        </p:spPr>
        <p:txBody>
          <a:bodyPr wrap="square" rtlCol="0">
            <a:spAutoFit/>
          </a:bodyPr>
          <a:lstStyle/>
          <a:p>
            <a:r>
              <a:rPr lang="en-GB" dirty="0">
                <a:solidFill>
                  <a:srgbClr val="004A83"/>
                </a:solidFill>
              </a:rPr>
              <a:t>“</a:t>
            </a:r>
            <a:r>
              <a:rPr lang="en-GB" i="1" dirty="0">
                <a:solidFill>
                  <a:srgbClr val="004A83"/>
                </a:solidFill>
              </a:rPr>
              <a:t>very real problem of staff retention and recruitment of highly skilled and able people when contracts can be for such short periods with limited ability to reassure staff around future funding.”</a:t>
            </a:r>
            <a:r>
              <a:rPr lang="en-GB" i="1" dirty="0"/>
              <a:t> </a:t>
            </a:r>
          </a:p>
          <a:p>
            <a:r>
              <a:rPr lang="en-GB" sz="1400" dirty="0">
                <a:solidFill>
                  <a:srgbClr val="5E9AB5"/>
                </a:solidFill>
              </a:rPr>
              <a:t>A Way Out, abuse, North East</a:t>
            </a:r>
          </a:p>
        </p:txBody>
      </p:sp>
    </p:spTree>
    <p:extLst>
      <p:ext uri="{BB962C8B-B14F-4D97-AF65-F5344CB8AC3E}">
        <p14:creationId xmlns:p14="http://schemas.microsoft.com/office/powerpoint/2010/main" val="4111433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576660088"/>
              </p:ext>
            </p:extLst>
          </p:nvPr>
        </p:nvGraphicFramePr>
        <p:xfrm>
          <a:off x="395536" y="1700808"/>
          <a:ext cx="8496944"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6BBDB119-1DE4-4777-84E3-4969CCE33DAE}" type="slidenum">
              <a:rPr lang="en-GB" smtClean="0"/>
              <a:pPr/>
              <a:t>14</a:t>
            </a:fld>
            <a:endParaRPr lang="en-GB" dirty="0"/>
          </a:p>
        </p:txBody>
      </p:sp>
      <p:sp>
        <p:nvSpPr>
          <p:cNvPr id="6" name="Title 1"/>
          <p:cNvSpPr txBox="1">
            <a:spLocks noGrp="1"/>
          </p:cNvSpPr>
          <p:nvPr>
            <p:ph type="title"/>
          </p:nvPr>
        </p:nvSpPr>
        <p:spPr>
          <a:xfrm>
            <a:off x="0" y="836712"/>
            <a:ext cx="9144000" cy="652934"/>
          </a:xfrm>
          <a:prstGeom prst="rect">
            <a:avLst/>
          </a:prstGeom>
          <a:solidFill>
            <a:srgbClr val="5E9AB5"/>
          </a:solidFill>
        </p:spPr>
        <p:txBody>
          <a:bodyPr vert="horz" lIns="91440" tIns="45720" rIns="91440" bIns="45720" rtlCol="0" anchor="ctr">
            <a:normAutofit/>
          </a:bodyPr>
          <a:lstStyle/>
          <a:p>
            <a:pPr lvl="0">
              <a:spcBef>
                <a:spcPct val="0"/>
              </a:spcBef>
              <a:defRPr/>
            </a:pPr>
            <a:r>
              <a:rPr lang="en-GB" sz="2400" b="1" dirty="0">
                <a:solidFill>
                  <a:schemeClr val="bg1"/>
                </a:solidFill>
              </a:rPr>
              <a:t>Summary: Tough Climate for Small Charities</a:t>
            </a:r>
            <a:endParaRPr kumimoji="0" lang="en-GB" sz="24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1700941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future context – </a:t>
            </a:r>
            <a:r>
              <a:rPr lang="en-GB" i="1" dirty="0"/>
              <a:t>Facing Forward</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15</a:t>
            </a:fld>
            <a:endParaRPr lang="en-GB">
              <a:solidFill>
                <a:prstClr val="black">
                  <a:tint val="75000"/>
                </a:prstClr>
              </a:solidFill>
            </a:endParaRPr>
          </a:p>
        </p:txBody>
      </p:sp>
      <p:sp>
        <p:nvSpPr>
          <p:cNvPr id="6" name="TextBox 5"/>
          <p:cNvSpPr txBox="1"/>
          <p:nvPr/>
        </p:nvSpPr>
        <p:spPr>
          <a:xfrm>
            <a:off x="3491880" y="1700748"/>
            <a:ext cx="5760640" cy="2154436"/>
          </a:xfrm>
          <a:prstGeom prst="rect">
            <a:avLst/>
          </a:prstGeom>
          <a:noFill/>
        </p:spPr>
        <p:txBody>
          <a:bodyPr wrap="square" rtlCol="0">
            <a:spAutoFit/>
          </a:bodyPr>
          <a:lstStyle/>
          <a:p>
            <a:r>
              <a:rPr lang="en-GB" sz="2400" b="1" dirty="0"/>
              <a:t>10 Trends:</a:t>
            </a:r>
          </a:p>
          <a:p>
            <a:pPr marL="342900" indent="-342900">
              <a:buAutoNum type="arabicPeriod"/>
            </a:pPr>
            <a:r>
              <a:rPr lang="en-GB" sz="2200" dirty="0"/>
              <a:t>Brexit – road to and implications</a:t>
            </a:r>
          </a:p>
          <a:p>
            <a:pPr marL="342900" indent="-342900">
              <a:buAutoNum type="arabicPeriod"/>
            </a:pPr>
            <a:r>
              <a:rPr lang="en-GB" sz="2200" dirty="0"/>
              <a:t>Politics</a:t>
            </a:r>
          </a:p>
          <a:p>
            <a:pPr marL="342900" indent="-342900">
              <a:buAutoNum type="arabicPeriod"/>
            </a:pPr>
            <a:r>
              <a:rPr lang="en-GB" sz="2200" dirty="0"/>
              <a:t>Economy – unpredictable, uneven</a:t>
            </a:r>
          </a:p>
          <a:p>
            <a:pPr marL="342900" indent="-342900">
              <a:buAutoNum type="arabicPeriod"/>
            </a:pPr>
            <a:r>
              <a:rPr lang="en-GB" sz="2200" dirty="0"/>
              <a:t>Local Government – at tipping point</a:t>
            </a:r>
          </a:p>
          <a:p>
            <a:pPr marL="342900" indent="-342900">
              <a:buAutoNum type="arabicPeriod"/>
            </a:pPr>
            <a:r>
              <a:rPr lang="en-GB" sz="2200" dirty="0"/>
              <a:t>Reshaping of public services</a:t>
            </a:r>
          </a:p>
        </p:txBody>
      </p:sp>
      <p:sp>
        <p:nvSpPr>
          <p:cNvPr id="7" name="TextBox 6"/>
          <p:cNvSpPr txBox="1"/>
          <p:nvPr/>
        </p:nvSpPr>
        <p:spPr>
          <a:xfrm>
            <a:off x="4719427" y="4455946"/>
            <a:ext cx="4309000" cy="1785104"/>
          </a:xfrm>
          <a:prstGeom prst="rect">
            <a:avLst/>
          </a:prstGeom>
          <a:noFill/>
        </p:spPr>
        <p:txBody>
          <a:bodyPr wrap="none" rtlCol="0">
            <a:spAutoFit/>
          </a:bodyPr>
          <a:lstStyle/>
          <a:p>
            <a:r>
              <a:rPr lang="en-GB" sz="2200" dirty="0"/>
              <a:t>6. Social Divides</a:t>
            </a:r>
          </a:p>
          <a:p>
            <a:r>
              <a:rPr lang="en-GB" sz="2200" dirty="0"/>
              <a:t>7. The way we work</a:t>
            </a:r>
          </a:p>
          <a:p>
            <a:r>
              <a:rPr lang="en-GB" sz="2200" dirty="0"/>
              <a:t>8. Technological progress</a:t>
            </a:r>
          </a:p>
          <a:p>
            <a:r>
              <a:rPr lang="en-GB" sz="2200" dirty="0"/>
              <a:t>9. Public trust</a:t>
            </a:r>
          </a:p>
          <a:p>
            <a:r>
              <a:rPr lang="en-GB" sz="2200" dirty="0"/>
              <a:t>10. Renewed vision for civil society?</a:t>
            </a:r>
          </a:p>
        </p:txBody>
      </p:sp>
      <p:pic>
        <p:nvPicPr>
          <p:cNvPr id="10" name="Picture 9"/>
          <p:cNvPicPr>
            <a:picLocks noChangeAspect="1"/>
          </p:cNvPicPr>
          <p:nvPr/>
        </p:nvPicPr>
        <p:blipFill>
          <a:blip r:embed="rId3"/>
          <a:stretch>
            <a:fillRect/>
          </a:stretch>
        </p:blipFill>
        <p:spPr>
          <a:xfrm>
            <a:off x="637492" y="4725087"/>
            <a:ext cx="3276600" cy="1362075"/>
          </a:xfrm>
          <a:prstGeom prst="rect">
            <a:avLst/>
          </a:prstGeom>
        </p:spPr>
      </p:pic>
      <p:pic>
        <p:nvPicPr>
          <p:cNvPr id="12" name="Content Placeholder 11"/>
          <p:cNvPicPr>
            <a:picLocks noGrp="1" noChangeAspect="1"/>
          </p:cNvPicPr>
          <p:nvPr>
            <p:ph idx="1"/>
          </p:nvPr>
        </p:nvPicPr>
        <p:blipFill>
          <a:blip r:embed="rId4"/>
          <a:stretch>
            <a:fillRect/>
          </a:stretch>
        </p:blipFill>
        <p:spPr>
          <a:xfrm>
            <a:off x="251520" y="1496429"/>
            <a:ext cx="2930726" cy="2664296"/>
          </a:xfrm>
          <a:prstGeom prst="rect">
            <a:avLst/>
          </a:prstGeom>
        </p:spPr>
      </p:pic>
      <p:sp>
        <p:nvSpPr>
          <p:cNvPr id="8" name="TextBox 7"/>
          <p:cNvSpPr txBox="1"/>
          <p:nvPr/>
        </p:nvSpPr>
        <p:spPr>
          <a:xfrm>
            <a:off x="5266034" y="6402848"/>
            <a:ext cx="2932411" cy="307777"/>
          </a:xfrm>
          <a:prstGeom prst="rect">
            <a:avLst/>
          </a:prstGeom>
          <a:noFill/>
        </p:spPr>
        <p:txBody>
          <a:bodyPr wrap="square" rtlCol="0">
            <a:spAutoFit/>
          </a:bodyPr>
          <a:lstStyle/>
          <a:p>
            <a:r>
              <a:rPr lang="en-GB" sz="1400" b="1" dirty="0">
                <a:solidFill>
                  <a:schemeClr val="bg1">
                    <a:lumMod val="65000"/>
                  </a:schemeClr>
                </a:solidFill>
              </a:rPr>
              <a:t>Follow us on Twitter @LBFEW </a:t>
            </a:r>
          </a:p>
        </p:txBody>
      </p:sp>
      <p:sp>
        <p:nvSpPr>
          <p:cNvPr id="9" name="TextBox 8"/>
          <p:cNvSpPr txBox="1"/>
          <p:nvPr/>
        </p:nvSpPr>
        <p:spPr>
          <a:xfrm>
            <a:off x="295602" y="6402849"/>
            <a:ext cx="3744416" cy="307777"/>
          </a:xfrm>
          <a:prstGeom prst="rect">
            <a:avLst/>
          </a:prstGeom>
          <a:noFill/>
        </p:spPr>
        <p:txBody>
          <a:bodyPr wrap="square" rtlCol="0">
            <a:spAutoFit/>
          </a:bodyPr>
          <a:lstStyle/>
          <a:p>
            <a:r>
              <a:rPr lang="en-GB" sz="1400" b="1" dirty="0">
                <a:solidFill>
                  <a:schemeClr val="bg1">
                    <a:lumMod val="65000"/>
                  </a:schemeClr>
                </a:solidFill>
              </a:rPr>
              <a:t>www.lloydsbankfoundation.org.uk</a:t>
            </a:r>
          </a:p>
        </p:txBody>
      </p:sp>
    </p:spTree>
    <p:extLst>
      <p:ext uri="{BB962C8B-B14F-4D97-AF65-F5344CB8AC3E}">
        <p14:creationId xmlns:p14="http://schemas.microsoft.com/office/powerpoint/2010/main" val="1638157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 how might you prepare for the future </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16</a:t>
            </a:fld>
            <a:endParaRPr lang="en-GB">
              <a:solidFill>
                <a:prstClr val="black">
                  <a:tint val="75000"/>
                </a:prst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3562" y="1350900"/>
            <a:ext cx="5476875" cy="5279708"/>
          </a:xfrm>
          <a:prstGeom prst="rect">
            <a:avLst/>
          </a:prstGeom>
        </p:spPr>
      </p:pic>
    </p:spTree>
    <p:extLst>
      <p:ext uri="{BB962C8B-B14F-4D97-AF65-F5344CB8AC3E}">
        <p14:creationId xmlns:p14="http://schemas.microsoft.com/office/powerpoint/2010/main" val="3553270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But you cannot do it on your own – Govt. must change too</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17</a:t>
            </a:fld>
            <a:endParaRPr lang="en-GB" dirty="0">
              <a:solidFill>
                <a:prstClr val="black">
                  <a:tint val="75000"/>
                </a:prstClr>
              </a:solidFill>
            </a:endParaRPr>
          </a:p>
        </p:txBody>
      </p:sp>
      <p:pic>
        <p:nvPicPr>
          <p:cNvPr id="6" name="Picture 5"/>
          <p:cNvPicPr>
            <a:picLocks noChangeAspect="1"/>
          </p:cNvPicPr>
          <p:nvPr/>
        </p:nvPicPr>
        <p:blipFill>
          <a:blip r:embed="rId3"/>
          <a:stretch>
            <a:fillRect/>
          </a:stretch>
        </p:blipFill>
        <p:spPr>
          <a:xfrm>
            <a:off x="5728191" y="6480015"/>
            <a:ext cx="2950720" cy="377985"/>
          </a:xfrm>
          <a:prstGeom prst="rect">
            <a:avLst/>
          </a:prstGeom>
        </p:spPr>
      </p:pic>
      <p:pic>
        <p:nvPicPr>
          <p:cNvPr id="7" name="Picture 6"/>
          <p:cNvPicPr>
            <a:picLocks noChangeAspect="1"/>
          </p:cNvPicPr>
          <p:nvPr/>
        </p:nvPicPr>
        <p:blipFill>
          <a:blip r:embed="rId4"/>
          <a:stretch>
            <a:fillRect/>
          </a:stretch>
        </p:blipFill>
        <p:spPr>
          <a:xfrm>
            <a:off x="683568" y="6488152"/>
            <a:ext cx="3767655" cy="377985"/>
          </a:xfrm>
          <a:prstGeom prst="rect">
            <a:avLst/>
          </a:prstGeom>
        </p:spPr>
      </p:pic>
      <p:sp>
        <p:nvSpPr>
          <p:cNvPr id="5" name="Rectangle 4"/>
          <p:cNvSpPr/>
          <p:nvPr/>
        </p:nvSpPr>
        <p:spPr>
          <a:xfrm>
            <a:off x="1570903" y="1467600"/>
            <a:ext cx="2880320" cy="230425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Unrealised potential</a:t>
            </a:r>
          </a:p>
          <a:p>
            <a:pPr algn="ctr"/>
            <a:endParaRPr lang="en-GB" dirty="0"/>
          </a:p>
          <a:p>
            <a:pPr algn="ctr"/>
            <a:r>
              <a:rPr lang="en-GB" dirty="0"/>
              <a:t>Gov reforms commissioning</a:t>
            </a:r>
          </a:p>
          <a:p>
            <a:pPr algn="ctr"/>
            <a:r>
              <a:rPr lang="en-GB" dirty="0"/>
              <a:t>Charities fail to adapt</a:t>
            </a:r>
          </a:p>
        </p:txBody>
      </p:sp>
      <p:sp>
        <p:nvSpPr>
          <p:cNvPr id="9" name="Rectangle 8"/>
          <p:cNvSpPr/>
          <p:nvPr/>
        </p:nvSpPr>
        <p:spPr>
          <a:xfrm>
            <a:off x="4591726" y="1467600"/>
            <a:ext cx="2880320" cy="2304256"/>
          </a:xfrm>
          <a:prstGeom prst="rect">
            <a:avLst/>
          </a:prstGeom>
          <a:solidFill>
            <a:srgbClr val="63A9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Brighter future</a:t>
            </a:r>
          </a:p>
          <a:p>
            <a:pPr algn="ctr"/>
            <a:endParaRPr lang="en-GB" dirty="0"/>
          </a:p>
          <a:p>
            <a:pPr algn="ctr"/>
            <a:r>
              <a:rPr lang="en-GB" dirty="0"/>
              <a:t>Gov reforms commissioning</a:t>
            </a:r>
          </a:p>
          <a:p>
            <a:pPr algn="ctr"/>
            <a:r>
              <a:rPr lang="en-GB" dirty="0"/>
              <a:t>Charities collaborate and adapt</a:t>
            </a:r>
          </a:p>
        </p:txBody>
      </p:sp>
      <p:sp>
        <p:nvSpPr>
          <p:cNvPr id="10" name="Rectangle 9"/>
          <p:cNvSpPr/>
          <p:nvPr/>
        </p:nvSpPr>
        <p:spPr>
          <a:xfrm>
            <a:off x="4623102" y="3893734"/>
            <a:ext cx="2880320" cy="230425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Some survive</a:t>
            </a:r>
          </a:p>
          <a:p>
            <a:pPr algn="ctr"/>
            <a:endParaRPr lang="en-GB" b="1" dirty="0"/>
          </a:p>
          <a:p>
            <a:pPr algn="ctr"/>
            <a:r>
              <a:rPr lang="en-GB" dirty="0"/>
              <a:t>No policy action</a:t>
            </a:r>
          </a:p>
          <a:p>
            <a:pPr algn="ctr"/>
            <a:r>
              <a:rPr lang="en-GB" dirty="0"/>
              <a:t>Charities collaborate and adapt</a:t>
            </a:r>
          </a:p>
        </p:txBody>
      </p:sp>
      <p:sp>
        <p:nvSpPr>
          <p:cNvPr id="11" name="Rectangle 10"/>
          <p:cNvSpPr/>
          <p:nvPr/>
        </p:nvSpPr>
        <p:spPr>
          <a:xfrm>
            <a:off x="1572536" y="3903606"/>
            <a:ext cx="2880320" cy="230425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Lose-lose</a:t>
            </a:r>
          </a:p>
          <a:p>
            <a:pPr algn="ctr"/>
            <a:endParaRPr lang="en-GB" dirty="0"/>
          </a:p>
          <a:p>
            <a:pPr algn="ctr"/>
            <a:r>
              <a:rPr lang="en-GB" dirty="0"/>
              <a:t>No policy action</a:t>
            </a:r>
          </a:p>
          <a:p>
            <a:pPr algn="ctr"/>
            <a:r>
              <a:rPr lang="en-GB" dirty="0"/>
              <a:t>Charities fail to adapt</a:t>
            </a:r>
          </a:p>
        </p:txBody>
      </p:sp>
      <p:cxnSp>
        <p:nvCxnSpPr>
          <p:cNvPr id="13" name="Straight Arrow Connector 12"/>
          <p:cNvCxnSpPr/>
          <p:nvPr/>
        </p:nvCxnSpPr>
        <p:spPr>
          <a:xfrm flipV="1">
            <a:off x="1187624" y="2420888"/>
            <a:ext cx="0" cy="309634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flipV="1">
            <a:off x="2775992" y="6356402"/>
            <a:ext cx="3592016" cy="838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6200000">
            <a:off x="-457427" y="3645602"/>
            <a:ext cx="2520280" cy="369332"/>
          </a:xfrm>
          <a:prstGeom prst="rect">
            <a:avLst/>
          </a:prstGeom>
          <a:noFill/>
        </p:spPr>
        <p:txBody>
          <a:bodyPr wrap="square" rtlCol="0">
            <a:spAutoFit/>
          </a:bodyPr>
          <a:lstStyle/>
          <a:p>
            <a:r>
              <a:rPr lang="en-GB" b="1" dirty="0">
                <a:solidFill>
                  <a:schemeClr val="tx2"/>
                </a:solidFill>
              </a:rPr>
              <a:t>Government changes</a:t>
            </a:r>
          </a:p>
        </p:txBody>
      </p:sp>
      <p:sp>
        <p:nvSpPr>
          <p:cNvPr id="17" name="TextBox 16"/>
          <p:cNvSpPr txBox="1"/>
          <p:nvPr/>
        </p:nvSpPr>
        <p:spPr>
          <a:xfrm>
            <a:off x="3892990" y="6366056"/>
            <a:ext cx="2021726" cy="369332"/>
          </a:xfrm>
          <a:prstGeom prst="rect">
            <a:avLst/>
          </a:prstGeom>
          <a:noFill/>
        </p:spPr>
        <p:txBody>
          <a:bodyPr wrap="square" rtlCol="0">
            <a:spAutoFit/>
          </a:bodyPr>
          <a:lstStyle/>
          <a:p>
            <a:r>
              <a:rPr lang="en-GB" b="1" dirty="0">
                <a:solidFill>
                  <a:schemeClr val="tx2"/>
                </a:solidFill>
              </a:rPr>
              <a:t>Charities change</a:t>
            </a:r>
          </a:p>
        </p:txBody>
      </p:sp>
    </p:spTree>
    <p:extLst>
      <p:ext uri="{BB962C8B-B14F-4D97-AF65-F5344CB8AC3E}">
        <p14:creationId xmlns:p14="http://schemas.microsoft.com/office/powerpoint/2010/main" val="3507666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Small &amp; local charities offer much more – gearing effect</a:t>
            </a: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18</a:t>
            </a:fld>
            <a:endParaRPr lang="en-GB">
              <a:solidFill>
                <a:prstClr val="black">
                  <a:tint val="75000"/>
                </a:prstClr>
              </a:solidFill>
            </a:endParaRPr>
          </a:p>
        </p:txBody>
      </p:sp>
      <p:sp>
        <p:nvSpPr>
          <p:cNvPr id="5" name="Freeform 6"/>
          <p:cNvSpPr>
            <a:spLocks/>
          </p:cNvSpPr>
          <p:nvPr/>
        </p:nvSpPr>
        <p:spPr bwMode="auto">
          <a:xfrm>
            <a:off x="2124075" y="3989388"/>
            <a:ext cx="3001963" cy="2495550"/>
          </a:xfrm>
          <a:custGeom>
            <a:avLst/>
            <a:gdLst>
              <a:gd name="T0" fmla="*/ 861 w 2587"/>
              <a:gd name="T1" fmla="*/ 195 h 2151"/>
              <a:gd name="T2" fmla="*/ 885 w 2587"/>
              <a:gd name="T3" fmla="*/ 143 h 2151"/>
              <a:gd name="T4" fmla="*/ 931 w 2587"/>
              <a:gd name="T5" fmla="*/ 97 h 2151"/>
              <a:gd name="T6" fmla="*/ 965 w 2587"/>
              <a:gd name="T7" fmla="*/ 76 h 2151"/>
              <a:gd name="T8" fmla="*/ 988 w 2587"/>
              <a:gd name="T9" fmla="*/ 47 h 2151"/>
              <a:gd name="T10" fmla="*/ 985 w 2587"/>
              <a:gd name="T11" fmla="*/ 21 h 2151"/>
              <a:gd name="T12" fmla="*/ 955 w 2587"/>
              <a:gd name="T13" fmla="*/ 3 h 2151"/>
              <a:gd name="T14" fmla="*/ 0 w 2587"/>
              <a:gd name="T15" fmla="*/ 2151 h 2151"/>
              <a:gd name="T16" fmla="*/ 2156 w 2587"/>
              <a:gd name="T17" fmla="*/ 1220 h 2151"/>
              <a:gd name="T18" fmla="*/ 2163 w 2587"/>
              <a:gd name="T19" fmla="*/ 1186 h 2151"/>
              <a:gd name="T20" fmla="*/ 2182 w 2587"/>
              <a:gd name="T21" fmla="*/ 1163 h 2151"/>
              <a:gd name="T22" fmla="*/ 2211 w 2587"/>
              <a:gd name="T23" fmla="*/ 1166 h 2151"/>
              <a:gd name="T24" fmla="*/ 2239 w 2587"/>
              <a:gd name="T25" fmla="*/ 1196 h 2151"/>
              <a:gd name="T26" fmla="*/ 2263 w 2587"/>
              <a:gd name="T27" fmla="*/ 1235 h 2151"/>
              <a:gd name="T28" fmla="*/ 2309 w 2587"/>
              <a:gd name="T29" fmla="*/ 1274 h 2151"/>
              <a:gd name="T30" fmla="*/ 2368 w 2587"/>
              <a:gd name="T31" fmla="*/ 1293 h 2151"/>
              <a:gd name="T32" fmla="*/ 2426 w 2587"/>
              <a:gd name="T33" fmla="*/ 1288 h 2151"/>
              <a:gd name="T34" fmla="*/ 2498 w 2587"/>
              <a:gd name="T35" fmla="*/ 1251 h 2151"/>
              <a:gd name="T36" fmla="*/ 2553 w 2587"/>
              <a:gd name="T37" fmla="*/ 1184 h 2151"/>
              <a:gd name="T38" fmla="*/ 2582 w 2587"/>
              <a:gd name="T39" fmla="*/ 1095 h 2151"/>
              <a:gd name="T40" fmla="*/ 2586 w 2587"/>
              <a:gd name="T41" fmla="*/ 1018 h 2151"/>
              <a:gd name="T42" fmla="*/ 2563 w 2587"/>
              <a:gd name="T43" fmla="*/ 926 h 2151"/>
              <a:gd name="T44" fmla="*/ 2514 w 2587"/>
              <a:gd name="T45" fmla="*/ 852 h 2151"/>
              <a:gd name="T46" fmla="*/ 2446 w 2587"/>
              <a:gd name="T47" fmla="*/ 805 h 2151"/>
              <a:gd name="T48" fmla="*/ 2385 w 2587"/>
              <a:gd name="T49" fmla="*/ 794 h 2151"/>
              <a:gd name="T50" fmla="*/ 2322 w 2587"/>
              <a:gd name="T51" fmla="*/ 808 h 2151"/>
              <a:gd name="T52" fmla="*/ 2278 w 2587"/>
              <a:gd name="T53" fmla="*/ 838 h 2151"/>
              <a:gd name="T54" fmla="*/ 2245 w 2587"/>
              <a:gd name="T55" fmla="*/ 882 h 2151"/>
              <a:gd name="T56" fmla="*/ 2218 w 2587"/>
              <a:gd name="T57" fmla="*/ 917 h 2151"/>
              <a:gd name="T58" fmla="*/ 2189 w 2587"/>
              <a:gd name="T59" fmla="*/ 927 h 2151"/>
              <a:gd name="T60" fmla="*/ 2166 w 2587"/>
              <a:gd name="T61" fmla="*/ 911 h 2151"/>
              <a:gd name="T62" fmla="*/ 2156 w 2587"/>
              <a:gd name="T63" fmla="*/ 869 h 2151"/>
              <a:gd name="T64" fmla="*/ 1282 w 2587"/>
              <a:gd name="T65" fmla="*/ 0 h 2151"/>
              <a:gd name="T66" fmla="*/ 1248 w 2587"/>
              <a:gd name="T67" fmla="*/ 6 h 2151"/>
              <a:gd name="T68" fmla="*/ 1227 w 2587"/>
              <a:gd name="T69" fmla="*/ 27 h 2151"/>
              <a:gd name="T70" fmla="*/ 1229 w 2587"/>
              <a:gd name="T71" fmla="*/ 55 h 2151"/>
              <a:gd name="T72" fmla="*/ 1258 w 2587"/>
              <a:gd name="T73" fmla="*/ 83 h 2151"/>
              <a:gd name="T74" fmla="*/ 1297 w 2587"/>
              <a:gd name="T75" fmla="*/ 107 h 2151"/>
              <a:gd name="T76" fmla="*/ 1336 w 2587"/>
              <a:gd name="T77" fmla="*/ 154 h 2151"/>
              <a:gd name="T78" fmla="*/ 1356 w 2587"/>
              <a:gd name="T79" fmla="*/ 213 h 2151"/>
              <a:gd name="T80" fmla="*/ 1352 w 2587"/>
              <a:gd name="T81" fmla="*/ 270 h 2151"/>
              <a:gd name="T82" fmla="*/ 1313 w 2587"/>
              <a:gd name="T83" fmla="*/ 341 h 2151"/>
              <a:gd name="T84" fmla="*/ 1247 w 2587"/>
              <a:gd name="T85" fmla="*/ 397 h 2151"/>
              <a:gd name="T86" fmla="*/ 1157 w 2587"/>
              <a:gd name="T87" fmla="*/ 426 h 2151"/>
              <a:gd name="T88" fmla="*/ 1082 w 2587"/>
              <a:gd name="T89" fmla="*/ 429 h 2151"/>
              <a:gd name="T90" fmla="*/ 988 w 2587"/>
              <a:gd name="T91" fmla="*/ 406 h 2151"/>
              <a:gd name="T92" fmla="*/ 915 w 2587"/>
              <a:gd name="T93" fmla="*/ 358 h 2151"/>
              <a:gd name="T94" fmla="*/ 869 w 2587"/>
              <a:gd name="T95" fmla="*/ 289 h 2151"/>
              <a:gd name="T96" fmla="*/ 858 w 2587"/>
              <a:gd name="T97" fmla="*/ 231 h 2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87" h="2151">
                <a:moveTo>
                  <a:pt x="858" y="231"/>
                </a:moveTo>
                <a:lnTo>
                  <a:pt x="858" y="231"/>
                </a:lnTo>
                <a:lnTo>
                  <a:pt x="858" y="213"/>
                </a:lnTo>
                <a:lnTo>
                  <a:pt x="861" y="195"/>
                </a:lnTo>
                <a:lnTo>
                  <a:pt x="866" y="180"/>
                </a:lnTo>
                <a:lnTo>
                  <a:pt x="871" y="166"/>
                </a:lnTo>
                <a:lnTo>
                  <a:pt x="877" y="154"/>
                </a:lnTo>
                <a:lnTo>
                  <a:pt x="885" y="143"/>
                </a:lnTo>
                <a:lnTo>
                  <a:pt x="893" y="131"/>
                </a:lnTo>
                <a:lnTo>
                  <a:pt x="902" y="123"/>
                </a:lnTo>
                <a:lnTo>
                  <a:pt x="918" y="107"/>
                </a:lnTo>
                <a:lnTo>
                  <a:pt x="931" y="97"/>
                </a:lnTo>
                <a:lnTo>
                  <a:pt x="946" y="89"/>
                </a:lnTo>
                <a:lnTo>
                  <a:pt x="946" y="89"/>
                </a:lnTo>
                <a:lnTo>
                  <a:pt x="955" y="83"/>
                </a:lnTo>
                <a:lnTo>
                  <a:pt x="965" y="76"/>
                </a:lnTo>
                <a:lnTo>
                  <a:pt x="973" y="70"/>
                </a:lnTo>
                <a:lnTo>
                  <a:pt x="980" y="62"/>
                </a:lnTo>
                <a:lnTo>
                  <a:pt x="985" y="55"/>
                </a:lnTo>
                <a:lnTo>
                  <a:pt x="988" y="47"/>
                </a:lnTo>
                <a:lnTo>
                  <a:pt x="989" y="40"/>
                </a:lnTo>
                <a:lnTo>
                  <a:pt x="989" y="34"/>
                </a:lnTo>
                <a:lnTo>
                  <a:pt x="988" y="27"/>
                </a:lnTo>
                <a:lnTo>
                  <a:pt x="985" y="21"/>
                </a:lnTo>
                <a:lnTo>
                  <a:pt x="980" y="14"/>
                </a:lnTo>
                <a:lnTo>
                  <a:pt x="973" y="9"/>
                </a:lnTo>
                <a:lnTo>
                  <a:pt x="965" y="6"/>
                </a:lnTo>
                <a:lnTo>
                  <a:pt x="955" y="3"/>
                </a:lnTo>
                <a:lnTo>
                  <a:pt x="944" y="1"/>
                </a:lnTo>
                <a:lnTo>
                  <a:pt x="933" y="0"/>
                </a:lnTo>
                <a:lnTo>
                  <a:pt x="0" y="0"/>
                </a:lnTo>
                <a:lnTo>
                  <a:pt x="0" y="2151"/>
                </a:lnTo>
                <a:lnTo>
                  <a:pt x="2154" y="2151"/>
                </a:lnTo>
                <a:lnTo>
                  <a:pt x="2154" y="1656"/>
                </a:lnTo>
                <a:lnTo>
                  <a:pt x="2156" y="1656"/>
                </a:lnTo>
                <a:lnTo>
                  <a:pt x="2156" y="1220"/>
                </a:lnTo>
                <a:lnTo>
                  <a:pt x="2156" y="1220"/>
                </a:lnTo>
                <a:lnTo>
                  <a:pt x="2158" y="1207"/>
                </a:lnTo>
                <a:lnTo>
                  <a:pt x="2159" y="1196"/>
                </a:lnTo>
                <a:lnTo>
                  <a:pt x="2163" y="1186"/>
                </a:lnTo>
                <a:lnTo>
                  <a:pt x="2166" y="1178"/>
                </a:lnTo>
                <a:lnTo>
                  <a:pt x="2171" y="1171"/>
                </a:lnTo>
                <a:lnTo>
                  <a:pt x="2177" y="1166"/>
                </a:lnTo>
                <a:lnTo>
                  <a:pt x="2182" y="1163"/>
                </a:lnTo>
                <a:lnTo>
                  <a:pt x="2189" y="1161"/>
                </a:lnTo>
                <a:lnTo>
                  <a:pt x="2197" y="1161"/>
                </a:lnTo>
                <a:lnTo>
                  <a:pt x="2203" y="1163"/>
                </a:lnTo>
                <a:lnTo>
                  <a:pt x="2211" y="1166"/>
                </a:lnTo>
                <a:lnTo>
                  <a:pt x="2218" y="1171"/>
                </a:lnTo>
                <a:lnTo>
                  <a:pt x="2226" y="1178"/>
                </a:lnTo>
                <a:lnTo>
                  <a:pt x="2232" y="1186"/>
                </a:lnTo>
                <a:lnTo>
                  <a:pt x="2239" y="1196"/>
                </a:lnTo>
                <a:lnTo>
                  <a:pt x="2245" y="1207"/>
                </a:lnTo>
                <a:lnTo>
                  <a:pt x="2245" y="1207"/>
                </a:lnTo>
                <a:lnTo>
                  <a:pt x="2254" y="1220"/>
                </a:lnTo>
                <a:lnTo>
                  <a:pt x="2263" y="1235"/>
                </a:lnTo>
                <a:lnTo>
                  <a:pt x="2278" y="1251"/>
                </a:lnTo>
                <a:lnTo>
                  <a:pt x="2288" y="1259"/>
                </a:lnTo>
                <a:lnTo>
                  <a:pt x="2298" y="1266"/>
                </a:lnTo>
                <a:lnTo>
                  <a:pt x="2309" y="1274"/>
                </a:lnTo>
                <a:lnTo>
                  <a:pt x="2322" y="1280"/>
                </a:lnTo>
                <a:lnTo>
                  <a:pt x="2337" y="1285"/>
                </a:lnTo>
                <a:lnTo>
                  <a:pt x="2351" y="1290"/>
                </a:lnTo>
                <a:lnTo>
                  <a:pt x="2368" y="1293"/>
                </a:lnTo>
                <a:lnTo>
                  <a:pt x="2385" y="1293"/>
                </a:lnTo>
                <a:lnTo>
                  <a:pt x="2385" y="1293"/>
                </a:lnTo>
                <a:lnTo>
                  <a:pt x="2407" y="1293"/>
                </a:lnTo>
                <a:lnTo>
                  <a:pt x="2426" y="1288"/>
                </a:lnTo>
                <a:lnTo>
                  <a:pt x="2446" y="1283"/>
                </a:lnTo>
                <a:lnTo>
                  <a:pt x="2463" y="1274"/>
                </a:lnTo>
                <a:lnTo>
                  <a:pt x="2481" y="1264"/>
                </a:lnTo>
                <a:lnTo>
                  <a:pt x="2498" y="1251"/>
                </a:lnTo>
                <a:lnTo>
                  <a:pt x="2514" y="1236"/>
                </a:lnTo>
                <a:lnTo>
                  <a:pt x="2527" y="1220"/>
                </a:lnTo>
                <a:lnTo>
                  <a:pt x="2540" y="1204"/>
                </a:lnTo>
                <a:lnTo>
                  <a:pt x="2553" y="1184"/>
                </a:lnTo>
                <a:lnTo>
                  <a:pt x="2563" y="1163"/>
                </a:lnTo>
                <a:lnTo>
                  <a:pt x="2571" y="1142"/>
                </a:lnTo>
                <a:lnTo>
                  <a:pt x="2577" y="1119"/>
                </a:lnTo>
                <a:lnTo>
                  <a:pt x="2582" y="1095"/>
                </a:lnTo>
                <a:lnTo>
                  <a:pt x="2586" y="1070"/>
                </a:lnTo>
                <a:lnTo>
                  <a:pt x="2587" y="1044"/>
                </a:lnTo>
                <a:lnTo>
                  <a:pt x="2587" y="1044"/>
                </a:lnTo>
                <a:lnTo>
                  <a:pt x="2586" y="1018"/>
                </a:lnTo>
                <a:lnTo>
                  <a:pt x="2582" y="994"/>
                </a:lnTo>
                <a:lnTo>
                  <a:pt x="2577" y="969"/>
                </a:lnTo>
                <a:lnTo>
                  <a:pt x="2571" y="947"/>
                </a:lnTo>
                <a:lnTo>
                  <a:pt x="2563" y="926"/>
                </a:lnTo>
                <a:lnTo>
                  <a:pt x="2553" y="904"/>
                </a:lnTo>
                <a:lnTo>
                  <a:pt x="2540" y="885"/>
                </a:lnTo>
                <a:lnTo>
                  <a:pt x="2527" y="867"/>
                </a:lnTo>
                <a:lnTo>
                  <a:pt x="2514" y="852"/>
                </a:lnTo>
                <a:lnTo>
                  <a:pt x="2498" y="838"/>
                </a:lnTo>
                <a:lnTo>
                  <a:pt x="2481" y="825"/>
                </a:lnTo>
                <a:lnTo>
                  <a:pt x="2463" y="815"/>
                </a:lnTo>
                <a:lnTo>
                  <a:pt x="2446" y="805"/>
                </a:lnTo>
                <a:lnTo>
                  <a:pt x="2426" y="800"/>
                </a:lnTo>
                <a:lnTo>
                  <a:pt x="2407" y="795"/>
                </a:lnTo>
                <a:lnTo>
                  <a:pt x="2385" y="794"/>
                </a:lnTo>
                <a:lnTo>
                  <a:pt x="2385" y="794"/>
                </a:lnTo>
                <a:lnTo>
                  <a:pt x="2368" y="795"/>
                </a:lnTo>
                <a:lnTo>
                  <a:pt x="2351" y="799"/>
                </a:lnTo>
                <a:lnTo>
                  <a:pt x="2337" y="802"/>
                </a:lnTo>
                <a:lnTo>
                  <a:pt x="2322" y="808"/>
                </a:lnTo>
                <a:lnTo>
                  <a:pt x="2309" y="815"/>
                </a:lnTo>
                <a:lnTo>
                  <a:pt x="2298" y="821"/>
                </a:lnTo>
                <a:lnTo>
                  <a:pt x="2288" y="830"/>
                </a:lnTo>
                <a:lnTo>
                  <a:pt x="2278" y="838"/>
                </a:lnTo>
                <a:lnTo>
                  <a:pt x="2263" y="854"/>
                </a:lnTo>
                <a:lnTo>
                  <a:pt x="2254" y="869"/>
                </a:lnTo>
                <a:lnTo>
                  <a:pt x="2245" y="882"/>
                </a:lnTo>
                <a:lnTo>
                  <a:pt x="2245" y="882"/>
                </a:lnTo>
                <a:lnTo>
                  <a:pt x="2239" y="893"/>
                </a:lnTo>
                <a:lnTo>
                  <a:pt x="2232" y="903"/>
                </a:lnTo>
                <a:lnTo>
                  <a:pt x="2226" y="911"/>
                </a:lnTo>
                <a:lnTo>
                  <a:pt x="2218" y="917"/>
                </a:lnTo>
                <a:lnTo>
                  <a:pt x="2211" y="922"/>
                </a:lnTo>
                <a:lnTo>
                  <a:pt x="2203" y="926"/>
                </a:lnTo>
                <a:lnTo>
                  <a:pt x="2197" y="927"/>
                </a:lnTo>
                <a:lnTo>
                  <a:pt x="2189" y="927"/>
                </a:lnTo>
                <a:lnTo>
                  <a:pt x="2182" y="926"/>
                </a:lnTo>
                <a:lnTo>
                  <a:pt x="2177" y="922"/>
                </a:lnTo>
                <a:lnTo>
                  <a:pt x="2171" y="917"/>
                </a:lnTo>
                <a:lnTo>
                  <a:pt x="2166" y="911"/>
                </a:lnTo>
                <a:lnTo>
                  <a:pt x="2163" y="903"/>
                </a:lnTo>
                <a:lnTo>
                  <a:pt x="2159" y="893"/>
                </a:lnTo>
                <a:lnTo>
                  <a:pt x="2158" y="882"/>
                </a:lnTo>
                <a:lnTo>
                  <a:pt x="2156" y="869"/>
                </a:lnTo>
                <a:lnTo>
                  <a:pt x="2156" y="595"/>
                </a:lnTo>
                <a:lnTo>
                  <a:pt x="2154" y="595"/>
                </a:lnTo>
                <a:lnTo>
                  <a:pt x="2154" y="0"/>
                </a:lnTo>
                <a:lnTo>
                  <a:pt x="1282" y="0"/>
                </a:lnTo>
                <a:lnTo>
                  <a:pt x="1282" y="0"/>
                </a:lnTo>
                <a:lnTo>
                  <a:pt x="1269" y="1"/>
                </a:lnTo>
                <a:lnTo>
                  <a:pt x="1258" y="3"/>
                </a:lnTo>
                <a:lnTo>
                  <a:pt x="1248" y="6"/>
                </a:lnTo>
                <a:lnTo>
                  <a:pt x="1242" y="9"/>
                </a:lnTo>
                <a:lnTo>
                  <a:pt x="1235" y="14"/>
                </a:lnTo>
                <a:lnTo>
                  <a:pt x="1230" y="21"/>
                </a:lnTo>
                <a:lnTo>
                  <a:pt x="1227" y="27"/>
                </a:lnTo>
                <a:lnTo>
                  <a:pt x="1225" y="34"/>
                </a:lnTo>
                <a:lnTo>
                  <a:pt x="1225" y="40"/>
                </a:lnTo>
                <a:lnTo>
                  <a:pt x="1225" y="47"/>
                </a:lnTo>
                <a:lnTo>
                  <a:pt x="1229" y="55"/>
                </a:lnTo>
                <a:lnTo>
                  <a:pt x="1234" y="62"/>
                </a:lnTo>
                <a:lnTo>
                  <a:pt x="1240" y="70"/>
                </a:lnTo>
                <a:lnTo>
                  <a:pt x="1248" y="76"/>
                </a:lnTo>
                <a:lnTo>
                  <a:pt x="1258" y="83"/>
                </a:lnTo>
                <a:lnTo>
                  <a:pt x="1269" y="89"/>
                </a:lnTo>
                <a:lnTo>
                  <a:pt x="1269" y="89"/>
                </a:lnTo>
                <a:lnTo>
                  <a:pt x="1282" y="97"/>
                </a:lnTo>
                <a:lnTo>
                  <a:pt x="1297" y="107"/>
                </a:lnTo>
                <a:lnTo>
                  <a:pt x="1313" y="123"/>
                </a:lnTo>
                <a:lnTo>
                  <a:pt x="1321" y="131"/>
                </a:lnTo>
                <a:lnTo>
                  <a:pt x="1329" y="143"/>
                </a:lnTo>
                <a:lnTo>
                  <a:pt x="1336" y="154"/>
                </a:lnTo>
                <a:lnTo>
                  <a:pt x="1343" y="166"/>
                </a:lnTo>
                <a:lnTo>
                  <a:pt x="1349" y="180"/>
                </a:lnTo>
                <a:lnTo>
                  <a:pt x="1352" y="195"/>
                </a:lnTo>
                <a:lnTo>
                  <a:pt x="1356" y="213"/>
                </a:lnTo>
                <a:lnTo>
                  <a:pt x="1357" y="231"/>
                </a:lnTo>
                <a:lnTo>
                  <a:pt x="1357" y="231"/>
                </a:lnTo>
                <a:lnTo>
                  <a:pt x="1356" y="250"/>
                </a:lnTo>
                <a:lnTo>
                  <a:pt x="1352" y="270"/>
                </a:lnTo>
                <a:lnTo>
                  <a:pt x="1346" y="289"/>
                </a:lnTo>
                <a:lnTo>
                  <a:pt x="1338" y="307"/>
                </a:lnTo>
                <a:lnTo>
                  <a:pt x="1326" y="325"/>
                </a:lnTo>
                <a:lnTo>
                  <a:pt x="1313" y="341"/>
                </a:lnTo>
                <a:lnTo>
                  <a:pt x="1300" y="358"/>
                </a:lnTo>
                <a:lnTo>
                  <a:pt x="1284" y="372"/>
                </a:lnTo>
                <a:lnTo>
                  <a:pt x="1266" y="385"/>
                </a:lnTo>
                <a:lnTo>
                  <a:pt x="1247" y="397"/>
                </a:lnTo>
                <a:lnTo>
                  <a:pt x="1225" y="406"/>
                </a:lnTo>
                <a:lnTo>
                  <a:pt x="1204" y="415"/>
                </a:lnTo>
                <a:lnTo>
                  <a:pt x="1181" y="421"/>
                </a:lnTo>
                <a:lnTo>
                  <a:pt x="1157" y="426"/>
                </a:lnTo>
                <a:lnTo>
                  <a:pt x="1133" y="429"/>
                </a:lnTo>
                <a:lnTo>
                  <a:pt x="1107" y="431"/>
                </a:lnTo>
                <a:lnTo>
                  <a:pt x="1107" y="431"/>
                </a:lnTo>
                <a:lnTo>
                  <a:pt x="1082" y="429"/>
                </a:lnTo>
                <a:lnTo>
                  <a:pt x="1056" y="426"/>
                </a:lnTo>
                <a:lnTo>
                  <a:pt x="1033" y="421"/>
                </a:lnTo>
                <a:lnTo>
                  <a:pt x="1011" y="415"/>
                </a:lnTo>
                <a:lnTo>
                  <a:pt x="988" y="406"/>
                </a:lnTo>
                <a:lnTo>
                  <a:pt x="967" y="397"/>
                </a:lnTo>
                <a:lnTo>
                  <a:pt x="949" y="385"/>
                </a:lnTo>
                <a:lnTo>
                  <a:pt x="931" y="372"/>
                </a:lnTo>
                <a:lnTo>
                  <a:pt x="915" y="358"/>
                </a:lnTo>
                <a:lnTo>
                  <a:pt x="900" y="341"/>
                </a:lnTo>
                <a:lnTo>
                  <a:pt x="887" y="325"/>
                </a:lnTo>
                <a:lnTo>
                  <a:pt x="877" y="307"/>
                </a:lnTo>
                <a:lnTo>
                  <a:pt x="869" y="289"/>
                </a:lnTo>
                <a:lnTo>
                  <a:pt x="863" y="270"/>
                </a:lnTo>
                <a:lnTo>
                  <a:pt x="859" y="250"/>
                </a:lnTo>
                <a:lnTo>
                  <a:pt x="858" y="231"/>
                </a:lnTo>
                <a:lnTo>
                  <a:pt x="858" y="231"/>
                </a:lnTo>
                <a:close/>
              </a:path>
            </a:pathLst>
          </a:custGeom>
          <a:solidFill>
            <a:srgbClr val="65656A"/>
          </a:solidFill>
          <a:ln w="28575">
            <a:solidFill>
              <a:schemeClr val="tx1">
                <a:lumMod val="50000"/>
                <a:lumOff val="50000"/>
              </a:schemeClr>
            </a:solidFill>
            <a:prstDash val="solid"/>
            <a:round/>
            <a:headEnd/>
            <a:tailEnd/>
          </a:ln>
        </p:spPr>
        <p:txBody>
          <a:bodyPr rIns="468000" anchor="ctr" anchorCtr="1"/>
          <a:lstStyle/>
          <a:p>
            <a:pPr eaLnBrk="1" hangingPunct="1">
              <a:defRPr/>
            </a:pPr>
            <a:r>
              <a:rPr lang="en-US" sz="3200" dirty="0">
                <a:solidFill>
                  <a:schemeClr val="bg1"/>
                </a:solidFill>
                <a:cs typeface="Arial" charset="0"/>
              </a:rPr>
              <a:t>Statutory income</a:t>
            </a:r>
            <a:endParaRPr lang="en-GB" sz="3200" dirty="0">
              <a:solidFill>
                <a:schemeClr val="bg1"/>
              </a:solidFill>
              <a:cs typeface="Arial" charset="0"/>
            </a:endParaRPr>
          </a:p>
        </p:txBody>
      </p:sp>
      <p:sp>
        <p:nvSpPr>
          <p:cNvPr id="6" name="Freeform 7"/>
          <p:cNvSpPr>
            <a:spLocks/>
          </p:cNvSpPr>
          <p:nvPr/>
        </p:nvSpPr>
        <p:spPr bwMode="auto">
          <a:xfrm>
            <a:off x="4122738" y="1484313"/>
            <a:ext cx="3001962" cy="2495550"/>
          </a:xfrm>
          <a:custGeom>
            <a:avLst/>
            <a:gdLst>
              <a:gd name="T0" fmla="*/ 1726 w 2587"/>
              <a:gd name="T1" fmla="*/ 1956 h 2150"/>
              <a:gd name="T2" fmla="*/ 1702 w 2587"/>
              <a:gd name="T3" fmla="*/ 2008 h 2150"/>
              <a:gd name="T4" fmla="*/ 1656 w 2587"/>
              <a:gd name="T5" fmla="*/ 2054 h 2150"/>
              <a:gd name="T6" fmla="*/ 1620 w 2587"/>
              <a:gd name="T7" fmla="*/ 2075 h 2150"/>
              <a:gd name="T8" fmla="*/ 1599 w 2587"/>
              <a:gd name="T9" fmla="*/ 2104 h 2150"/>
              <a:gd name="T10" fmla="*/ 1602 w 2587"/>
              <a:gd name="T11" fmla="*/ 2130 h 2150"/>
              <a:gd name="T12" fmla="*/ 1632 w 2587"/>
              <a:gd name="T13" fmla="*/ 2148 h 2150"/>
              <a:gd name="T14" fmla="*/ 2587 w 2587"/>
              <a:gd name="T15" fmla="*/ 0 h 2150"/>
              <a:gd name="T16" fmla="*/ 429 w 2587"/>
              <a:gd name="T17" fmla="*/ 931 h 2150"/>
              <a:gd name="T18" fmla="*/ 424 w 2587"/>
              <a:gd name="T19" fmla="*/ 965 h 2150"/>
              <a:gd name="T20" fmla="*/ 403 w 2587"/>
              <a:gd name="T21" fmla="*/ 988 h 2150"/>
              <a:gd name="T22" fmla="*/ 376 w 2587"/>
              <a:gd name="T23" fmla="*/ 985 h 2150"/>
              <a:gd name="T24" fmla="*/ 348 w 2587"/>
              <a:gd name="T25" fmla="*/ 955 h 2150"/>
              <a:gd name="T26" fmla="*/ 324 w 2587"/>
              <a:gd name="T27" fmla="*/ 916 h 2150"/>
              <a:gd name="T28" fmla="*/ 276 w 2587"/>
              <a:gd name="T29" fmla="*/ 877 h 2150"/>
              <a:gd name="T30" fmla="*/ 218 w 2587"/>
              <a:gd name="T31" fmla="*/ 858 h 2150"/>
              <a:gd name="T32" fmla="*/ 161 w 2587"/>
              <a:gd name="T33" fmla="*/ 863 h 2150"/>
              <a:gd name="T34" fmla="*/ 89 w 2587"/>
              <a:gd name="T35" fmla="*/ 900 h 2150"/>
              <a:gd name="T36" fmla="*/ 34 w 2587"/>
              <a:gd name="T37" fmla="*/ 967 h 2150"/>
              <a:gd name="T38" fmla="*/ 5 w 2587"/>
              <a:gd name="T39" fmla="*/ 1056 h 2150"/>
              <a:gd name="T40" fmla="*/ 1 w 2587"/>
              <a:gd name="T41" fmla="*/ 1133 h 2150"/>
              <a:gd name="T42" fmla="*/ 24 w 2587"/>
              <a:gd name="T43" fmla="*/ 1225 h 2150"/>
              <a:gd name="T44" fmla="*/ 73 w 2587"/>
              <a:gd name="T45" fmla="*/ 1299 h 2150"/>
              <a:gd name="T46" fmla="*/ 141 w 2587"/>
              <a:gd name="T47" fmla="*/ 1346 h 2150"/>
              <a:gd name="T48" fmla="*/ 200 w 2587"/>
              <a:gd name="T49" fmla="*/ 1356 h 2150"/>
              <a:gd name="T50" fmla="*/ 263 w 2587"/>
              <a:gd name="T51" fmla="*/ 1343 h 2150"/>
              <a:gd name="T52" fmla="*/ 307 w 2587"/>
              <a:gd name="T53" fmla="*/ 1313 h 2150"/>
              <a:gd name="T54" fmla="*/ 342 w 2587"/>
              <a:gd name="T55" fmla="*/ 1269 h 2150"/>
              <a:gd name="T56" fmla="*/ 369 w 2587"/>
              <a:gd name="T57" fmla="*/ 1234 h 2150"/>
              <a:gd name="T58" fmla="*/ 397 w 2587"/>
              <a:gd name="T59" fmla="*/ 1224 h 2150"/>
              <a:gd name="T60" fmla="*/ 421 w 2587"/>
              <a:gd name="T61" fmla="*/ 1240 h 2150"/>
              <a:gd name="T62" fmla="*/ 429 w 2587"/>
              <a:gd name="T63" fmla="*/ 1282 h 2150"/>
              <a:gd name="T64" fmla="*/ 1305 w 2587"/>
              <a:gd name="T65" fmla="*/ 2150 h 2150"/>
              <a:gd name="T66" fmla="*/ 1337 w 2587"/>
              <a:gd name="T67" fmla="*/ 2145 h 2150"/>
              <a:gd name="T68" fmla="*/ 1360 w 2587"/>
              <a:gd name="T69" fmla="*/ 2124 h 2150"/>
              <a:gd name="T70" fmla="*/ 1357 w 2587"/>
              <a:gd name="T71" fmla="*/ 2096 h 2150"/>
              <a:gd name="T72" fmla="*/ 1329 w 2587"/>
              <a:gd name="T73" fmla="*/ 2068 h 2150"/>
              <a:gd name="T74" fmla="*/ 1290 w 2587"/>
              <a:gd name="T75" fmla="*/ 2044 h 2150"/>
              <a:gd name="T76" fmla="*/ 1251 w 2587"/>
              <a:gd name="T77" fmla="*/ 1997 h 2150"/>
              <a:gd name="T78" fmla="*/ 1231 w 2587"/>
              <a:gd name="T79" fmla="*/ 1938 h 2150"/>
              <a:gd name="T80" fmla="*/ 1235 w 2587"/>
              <a:gd name="T81" fmla="*/ 1881 h 2150"/>
              <a:gd name="T82" fmla="*/ 1272 w 2587"/>
              <a:gd name="T83" fmla="*/ 1810 h 2150"/>
              <a:gd name="T84" fmla="*/ 1340 w 2587"/>
              <a:gd name="T85" fmla="*/ 1754 h 2150"/>
              <a:gd name="T86" fmla="*/ 1430 w 2587"/>
              <a:gd name="T87" fmla="*/ 1725 h 2150"/>
              <a:gd name="T88" fmla="*/ 1505 w 2587"/>
              <a:gd name="T89" fmla="*/ 1722 h 2150"/>
              <a:gd name="T90" fmla="*/ 1599 w 2587"/>
              <a:gd name="T91" fmla="*/ 1745 h 2150"/>
              <a:gd name="T92" fmla="*/ 1672 w 2587"/>
              <a:gd name="T93" fmla="*/ 1793 h 2150"/>
              <a:gd name="T94" fmla="*/ 1718 w 2587"/>
              <a:gd name="T95" fmla="*/ 1862 h 2150"/>
              <a:gd name="T96" fmla="*/ 1729 w 2587"/>
              <a:gd name="T97" fmla="*/ 1920 h 2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87" h="2150">
                <a:moveTo>
                  <a:pt x="1729" y="1920"/>
                </a:moveTo>
                <a:lnTo>
                  <a:pt x="1729" y="1920"/>
                </a:lnTo>
                <a:lnTo>
                  <a:pt x="1728" y="1938"/>
                </a:lnTo>
                <a:lnTo>
                  <a:pt x="1726" y="1956"/>
                </a:lnTo>
                <a:lnTo>
                  <a:pt x="1721" y="1971"/>
                </a:lnTo>
                <a:lnTo>
                  <a:pt x="1716" y="1984"/>
                </a:lnTo>
                <a:lnTo>
                  <a:pt x="1710" y="1997"/>
                </a:lnTo>
                <a:lnTo>
                  <a:pt x="1702" y="2008"/>
                </a:lnTo>
                <a:lnTo>
                  <a:pt x="1694" y="2020"/>
                </a:lnTo>
                <a:lnTo>
                  <a:pt x="1685" y="2028"/>
                </a:lnTo>
                <a:lnTo>
                  <a:pt x="1669" y="2044"/>
                </a:lnTo>
                <a:lnTo>
                  <a:pt x="1656" y="2054"/>
                </a:lnTo>
                <a:lnTo>
                  <a:pt x="1641" y="2062"/>
                </a:lnTo>
                <a:lnTo>
                  <a:pt x="1641" y="2062"/>
                </a:lnTo>
                <a:lnTo>
                  <a:pt x="1630" y="2068"/>
                </a:lnTo>
                <a:lnTo>
                  <a:pt x="1620" y="2075"/>
                </a:lnTo>
                <a:lnTo>
                  <a:pt x="1614" y="2081"/>
                </a:lnTo>
                <a:lnTo>
                  <a:pt x="1607" y="2089"/>
                </a:lnTo>
                <a:lnTo>
                  <a:pt x="1602" y="2096"/>
                </a:lnTo>
                <a:lnTo>
                  <a:pt x="1599" y="2104"/>
                </a:lnTo>
                <a:lnTo>
                  <a:pt x="1598" y="2111"/>
                </a:lnTo>
                <a:lnTo>
                  <a:pt x="1598" y="2117"/>
                </a:lnTo>
                <a:lnTo>
                  <a:pt x="1599" y="2124"/>
                </a:lnTo>
                <a:lnTo>
                  <a:pt x="1602" y="2130"/>
                </a:lnTo>
                <a:lnTo>
                  <a:pt x="1607" y="2137"/>
                </a:lnTo>
                <a:lnTo>
                  <a:pt x="1614" y="2142"/>
                </a:lnTo>
                <a:lnTo>
                  <a:pt x="1622" y="2145"/>
                </a:lnTo>
                <a:lnTo>
                  <a:pt x="1632" y="2148"/>
                </a:lnTo>
                <a:lnTo>
                  <a:pt x="1641" y="2150"/>
                </a:lnTo>
                <a:lnTo>
                  <a:pt x="1654" y="2150"/>
                </a:lnTo>
                <a:lnTo>
                  <a:pt x="2587" y="2150"/>
                </a:lnTo>
                <a:lnTo>
                  <a:pt x="2587" y="0"/>
                </a:lnTo>
                <a:lnTo>
                  <a:pt x="433" y="0"/>
                </a:lnTo>
                <a:lnTo>
                  <a:pt x="433" y="495"/>
                </a:lnTo>
                <a:lnTo>
                  <a:pt x="429" y="495"/>
                </a:lnTo>
                <a:lnTo>
                  <a:pt x="429" y="931"/>
                </a:lnTo>
                <a:lnTo>
                  <a:pt x="429" y="931"/>
                </a:lnTo>
                <a:lnTo>
                  <a:pt x="429" y="944"/>
                </a:lnTo>
                <a:lnTo>
                  <a:pt x="428" y="955"/>
                </a:lnTo>
                <a:lnTo>
                  <a:pt x="424" y="965"/>
                </a:lnTo>
                <a:lnTo>
                  <a:pt x="421" y="973"/>
                </a:lnTo>
                <a:lnTo>
                  <a:pt x="416" y="980"/>
                </a:lnTo>
                <a:lnTo>
                  <a:pt x="410" y="985"/>
                </a:lnTo>
                <a:lnTo>
                  <a:pt x="403" y="988"/>
                </a:lnTo>
                <a:lnTo>
                  <a:pt x="397" y="990"/>
                </a:lnTo>
                <a:lnTo>
                  <a:pt x="390" y="990"/>
                </a:lnTo>
                <a:lnTo>
                  <a:pt x="384" y="988"/>
                </a:lnTo>
                <a:lnTo>
                  <a:pt x="376" y="985"/>
                </a:lnTo>
                <a:lnTo>
                  <a:pt x="369" y="980"/>
                </a:lnTo>
                <a:lnTo>
                  <a:pt x="361" y="973"/>
                </a:lnTo>
                <a:lnTo>
                  <a:pt x="355" y="965"/>
                </a:lnTo>
                <a:lnTo>
                  <a:pt x="348" y="955"/>
                </a:lnTo>
                <a:lnTo>
                  <a:pt x="342" y="944"/>
                </a:lnTo>
                <a:lnTo>
                  <a:pt x="342" y="944"/>
                </a:lnTo>
                <a:lnTo>
                  <a:pt x="333" y="931"/>
                </a:lnTo>
                <a:lnTo>
                  <a:pt x="324" y="916"/>
                </a:lnTo>
                <a:lnTo>
                  <a:pt x="307" y="900"/>
                </a:lnTo>
                <a:lnTo>
                  <a:pt x="299" y="892"/>
                </a:lnTo>
                <a:lnTo>
                  <a:pt x="288" y="885"/>
                </a:lnTo>
                <a:lnTo>
                  <a:pt x="276" y="877"/>
                </a:lnTo>
                <a:lnTo>
                  <a:pt x="263" y="871"/>
                </a:lnTo>
                <a:lnTo>
                  <a:pt x="250" y="866"/>
                </a:lnTo>
                <a:lnTo>
                  <a:pt x="236" y="861"/>
                </a:lnTo>
                <a:lnTo>
                  <a:pt x="218" y="858"/>
                </a:lnTo>
                <a:lnTo>
                  <a:pt x="200" y="858"/>
                </a:lnTo>
                <a:lnTo>
                  <a:pt x="200" y="858"/>
                </a:lnTo>
                <a:lnTo>
                  <a:pt x="180" y="858"/>
                </a:lnTo>
                <a:lnTo>
                  <a:pt x="161" y="863"/>
                </a:lnTo>
                <a:lnTo>
                  <a:pt x="141" y="868"/>
                </a:lnTo>
                <a:lnTo>
                  <a:pt x="122" y="877"/>
                </a:lnTo>
                <a:lnTo>
                  <a:pt x="106" y="887"/>
                </a:lnTo>
                <a:lnTo>
                  <a:pt x="89" y="900"/>
                </a:lnTo>
                <a:lnTo>
                  <a:pt x="73" y="915"/>
                </a:lnTo>
                <a:lnTo>
                  <a:pt x="58" y="931"/>
                </a:lnTo>
                <a:lnTo>
                  <a:pt x="45" y="947"/>
                </a:lnTo>
                <a:lnTo>
                  <a:pt x="34" y="967"/>
                </a:lnTo>
                <a:lnTo>
                  <a:pt x="24" y="988"/>
                </a:lnTo>
                <a:lnTo>
                  <a:pt x="16" y="1009"/>
                </a:lnTo>
                <a:lnTo>
                  <a:pt x="10" y="1032"/>
                </a:lnTo>
                <a:lnTo>
                  <a:pt x="5" y="1056"/>
                </a:lnTo>
                <a:lnTo>
                  <a:pt x="1" y="1081"/>
                </a:lnTo>
                <a:lnTo>
                  <a:pt x="0" y="1107"/>
                </a:lnTo>
                <a:lnTo>
                  <a:pt x="0" y="1107"/>
                </a:lnTo>
                <a:lnTo>
                  <a:pt x="1" y="1133"/>
                </a:lnTo>
                <a:lnTo>
                  <a:pt x="5" y="1157"/>
                </a:lnTo>
                <a:lnTo>
                  <a:pt x="10" y="1182"/>
                </a:lnTo>
                <a:lnTo>
                  <a:pt x="16" y="1204"/>
                </a:lnTo>
                <a:lnTo>
                  <a:pt x="24" y="1225"/>
                </a:lnTo>
                <a:lnTo>
                  <a:pt x="34" y="1247"/>
                </a:lnTo>
                <a:lnTo>
                  <a:pt x="45" y="1266"/>
                </a:lnTo>
                <a:lnTo>
                  <a:pt x="58" y="1284"/>
                </a:lnTo>
                <a:lnTo>
                  <a:pt x="73" y="1299"/>
                </a:lnTo>
                <a:lnTo>
                  <a:pt x="89" y="1313"/>
                </a:lnTo>
                <a:lnTo>
                  <a:pt x="106" y="1326"/>
                </a:lnTo>
                <a:lnTo>
                  <a:pt x="122" y="1336"/>
                </a:lnTo>
                <a:lnTo>
                  <a:pt x="141" y="1346"/>
                </a:lnTo>
                <a:lnTo>
                  <a:pt x="161" y="1351"/>
                </a:lnTo>
                <a:lnTo>
                  <a:pt x="180" y="1356"/>
                </a:lnTo>
                <a:lnTo>
                  <a:pt x="200" y="1356"/>
                </a:lnTo>
                <a:lnTo>
                  <a:pt x="200" y="1356"/>
                </a:lnTo>
                <a:lnTo>
                  <a:pt x="218" y="1356"/>
                </a:lnTo>
                <a:lnTo>
                  <a:pt x="236" y="1352"/>
                </a:lnTo>
                <a:lnTo>
                  <a:pt x="250" y="1349"/>
                </a:lnTo>
                <a:lnTo>
                  <a:pt x="263" y="1343"/>
                </a:lnTo>
                <a:lnTo>
                  <a:pt x="276" y="1336"/>
                </a:lnTo>
                <a:lnTo>
                  <a:pt x="288" y="1328"/>
                </a:lnTo>
                <a:lnTo>
                  <a:pt x="299" y="1321"/>
                </a:lnTo>
                <a:lnTo>
                  <a:pt x="307" y="1313"/>
                </a:lnTo>
                <a:lnTo>
                  <a:pt x="324" y="1297"/>
                </a:lnTo>
                <a:lnTo>
                  <a:pt x="333" y="1282"/>
                </a:lnTo>
                <a:lnTo>
                  <a:pt x="342" y="1269"/>
                </a:lnTo>
                <a:lnTo>
                  <a:pt x="342" y="1269"/>
                </a:lnTo>
                <a:lnTo>
                  <a:pt x="348" y="1258"/>
                </a:lnTo>
                <a:lnTo>
                  <a:pt x="355" y="1248"/>
                </a:lnTo>
                <a:lnTo>
                  <a:pt x="361" y="1240"/>
                </a:lnTo>
                <a:lnTo>
                  <a:pt x="369" y="1234"/>
                </a:lnTo>
                <a:lnTo>
                  <a:pt x="376" y="1229"/>
                </a:lnTo>
                <a:lnTo>
                  <a:pt x="384" y="1225"/>
                </a:lnTo>
                <a:lnTo>
                  <a:pt x="390" y="1224"/>
                </a:lnTo>
                <a:lnTo>
                  <a:pt x="397" y="1224"/>
                </a:lnTo>
                <a:lnTo>
                  <a:pt x="403" y="1225"/>
                </a:lnTo>
                <a:lnTo>
                  <a:pt x="410" y="1229"/>
                </a:lnTo>
                <a:lnTo>
                  <a:pt x="416" y="1234"/>
                </a:lnTo>
                <a:lnTo>
                  <a:pt x="421" y="1240"/>
                </a:lnTo>
                <a:lnTo>
                  <a:pt x="424" y="1248"/>
                </a:lnTo>
                <a:lnTo>
                  <a:pt x="428" y="1258"/>
                </a:lnTo>
                <a:lnTo>
                  <a:pt x="429" y="1269"/>
                </a:lnTo>
                <a:lnTo>
                  <a:pt x="429" y="1282"/>
                </a:lnTo>
                <a:lnTo>
                  <a:pt x="429" y="1556"/>
                </a:lnTo>
                <a:lnTo>
                  <a:pt x="433" y="1556"/>
                </a:lnTo>
                <a:lnTo>
                  <a:pt x="433" y="2150"/>
                </a:lnTo>
                <a:lnTo>
                  <a:pt x="1305" y="2150"/>
                </a:lnTo>
                <a:lnTo>
                  <a:pt x="1305" y="2150"/>
                </a:lnTo>
                <a:lnTo>
                  <a:pt x="1318" y="2150"/>
                </a:lnTo>
                <a:lnTo>
                  <a:pt x="1327" y="2148"/>
                </a:lnTo>
                <a:lnTo>
                  <a:pt x="1337" y="2145"/>
                </a:lnTo>
                <a:lnTo>
                  <a:pt x="1345" y="2142"/>
                </a:lnTo>
                <a:lnTo>
                  <a:pt x="1352" y="2137"/>
                </a:lnTo>
                <a:lnTo>
                  <a:pt x="1357" y="2130"/>
                </a:lnTo>
                <a:lnTo>
                  <a:pt x="1360" y="2124"/>
                </a:lnTo>
                <a:lnTo>
                  <a:pt x="1362" y="2117"/>
                </a:lnTo>
                <a:lnTo>
                  <a:pt x="1362" y="2111"/>
                </a:lnTo>
                <a:lnTo>
                  <a:pt x="1360" y="2104"/>
                </a:lnTo>
                <a:lnTo>
                  <a:pt x="1357" y="2096"/>
                </a:lnTo>
                <a:lnTo>
                  <a:pt x="1352" y="2089"/>
                </a:lnTo>
                <a:lnTo>
                  <a:pt x="1347" y="2081"/>
                </a:lnTo>
                <a:lnTo>
                  <a:pt x="1339" y="2075"/>
                </a:lnTo>
                <a:lnTo>
                  <a:pt x="1329" y="2068"/>
                </a:lnTo>
                <a:lnTo>
                  <a:pt x="1318" y="2062"/>
                </a:lnTo>
                <a:lnTo>
                  <a:pt x="1318" y="2062"/>
                </a:lnTo>
                <a:lnTo>
                  <a:pt x="1303" y="2054"/>
                </a:lnTo>
                <a:lnTo>
                  <a:pt x="1290" y="2044"/>
                </a:lnTo>
                <a:lnTo>
                  <a:pt x="1274" y="2028"/>
                </a:lnTo>
                <a:lnTo>
                  <a:pt x="1266" y="2020"/>
                </a:lnTo>
                <a:lnTo>
                  <a:pt x="1258" y="2008"/>
                </a:lnTo>
                <a:lnTo>
                  <a:pt x="1251" y="1997"/>
                </a:lnTo>
                <a:lnTo>
                  <a:pt x="1243" y="1984"/>
                </a:lnTo>
                <a:lnTo>
                  <a:pt x="1238" y="1971"/>
                </a:lnTo>
                <a:lnTo>
                  <a:pt x="1233" y="1956"/>
                </a:lnTo>
                <a:lnTo>
                  <a:pt x="1231" y="1938"/>
                </a:lnTo>
                <a:lnTo>
                  <a:pt x="1230" y="1920"/>
                </a:lnTo>
                <a:lnTo>
                  <a:pt x="1230" y="1920"/>
                </a:lnTo>
                <a:lnTo>
                  <a:pt x="1231" y="1901"/>
                </a:lnTo>
                <a:lnTo>
                  <a:pt x="1235" y="1881"/>
                </a:lnTo>
                <a:lnTo>
                  <a:pt x="1241" y="1862"/>
                </a:lnTo>
                <a:lnTo>
                  <a:pt x="1249" y="1842"/>
                </a:lnTo>
                <a:lnTo>
                  <a:pt x="1261" y="1826"/>
                </a:lnTo>
                <a:lnTo>
                  <a:pt x="1272" y="1810"/>
                </a:lnTo>
                <a:lnTo>
                  <a:pt x="1287" y="1793"/>
                </a:lnTo>
                <a:lnTo>
                  <a:pt x="1303" y="1779"/>
                </a:lnTo>
                <a:lnTo>
                  <a:pt x="1321" y="1766"/>
                </a:lnTo>
                <a:lnTo>
                  <a:pt x="1340" y="1754"/>
                </a:lnTo>
                <a:lnTo>
                  <a:pt x="1360" y="1745"/>
                </a:lnTo>
                <a:lnTo>
                  <a:pt x="1383" y="1736"/>
                </a:lnTo>
                <a:lnTo>
                  <a:pt x="1406" y="1730"/>
                </a:lnTo>
                <a:lnTo>
                  <a:pt x="1430" y="1725"/>
                </a:lnTo>
                <a:lnTo>
                  <a:pt x="1454" y="1722"/>
                </a:lnTo>
                <a:lnTo>
                  <a:pt x="1480" y="1720"/>
                </a:lnTo>
                <a:lnTo>
                  <a:pt x="1480" y="1720"/>
                </a:lnTo>
                <a:lnTo>
                  <a:pt x="1505" y="1722"/>
                </a:lnTo>
                <a:lnTo>
                  <a:pt x="1529" y="1725"/>
                </a:lnTo>
                <a:lnTo>
                  <a:pt x="1554" y="1730"/>
                </a:lnTo>
                <a:lnTo>
                  <a:pt x="1576" y="1736"/>
                </a:lnTo>
                <a:lnTo>
                  <a:pt x="1599" y="1745"/>
                </a:lnTo>
                <a:lnTo>
                  <a:pt x="1619" y="1754"/>
                </a:lnTo>
                <a:lnTo>
                  <a:pt x="1638" y="1766"/>
                </a:lnTo>
                <a:lnTo>
                  <a:pt x="1656" y="1779"/>
                </a:lnTo>
                <a:lnTo>
                  <a:pt x="1672" y="1793"/>
                </a:lnTo>
                <a:lnTo>
                  <a:pt x="1687" y="1810"/>
                </a:lnTo>
                <a:lnTo>
                  <a:pt x="1698" y="1826"/>
                </a:lnTo>
                <a:lnTo>
                  <a:pt x="1710" y="1842"/>
                </a:lnTo>
                <a:lnTo>
                  <a:pt x="1718" y="1862"/>
                </a:lnTo>
                <a:lnTo>
                  <a:pt x="1724" y="1881"/>
                </a:lnTo>
                <a:lnTo>
                  <a:pt x="1728" y="1901"/>
                </a:lnTo>
                <a:lnTo>
                  <a:pt x="1729" y="1920"/>
                </a:lnTo>
                <a:lnTo>
                  <a:pt x="1729" y="1920"/>
                </a:lnTo>
                <a:close/>
              </a:path>
            </a:pathLst>
          </a:custGeom>
          <a:solidFill>
            <a:srgbClr val="004A83"/>
          </a:solidFill>
          <a:ln w="28575">
            <a:solidFill>
              <a:schemeClr val="tx1">
                <a:lumMod val="50000"/>
                <a:lumOff val="50000"/>
              </a:schemeClr>
            </a:solidFill>
            <a:prstDash val="solid"/>
            <a:round/>
            <a:headEnd/>
            <a:tailEnd/>
          </a:ln>
        </p:spPr>
        <p:txBody>
          <a:bodyPr lIns="468000" anchor="ctr"/>
          <a:lstStyle/>
          <a:p>
            <a:pPr algn="ctr" eaLnBrk="1" hangingPunct="1">
              <a:defRPr/>
            </a:pPr>
            <a:r>
              <a:rPr lang="en-US" sz="3200" dirty="0">
                <a:solidFill>
                  <a:schemeClr val="bg1"/>
                </a:solidFill>
                <a:cs typeface="Arial" charset="0"/>
              </a:rPr>
              <a:t>Volunteers</a:t>
            </a:r>
            <a:endParaRPr lang="en-GB" sz="3200" dirty="0">
              <a:solidFill>
                <a:schemeClr val="bg1"/>
              </a:solidFill>
              <a:cs typeface="Arial" charset="0"/>
            </a:endParaRPr>
          </a:p>
        </p:txBody>
      </p:sp>
      <p:sp>
        <p:nvSpPr>
          <p:cNvPr id="7" name="Freeform 8"/>
          <p:cNvSpPr>
            <a:spLocks/>
          </p:cNvSpPr>
          <p:nvPr/>
        </p:nvSpPr>
        <p:spPr bwMode="auto">
          <a:xfrm>
            <a:off x="4630738" y="3484563"/>
            <a:ext cx="2497137" cy="3000375"/>
          </a:xfrm>
          <a:custGeom>
            <a:avLst/>
            <a:gdLst>
              <a:gd name="T0" fmla="*/ 195 w 2151"/>
              <a:gd name="T1" fmla="*/ 1725 h 2586"/>
              <a:gd name="T2" fmla="*/ 141 w 2151"/>
              <a:gd name="T3" fmla="*/ 1702 h 2586"/>
              <a:gd name="T4" fmla="*/ 96 w 2151"/>
              <a:gd name="T5" fmla="*/ 1655 h 2586"/>
              <a:gd name="T6" fmla="*/ 76 w 2151"/>
              <a:gd name="T7" fmla="*/ 1621 h 2586"/>
              <a:gd name="T8" fmla="*/ 47 w 2151"/>
              <a:gd name="T9" fmla="*/ 1598 h 2586"/>
              <a:gd name="T10" fmla="*/ 19 w 2151"/>
              <a:gd name="T11" fmla="*/ 1603 h 2586"/>
              <a:gd name="T12" fmla="*/ 2 w 2151"/>
              <a:gd name="T13" fmla="*/ 1631 h 2586"/>
              <a:gd name="T14" fmla="*/ 2151 w 2151"/>
              <a:gd name="T15" fmla="*/ 2586 h 2586"/>
              <a:gd name="T16" fmla="*/ 1218 w 2151"/>
              <a:gd name="T17" fmla="*/ 430 h 2586"/>
              <a:gd name="T18" fmla="*/ 1184 w 2151"/>
              <a:gd name="T19" fmla="*/ 425 h 2586"/>
              <a:gd name="T20" fmla="*/ 1163 w 2151"/>
              <a:gd name="T21" fmla="*/ 404 h 2586"/>
              <a:gd name="T22" fmla="*/ 1165 w 2151"/>
              <a:gd name="T23" fmla="*/ 376 h 2586"/>
              <a:gd name="T24" fmla="*/ 1194 w 2151"/>
              <a:gd name="T25" fmla="*/ 347 h 2586"/>
              <a:gd name="T26" fmla="*/ 1233 w 2151"/>
              <a:gd name="T27" fmla="*/ 322 h 2586"/>
              <a:gd name="T28" fmla="*/ 1272 w 2151"/>
              <a:gd name="T29" fmla="*/ 277 h 2586"/>
              <a:gd name="T30" fmla="*/ 1292 w 2151"/>
              <a:gd name="T31" fmla="*/ 218 h 2586"/>
              <a:gd name="T32" fmla="*/ 1288 w 2151"/>
              <a:gd name="T33" fmla="*/ 160 h 2586"/>
              <a:gd name="T34" fmla="*/ 1251 w 2151"/>
              <a:gd name="T35" fmla="*/ 88 h 2586"/>
              <a:gd name="T36" fmla="*/ 1183 w 2151"/>
              <a:gd name="T37" fmla="*/ 34 h 2586"/>
              <a:gd name="T38" fmla="*/ 1093 w 2151"/>
              <a:gd name="T39" fmla="*/ 4 h 2586"/>
              <a:gd name="T40" fmla="*/ 1018 w 2151"/>
              <a:gd name="T41" fmla="*/ 2 h 2586"/>
              <a:gd name="T42" fmla="*/ 924 w 2151"/>
              <a:gd name="T43" fmla="*/ 25 h 2586"/>
              <a:gd name="T44" fmla="*/ 851 w 2151"/>
              <a:gd name="T45" fmla="*/ 73 h 2586"/>
              <a:gd name="T46" fmla="*/ 805 w 2151"/>
              <a:gd name="T47" fmla="*/ 142 h 2586"/>
              <a:gd name="T48" fmla="*/ 794 w 2151"/>
              <a:gd name="T49" fmla="*/ 200 h 2586"/>
              <a:gd name="T50" fmla="*/ 807 w 2151"/>
              <a:gd name="T51" fmla="*/ 264 h 2586"/>
              <a:gd name="T52" fmla="*/ 838 w 2151"/>
              <a:gd name="T53" fmla="*/ 308 h 2586"/>
              <a:gd name="T54" fmla="*/ 882 w 2151"/>
              <a:gd name="T55" fmla="*/ 342 h 2586"/>
              <a:gd name="T56" fmla="*/ 916 w 2151"/>
              <a:gd name="T57" fmla="*/ 368 h 2586"/>
              <a:gd name="T58" fmla="*/ 926 w 2151"/>
              <a:gd name="T59" fmla="*/ 397 h 2586"/>
              <a:gd name="T60" fmla="*/ 909 w 2151"/>
              <a:gd name="T61" fmla="*/ 420 h 2586"/>
              <a:gd name="T62" fmla="*/ 869 w 2151"/>
              <a:gd name="T63" fmla="*/ 430 h 2586"/>
              <a:gd name="T64" fmla="*/ 0 w 2151"/>
              <a:gd name="T65" fmla="*/ 1305 h 2586"/>
              <a:gd name="T66" fmla="*/ 5 w 2151"/>
              <a:gd name="T67" fmla="*/ 1338 h 2586"/>
              <a:gd name="T68" fmla="*/ 26 w 2151"/>
              <a:gd name="T69" fmla="*/ 1361 h 2586"/>
              <a:gd name="T70" fmla="*/ 54 w 2151"/>
              <a:gd name="T71" fmla="*/ 1357 h 2586"/>
              <a:gd name="T72" fmla="*/ 83 w 2151"/>
              <a:gd name="T73" fmla="*/ 1328 h 2586"/>
              <a:gd name="T74" fmla="*/ 107 w 2151"/>
              <a:gd name="T75" fmla="*/ 1291 h 2586"/>
              <a:gd name="T76" fmla="*/ 153 w 2151"/>
              <a:gd name="T77" fmla="*/ 1250 h 2586"/>
              <a:gd name="T78" fmla="*/ 211 w 2151"/>
              <a:gd name="T79" fmla="*/ 1230 h 2586"/>
              <a:gd name="T80" fmla="*/ 270 w 2151"/>
              <a:gd name="T81" fmla="*/ 1235 h 2586"/>
              <a:gd name="T82" fmla="*/ 342 w 2151"/>
              <a:gd name="T83" fmla="*/ 1273 h 2586"/>
              <a:gd name="T84" fmla="*/ 395 w 2151"/>
              <a:gd name="T85" fmla="*/ 1339 h 2586"/>
              <a:gd name="T86" fmla="*/ 426 w 2151"/>
              <a:gd name="T87" fmla="*/ 1429 h 2586"/>
              <a:gd name="T88" fmla="*/ 428 w 2151"/>
              <a:gd name="T89" fmla="*/ 1505 h 2586"/>
              <a:gd name="T90" fmla="*/ 405 w 2151"/>
              <a:gd name="T91" fmla="*/ 1598 h 2586"/>
              <a:gd name="T92" fmla="*/ 356 w 2151"/>
              <a:gd name="T93" fmla="*/ 1673 h 2586"/>
              <a:gd name="T94" fmla="*/ 288 w 2151"/>
              <a:gd name="T95" fmla="*/ 1718 h 2586"/>
              <a:gd name="T96" fmla="*/ 229 w 2151"/>
              <a:gd name="T97" fmla="*/ 1730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51" h="2586">
                <a:moveTo>
                  <a:pt x="229" y="1730"/>
                </a:moveTo>
                <a:lnTo>
                  <a:pt x="229" y="1730"/>
                </a:lnTo>
                <a:lnTo>
                  <a:pt x="211" y="1728"/>
                </a:lnTo>
                <a:lnTo>
                  <a:pt x="195" y="1725"/>
                </a:lnTo>
                <a:lnTo>
                  <a:pt x="179" y="1722"/>
                </a:lnTo>
                <a:lnTo>
                  <a:pt x="166" y="1715"/>
                </a:lnTo>
                <a:lnTo>
                  <a:pt x="153" y="1709"/>
                </a:lnTo>
                <a:lnTo>
                  <a:pt x="141" y="1702"/>
                </a:lnTo>
                <a:lnTo>
                  <a:pt x="132" y="1694"/>
                </a:lnTo>
                <a:lnTo>
                  <a:pt x="122" y="1686"/>
                </a:lnTo>
                <a:lnTo>
                  <a:pt x="107" y="1670"/>
                </a:lnTo>
                <a:lnTo>
                  <a:pt x="96" y="1655"/>
                </a:lnTo>
                <a:lnTo>
                  <a:pt x="88" y="1642"/>
                </a:lnTo>
                <a:lnTo>
                  <a:pt x="88" y="1642"/>
                </a:lnTo>
                <a:lnTo>
                  <a:pt x="83" y="1631"/>
                </a:lnTo>
                <a:lnTo>
                  <a:pt x="76" y="1621"/>
                </a:lnTo>
                <a:lnTo>
                  <a:pt x="68" y="1613"/>
                </a:lnTo>
                <a:lnTo>
                  <a:pt x="62" y="1606"/>
                </a:lnTo>
                <a:lnTo>
                  <a:pt x="54" y="1601"/>
                </a:lnTo>
                <a:lnTo>
                  <a:pt x="47" y="1598"/>
                </a:lnTo>
                <a:lnTo>
                  <a:pt x="39" y="1598"/>
                </a:lnTo>
                <a:lnTo>
                  <a:pt x="32" y="1598"/>
                </a:lnTo>
                <a:lnTo>
                  <a:pt x="26" y="1600"/>
                </a:lnTo>
                <a:lnTo>
                  <a:pt x="19" y="1603"/>
                </a:lnTo>
                <a:lnTo>
                  <a:pt x="15" y="1608"/>
                </a:lnTo>
                <a:lnTo>
                  <a:pt x="10" y="1614"/>
                </a:lnTo>
                <a:lnTo>
                  <a:pt x="5" y="1621"/>
                </a:lnTo>
                <a:lnTo>
                  <a:pt x="2" y="1631"/>
                </a:lnTo>
                <a:lnTo>
                  <a:pt x="0" y="1642"/>
                </a:lnTo>
                <a:lnTo>
                  <a:pt x="0" y="1655"/>
                </a:lnTo>
                <a:lnTo>
                  <a:pt x="0" y="2586"/>
                </a:lnTo>
                <a:lnTo>
                  <a:pt x="2151" y="2586"/>
                </a:lnTo>
                <a:lnTo>
                  <a:pt x="2151" y="431"/>
                </a:lnTo>
                <a:lnTo>
                  <a:pt x="1656" y="431"/>
                </a:lnTo>
                <a:lnTo>
                  <a:pt x="1656" y="430"/>
                </a:lnTo>
                <a:lnTo>
                  <a:pt x="1218" y="430"/>
                </a:lnTo>
                <a:lnTo>
                  <a:pt x="1218" y="430"/>
                </a:lnTo>
                <a:lnTo>
                  <a:pt x="1205" y="430"/>
                </a:lnTo>
                <a:lnTo>
                  <a:pt x="1194" y="428"/>
                </a:lnTo>
                <a:lnTo>
                  <a:pt x="1184" y="425"/>
                </a:lnTo>
                <a:lnTo>
                  <a:pt x="1178" y="420"/>
                </a:lnTo>
                <a:lnTo>
                  <a:pt x="1171" y="415"/>
                </a:lnTo>
                <a:lnTo>
                  <a:pt x="1166" y="410"/>
                </a:lnTo>
                <a:lnTo>
                  <a:pt x="1163" y="404"/>
                </a:lnTo>
                <a:lnTo>
                  <a:pt x="1162" y="397"/>
                </a:lnTo>
                <a:lnTo>
                  <a:pt x="1162" y="391"/>
                </a:lnTo>
                <a:lnTo>
                  <a:pt x="1162" y="383"/>
                </a:lnTo>
                <a:lnTo>
                  <a:pt x="1165" y="376"/>
                </a:lnTo>
                <a:lnTo>
                  <a:pt x="1170" y="368"/>
                </a:lnTo>
                <a:lnTo>
                  <a:pt x="1176" y="361"/>
                </a:lnTo>
                <a:lnTo>
                  <a:pt x="1184" y="353"/>
                </a:lnTo>
                <a:lnTo>
                  <a:pt x="1194" y="347"/>
                </a:lnTo>
                <a:lnTo>
                  <a:pt x="1205" y="342"/>
                </a:lnTo>
                <a:lnTo>
                  <a:pt x="1205" y="342"/>
                </a:lnTo>
                <a:lnTo>
                  <a:pt x="1218" y="334"/>
                </a:lnTo>
                <a:lnTo>
                  <a:pt x="1233" y="322"/>
                </a:lnTo>
                <a:lnTo>
                  <a:pt x="1249" y="308"/>
                </a:lnTo>
                <a:lnTo>
                  <a:pt x="1258" y="298"/>
                </a:lnTo>
                <a:lnTo>
                  <a:pt x="1266" y="288"/>
                </a:lnTo>
                <a:lnTo>
                  <a:pt x="1272" y="277"/>
                </a:lnTo>
                <a:lnTo>
                  <a:pt x="1279" y="264"/>
                </a:lnTo>
                <a:lnTo>
                  <a:pt x="1285" y="251"/>
                </a:lnTo>
                <a:lnTo>
                  <a:pt x="1288" y="235"/>
                </a:lnTo>
                <a:lnTo>
                  <a:pt x="1292" y="218"/>
                </a:lnTo>
                <a:lnTo>
                  <a:pt x="1293" y="200"/>
                </a:lnTo>
                <a:lnTo>
                  <a:pt x="1293" y="200"/>
                </a:lnTo>
                <a:lnTo>
                  <a:pt x="1292" y="181"/>
                </a:lnTo>
                <a:lnTo>
                  <a:pt x="1288" y="160"/>
                </a:lnTo>
                <a:lnTo>
                  <a:pt x="1282" y="142"/>
                </a:lnTo>
                <a:lnTo>
                  <a:pt x="1274" y="122"/>
                </a:lnTo>
                <a:lnTo>
                  <a:pt x="1262" y="104"/>
                </a:lnTo>
                <a:lnTo>
                  <a:pt x="1251" y="88"/>
                </a:lnTo>
                <a:lnTo>
                  <a:pt x="1236" y="73"/>
                </a:lnTo>
                <a:lnTo>
                  <a:pt x="1220" y="59"/>
                </a:lnTo>
                <a:lnTo>
                  <a:pt x="1202" y="46"/>
                </a:lnTo>
                <a:lnTo>
                  <a:pt x="1183" y="34"/>
                </a:lnTo>
                <a:lnTo>
                  <a:pt x="1162" y="25"/>
                </a:lnTo>
                <a:lnTo>
                  <a:pt x="1140" y="17"/>
                </a:lnTo>
                <a:lnTo>
                  <a:pt x="1118" y="8"/>
                </a:lnTo>
                <a:lnTo>
                  <a:pt x="1093" y="4"/>
                </a:lnTo>
                <a:lnTo>
                  <a:pt x="1069" y="2"/>
                </a:lnTo>
                <a:lnTo>
                  <a:pt x="1043" y="0"/>
                </a:lnTo>
                <a:lnTo>
                  <a:pt x="1043" y="0"/>
                </a:lnTo>
                <a:lnTo>
                  <a:pt x="1018" y="2"/>
                </a:lnTo>
                <a:lnTo>
                  <a:pt x="992" y="4"/>
                </a:lnTo>
                <a:lnTo>
                  <a:pt x="970" y="8"/>
                </a:lnTo>
                <a:lnTo>
                  <a:pt x="947" y="17"/>
                </a:lnTo>
                <a:lnTo>
                  <a:pt x="924" y="25"/>
                </a:lnTo>
                <a:lnTo>
                  <a:pt x="903" y="34"/>
                </a:lnTo>
                <a:lnTo>
                  <a:pt x="885" y="46"/>
                </a:lnTo>
                <a:lnTo>
                  <a:pt x="867" y="59"/>
                </a:lnTo>
                <a:lnTo>
                  <a:pt x="851" y="73"/>
                </a:lnTo>
                <a:lnTo>
                  <a:pt x="836" y="88"/>
                </a:lnTo>
                <a:lnTo>
                  <a:pt x="823" y="104"/>
                </a:lnTo>
                <a:lnTo>
                  <a:pt x="813" y="122"/>
                </a:lnTo>
                <a:lnTo>
                  <a:pt x="805" y="142"/>
                </a:lnTo>
                <a:lnTo>
                  <a:pt x="799" y="160"/>
                </a:lnTo>
                <a:lnTo>
                  <a:pt x="795" y="181"/>
                </a:lnTo>
                <a:lnTo>
                  <a:pt x="794" y="200"/>
                </a:lnTo>
                <a:lnTo>
                  <a:pt x="794" y="200"/>
                </a:lnTo>
                <a:lnTo>
                  <a:pt x="794" y="218"/>
                </a:lnTo>
                <a:lnTo>
                  <a:pt x="797" y="235"/>
                </a:lnTo>
                <a:lnTo>
                  <a:pt x="802" y="251"/>
                </a:lnTo>
                <a:lnTo>
                  <a:pt x="807" y="264"/>
                </a:lnTo>
                <a:lnTo>
                  <a:pt x="813" y="277"/>
                </a:lnTo>
                <a:lnTo>
                  <a:pt x="822" y="288"/>
                </a:lnTo>
                <a:lnTo>
                  <a:pt x="830" y="298"/>
                </a:lnTo>
                <a:lnTo>
                  <a:pt x="838" y="308"/>
                </a:lnTo>
                <a:lnTo>
                  <a:pt x="854" y="322"/>
                </a:lnTo>
                <a:lnTo>
                  <a:pt x="867" y="334"/>
                </a:lnTo>
                <a:lnTo>
                  <a:pt x="882" y="342"/>
                </a:lnTo>
                <a:lnTo>
                  <a:pt x="882" y="342"/>
                </a:lnTo>
                <a:lnTo>
                  <a:pt x="891" y="347"/>
                </a:lnTo>
                <a:lnTo>
                  <a:pt x="901" y="353"/>
                </a:lnTo>
                <a:lnTo>
                  <a:pt x="909" y="361"/>
                </a:lnTo>
                <a:lnTo>
                  <a:pt x="916" y="368"/>
                </a:lnTo>
                <a:lnTo>
                  <a:pt x="921" y="376"/>
                </a:lnTo>
                <a:lnTo>
                  <a:pt x="924" y="383"/>
                </a:lnTo>
                <a:lnTo>
                  <a:pt x="926" y="391"/>
                </a:lnTo>
                <a:lnTo>
                  <a:pt x="926" y="397"/>
                </a:lnTo>
                <a:lnTo>
                  <a:pt x="924" y="404"/>
                </a:lnTo>
                <a:lnTo>
                  <a:pt x="921" y="410"/>
                </a:lnTo>
                <a:lnTo>
                  <a:pt x="916" y="415"/>
                </a:lnTo>
                <a:lnTo>
                  <a:pt x="909" y="420"/>
                </a:lnTo>
                <a:lnTo>
                  <a:pt x="901" y="425"/>
                </a:lnTo>
                <a:lnTo>
                  <a:pt x="891" y="428"/>
                </a:lnTo>
                <a:lnTo>
                  <a:pt x="880" y="430"/>
                </a:lnTo>
                <a:lnTo>
                  <a:pt x="869" y="430"/>
                </a:lnTo>
                <a:lnTo>
                  <a:pt x="595" y="430"/>
                </a:lnTo>
                <a:lnTo>
                  <a:pt x="595" y="431"/>
                </a:lnTo>
                <a:lnTo>
                  <a:pt x="0" y="431"/>
                </a:lnTo>
                <a:lnTo>
                  <a:pt x="0" y="1305"/>
                </a:lnTo>
                <a:lnTo>
                  <a:pt x="0" y="1305"/>
                </a:lnTo>
                <a:lnTo>
                  <a:pt x="0" y="1317"/>
                </a:lnTo>
                <a:lnTo>
                  <a:pt x="2" y="1328"/>
                </a:lnTo>
                <a:lnTo>
                  <a:pt x="5" y="1338"/>
                </a:lnTo>
                <a:lnTo>
                  <a:pt x="10" y="1346"/>
                </a:lnTo>
                <a:lnTo>
                  <a:pt x="15" y="1352"/>
                </a:lnTo>
                <a:lnTo>
                  <a:pt x="19" y="1357"/>
                </a:lnTo>
                <a:lnTo>
                  <a:pt x="26" y="1361"/>
                </a:lnTo>
                <a:lnTo>
                  <a:pt x="32" y="1362"/>
                </a:lnTo>
                <a:lnTo>
                  <a:pt x="39" y="1362"/>
                </a:lnTo>
                <a:lnTo>
                  <a:pt x="47" y="1361"/>
                </a:lnTo>
                <a:lnTo>
                  <a:pt x="54" y="1357"/>
                </a:lnTo>
                <a:lnTo>
                  <a:pt x="62" y="1352"/>
                </a:lnTo>
                <a:lnTo>
                  <a:pt x="68" y="1346"/>
                </a:lnTo>
                <a:lnTo>
                  <a:pt x="76" y="1338"/>
                </a:lnTo>
                <a:lnTo>
                  <a:pt x="83" y="1328"/>
                </a:lnTo>
                <a:lnTo>
                  <a:pt x="88" y="1318"/>
                </a:lnTo>
                <a:lnTo>
                  <a:pt x="88" y="1318"/>
                </a:lnTo>
                <a:lnTo>
                  <a:pt x="96" y="1304"/>
                </a:lnTo>
                <a:lnTo>
                  <a:pt x="107" y="1291"/>
                </a:lnTo>
                <a:lnTo>
                  <a:pt x="122" y="1274"/>
                </a:lnTo>
                <a:lnTo>
                  <a:pt x="132" y="1266"/>
                </a:lnTo>
                <a:lnTo>
                  <a:pt x="141" y="1258"/>
                </a:lnTo>
                <a:lnTo>
                  <a:pt x="153" y="1250"/>
                </a:lnTo>
                <a:lnTo>
                  <a:pt x="166" y="1243"/>
                </a:lnTo>
                <a:lnTo>
                  <a:pt x="179" y="1238"/>
                </a:lnTo>
                <a:lnTo>
                  <a:pt x="195" y="1234"/>
                </a:lnTo>
                <a:lnTo>
                  <a:pt x="211" y="1230"/>
                </a:lnTo>
                <a:lnTo>
                  <a:pt x="229" y="1230"/>
                </a:lnTo>
                <a:lnTo>
                  <a:pt x="229" y="1230"/>
                </a:lnTo>
                <a:lnTo>
                  <a:pt x="249" y="1232"/>
                </a:lnTo>
                <a:lnTo>
                  <a:pt x="270" y="1235"/>
                </a:lnTo>
                <a:lnTo>
                  <a:pt x="288" y="1242"/>
                </a:lnTo>
                <a:lnTo>
                  <a:pt x="307" y="1250"/>
                </a:lnTo>
                <a:lnTo>
                  <a:pt x="325" y="1260"/>
                </a:lnTo>
                <a:lnTo>
                  <a:pt x="342" y="1273"/>
                </a:lnTo>
                <a:lnTo>
                  <a:pt x="356" y="1287"/>
                </a:lnTo>
                <a:lnTo>
                  <a:pt x="371" y="1304"/>
                </a:lnTo>
                <a:lnTo>
                  <a:pt x="384" y="1321"/>
                </a:lnTo>
                <a:lnTo>
                  <a:pt x="395" y="1339"/>
                </a:lnTo>
                <a:lnTo>
                  <a:pt x="405" y="1361"/>
                </a:lnTo>
                <a:lnTo>
                  <a:pt x="413" y="1383"/>
                </a:lnTo>
                <a:lnTo>
                  <a:pt x="421" y="1406"/>
                </a:lnTo>
                <a:lnTo>
                  <a:pt x="426" y="1429"/>
                </a:lnTo>
                <a:lnTo>
                  <a:pt x="428" y="1455"/>
                </a:lnTo>
                <a:lnTo>
                  <a:pt x="429" y="1479"/>
                </a:lnTo>
                <a:lnTo>
                  <a:pt x="429" y="1479"/>
                </a:lnTo>
                <a:lnTo>
                  <a:pt x="428" y="1505"/>
                </a:lnTo>
                <a:lnTo>
                  <a:pt x="426" y="1530"/>
                </a:lnTo>
                <a:lnTo>
                  <a:pt x="421" y="1554"/>
                </a:lnTo>
                <a:lnTo>
                  <a:pt x="413" y="1577"/>
                </a:lnTo>
                <a:lnTo>
                  <a:pt x="405" y="1598"/>
                </a:lnTo>
                <a:lnTo>
                  <a:pt x="395" y="1619"/>
                </a:lnTo>
                <a:lnTo>
                  <a:pt x="384" y="1639"/>
                </a:lnTo>
                <a:lnTo>
                  <a:pt x="371" y="1657"/>
                </a:lnTo>
                <a:lnTo>
                  <a:pt x="356" y="1673"/>
                </a:lnTo>
                <a:lnTo>
                  <a:pt x="342" y="1686"/>
                </a:lnTo>
                <a:lnTo>
                  <a:pt x="325" y="1699"/>
                </a:lnTo>
                <a:lnTo>
                  <a:pt x="307" y="1710"/>
                </a:lnTo>
                <a:lnTo>
                  <a:pt x="288" y="1718"/>
                </a:lnTo>
                <a:lnTo>
                  <a:pt x="270" y="1725"/>
                </a:lnTo>
                <a:lnTo>
                  <a:pt x="249" y="1728"/>
                </a:lnTo>
                <a:lnTo>
                  <a:pt x="229" y="1730"/>
                </a:lnTo>
                <a:lnTo>
                  <a:pt x="229" y="1730"/>
                </a:lnTo>
                <a:close/>
              </a:path>
            </a:pathLst>
          </a:custGeom>
          <a:solidFill>
            <a:srgbClr val="008776"/>
          </a:solidFill>
          <a:ln w="28575">
            <a:solidFill>
              <a:schemeClr val="tx1">
                <a:lumMod val="50000"/>
                <a:lumOff val="50000"/>
              </a:schemeClr>
            </a:solidFill>
            <a:prstDash val="solid"/>
            <a:round/>
            <a:headEnd/>
            <a:tailEnd/>
          </a:ln>
        </p:spPr>
        <p:txBody>
          <a:bodyPr tIns="468000" anchor="ctr" anchorCtr="1"/>
          <a:lstStyle/>
          <a:p>
            <a:pPr eaLnBrk="1" hangingPunct="1">
              <a:defRPr/>
            </a:pPr>
            <a:r>
              <a:rPr lang="en-US" sz="3200" dirty="0">
                <a:solidFill>
                  <a:schemeClr val="bg1"/>
                </a:solidFill>
                <a:cs typeface="Arial" charset="0"/>
              </a:rPr>
              <a:t>Income   </a:t>
            </a:r>
          </a:p>
          <a:p>
            <a:pPr eaLnBrk="1" hangingPunct="1">
              <a:defRPr/>
            </a:pPr>
            <a:r>
              <a:rPr lang="en-US" sz="3200" dirty="0">
                <a:solidFill>
                  <a:schemeClr val="bg1"/>
                </a:solidFill>
                <a:cs typeface="Arial" charset="0"/>
              </a:rPr>
              <a:t>from </a:t>
            </a:r>
          </a:p>
          <a:p>
            <a:pPr eaLnBrk="1" hangingPunct="1">
              <a:defRPr/>
            </a:pPr>
            <a:r>
              <a:rPr lang="en-US" sz="3200" dirty="0">
                <a:solidFill>
                  <a:schemeClr val="bg1"/>
                </a:solidFill>
                <a:cs typeface="Arial" charset="0"/>
              </a:rPr>
              <a:t>trusts</a:t>
            </a:r>
            <a:endParaRPr lang="en-GB" sz="3200" dirty="0">
              <a:solidFill>
                <a:schemeClr val="bg1"/>
              </a:solidFill>
              <a:cs typeface="Arial" charset="0"/>
            </a:endParaRPr>
          </a:p>
        </p:txBody>
      </p:sp>
      <p:sp>
        <p:nvSpPr>
          <p:cNvPr id="8" name="Freeform 5"/>
          <p:cNvSpPr>
            <a:spLocks/>
          </p:cNvSpPr>
          <p:nvPr/>
        </p:nvSpPr>
        <p:spPr bwMode="auto">
          <a:xfrm>
            <a:off x="2135188" y="1484313"/>
            <a:ext cx="2495550" cy="3001962"/>
          </a:xfrm>
          <a:custGeom>
            <a:avLst/>
            <a:gdLst>
              <a:gd name="T0" fmla="*/ 1956 w 2151"/>
              <a:gd name="T1" fmla="*/ 861 h 2586"/>
              <a:gd name="T2" fmla="*/ 2010 w 2151"/>
              <a:gd name="T3" fmla="*/ 884 h 2586"/>
              <a:gd name="T4" fmla="*/ 2054 w 2151"/>
              <a:gd name="T5" fmla="*/ 931 h 2586"/>
              <a:gd name="T6" fmla="*/ 2075 w 2151"/>
              <a:gd name="T7" fmla="*/ 965 h 2586"/>
              <a:gd name="T8" fmla="*/ 2104 w 2151"/>
              <a:gd name="T9" fmla="*/ 988 h 2586"/>
              <a:gd name="T10" fmla="*/ 2132 w 2151"/>
              <a:gd name="T11" fmla="*/ 983 h 2586"/>
              <a:gd name="T12" fmla="*/ 2148 w 2151"/>
              <a:gd name="T13" fmla="*/ 955 h 2586"/>
              <a:gd name="T14" fmla="*/ 0 w 2151"/>
              <a:gd name="T15" fmla="*/ 0 h 2586"/>
              <a:gd name="T16" fmla="*/ 933 w 2151"/>
              <a:gd name="T17" fmla="*/ 2156 h 2586"/>
              <a:gd name="T18" fmla="*/ 965 w 2151"/>
              <a:gd name="T19" fmla="*/ 2161 h 2586"/>
              <a:gd name="T20" fmla="*/ 988 w 2151"/>
              <a:gd name="T21" fmla="*/ 2182 h 2586"/>
              <a:gd name="T22" fmla="*/ 985 w 2151"/>
              <a:gd name="T23" fmla="*/ 2210 h 2586"/>
              <a:gd name="T24" fmla="*/ 957 w 2151"/>
              <a:gd name="T25" fmla="*/ 2239 h 2586"/>
              <a:gd name="T26" fmla="*/ 918 w 2151"/>
              <a:gd name="T27" fmla="*/ 2264 h 2586"/>
              <a:gd name="T28" fmla="*/ 879 w 2151"/>
              <a:gd name="T29" fmla="*/ 2309 h 2586"/>
              <a:gd name="T30" fmla="*/ 859 w 2151"/>
              <a:gd name="T31" fmla="*/ 2368 h 2586"/>
              <a:gd name="T32" fmla="*/ 863 w 2151"/>
              <a:gd name="T33" fmla="*/ 2426 h 2586"/>
              <a:gd name="T34" fmla="*/ 900 w 2151"/>
              <a:gd name="T35" fmla="*/ 2498 h 2586"/>
              <a:gd name="T36" fmla="*/ 968 w 2151"/>
              <a:gd name="T37" fmla="*/ 2552 h 2586"/>
              <a:gd name="T38" fmla="*/ 1058 w 2151"/>
              <a:gd name="T39" fmla="*/ 2582 h 2586"/>
              <a:gd name="T40" fmla="*/ 1133 w 2151"/>
              <a:gd name="T41" fmla="*/ 2584 h 2586"/>
              <a:gd name="T42" fmla="*/ 1227 w 2151"/>
              <a:gd name="T43" fmla="*/ 2561 h 2586"/>
              <a:gd name="T44" fmla="*/ 1300 w 2151"/>
              <a:gd name="T45" fmla="*/ 2513 h 2586"/>
              <a:gd name="T46" fmla="*/ 1346 w 2151"/>
              <a:gd name="T47" fmla="*/ 2444 h 2586"/>
              <a:gd name="T48" fmla="*/ 1357 w 2151"/>
              <a:gd name="T49" fmla="*/ 2386 h 2586"/>
              <a:gd name="T50" fmla="*/ 1344 w 2151"/>
              <a:gd name="T51" fmla="*/ 2322 h 2586"/>
              <a:gd name="T52" fmla="*/ 1313 w 2151"/>
              <a:gd name="T53" fmla="*/ 2278 h 2586"/>
              <a:gd name="T54" fmla="*/ 1269 w 2151"/>
              <a:gd name="T55" fmla="*/ 2244 h 2586"/>
              <a:gd name="T56" fmla="*/ 1235 w 2151"/>
              <a:gd name="T57" fmla="*/ 2218 h 2586"/>
              <a:gd name="T58" fmla="*/ 1225 w 2151"/>
              <a:gd name="T59" fmla="*/ 2189 h 2586"/>
              <a:gd name="T60" fmla="*/ 1242 w 2151"/>
              <a:gd name="T61" fmla="*/ 2166 h 2586"/>
              <a:gd name="T62" fmla="*/ 1282 w 2151"/>
              <a:gd name="T63" fmla="*/ 2156 h 2586"/>
              <a:gd name="T64" fmla="*/ 2151 w 2151"/>
              <a:gd name="T65" fmla="*/ 1281 h 2586"/>
              <a:gd name="T66" fmla="*/ 2146 w 2151"/>
              <a:gd name="T67" fmla="*/ 1248 h 2586"/>
              <a:gd name="T68" fmla="*/ 2125 w 2151"/>
              <a:gd name="T69" fmla="*/ 1225 h 2586"/>
              <a:gd name="T70" fmla="*/ 2097 w 2151"/>
              <a:gd name="T71" fmla="*/ 1229 h 2586"/>
              <a:gd name="T72" fmla="*/ 2068 w 2151"/>
              <a:gd name="T73" fmla="*/ 1258 h 2586"/>
              <a:gd name="T74" fmla="*/ 2044 w 2151"/>
              <a:gd name="T75" fmla="*/ 1295 h 2586"/>
              <a:gd name="T76" fmla="*/ 1998 w 2151"/>
              <a:gd name="T77" fmla="*/ 1336 h 2586"/>
              <a:gd name="T78" fmla="*/ 1940 w 2151"/>
              <a:gd name="T79" fmla="*/ 1356 h 2586"/>
              <a:gd name="T80" fmla="*/ 1881 w 2151"/>
              <a:gd name="T81" fmla="*/ 1351 h 2586"/>
              <a:gd name="T82" fmla="*/ 1809 w 2151"/>
              <a:gd name="T83" fmla="*/ 1313 h 2586"/>
              <a:gd name="T84" fmla="*/ 1756 w 2151"/>
              <a:gd name="T85" fmla="*/ 1247 h 2586"/>
              <a:gd name="T86" fmla="*/ 1725 w 2151"/>
              <a:gd name="T87" fmla="*/ 1157 h 2586"/>
              <a:gd name="T88" fmla="*/ 1722 w 2151"/>
              <a:gd name="T89" fmla="*/ 1081 h 2586"/>
              <a:gd name="T90" fmla="*/ 1746 w 2151"/>
              <a:gd name="T91" fmla="*/ 988 h 2586"/>
              <a:gd name="T92" fmla="*/ 1795 w 2151"/>
              <a:gd name="T93" fmla="*/ 913 h 2586"/>
              <a:gd name="T94" fmla="*/ 1862 w 2151"/>
              <a:gd name="T95" fmla="*/ 868 h 2586"/>
              <a:gd name="T96" fmla="*/ 1922 w 2151"/>
              <a:gd name="T97" fmla="*/ 856 h 2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51" h="2586">
                <a:moveTo>
                  <a:pt x="1922" y="856"/>
                </a:moveTo>
                <a:lnTo>
                  <a:pt x="1922" y="856"/>
                </a:lnTo>
                <a:lnTo>
                  <a:pt x="1940" y="858"/>
                </a:lnTo>
                <a:lnTo>
                  <a:pt x="1956" y="861"/>
                </a:lnTo>
                <a:lnTo>
                  <a:pt x="1971" y="864"/>
                </a:lnTo>
                <a:lnTo>
                  <a:pt x="1985" y="871"/>
                </a:lnTo>
                <a:lnTo>
                  <a:pt x="1998" y="877"/>
                </a:lnTo>
                <a:lnTo>
                  <a:pt x="2010" y="884"/>
                </a:lnTo>
                <a:lnTo>
                  <a:pt x="2019" y="892"/>
                </a:lnTo>
                <a:lnTo>
                  <a:pt x="2029" y="900"/>
                </a:lnTo>
                <a:lnTo>
                  <a:pt x="2044" y="916"/>
                </a:lnTo>
                <a:lnTo>
                  <a:pt x="2054" y="931"/>
                </a:lnTo>
                <a:lnTo>
                  <a:pt x="2062" y="944"/>
                </a:lnTo>
                <a:lnTo>
                  <a:pt x="2062" y="944"/>
                </a:lnTo>
                <a:lnTo>
                  <a:pt x="2068" y="955"/>
                </a:lnTo>
                <a:lnTo>
                  <a:pt x="2075" y="965"/>
                </a:lnTo>
                <a:lnTo>
                  <a:pt x="2083" y="973"/>
                </a:lnTo>
                <a:lnTo>
                  <a:pt x="2089" y="980"/>
                </a:lnTo>
                <a:lnTo>
                  <a:pt x="2097" y="985"/>
                </a:lnTo>
                <a:lnTo>
                  <a:pt x="2104" y="988"/>
                </a:lnTo>
                <a:lnTo>
                  <a:pt x="2112" y="988"/>
                </a:lnTo>
                <a:lnTo>
                  <a:pt x="2119" y="988"/>
                </a:lnTo>
                <a:lnTo>
                  <a:pt x="2125" y="986"/>
                </a:lnTo>
                <a:lnTo>
                  <a:pt x="2132" y="983"/>
                </a:lnTo>
                <a:lnTo>
                  <a:pt x="2136" y="978"/>
                </a:lnTo>
                <a:lnTo>
                  <a:pt x="2141" y="972"/>
                </a:lnTo>
                <a:lnTo>
                  <a:pt x="2146" y="965"/>
                </a:lnTo>
                <a:lnTo>
                  <a:pt x="2148" y="955"/>
                </a:lnTo>
                <a:lnTo>
                  <a:pt x="2151" y="944"/>
                </a:lnTo>
                <a:lnTo>
                  <a:pt x="2151" y="931"/>
                </a:lnTo>
                <a:lnTo>
                  <a:pt x="2151" y="0"/>
                </a:lnTo>
                <a:lnTo>
                  <a:pt x="0" y="0"/>
                </a:lnTo>
                <a:lnTo>
                  <a:pt x="0" y="2155"/>
                </a:lnTo>
                <a:lnTo>
                  <a:pt x="495" y="2155"/>
                </a:lnTo>
                <a:lnTo>
                  <a:pt x="495" y="2156"/>
                </a:lnTo>
                <a:lnTo>
                  <a:pt x="933" y="2156"/>
                </a:lnTo>
                <a:lnTo>
                  <a:pt x="933" y="2156"/>
                </a:lnTo>
                <a:lnTo>
                  <a:pt x="946" y="2156"/>
                </a:lnTo>
                <a:lnTo>
                  <a:pt x="955" y="2158"/>
                </a:lnTo>
                <a:lnTo>
                  <a:pt x="965" y="2161"/>
                </a:lnTo>
                <a:lnTo>
                  <a:pt x="973" y="2166"/>
                </a:lnTo>
                <a:lnTo>
                  <a:pt x="980" y="2171"/>
                </a:lnTo>
                <a:lnTo>
                  <a:pt x="985" y="2176"/>
                </a:lnTo>
                <a:lnTo>
                  <a:pt x="988" y="2182"/>
                </a:lnTo>
                <a:lnTo>
                  <a:pt x="989" y="2189"/>
                </a:lnTo>
                <a:lnTo>
                  <a:pt x="989" y="2195"/>
                </a:lnTo>
                <a:lnTo>
                  <a:pt x="988" y="2203"/>
                </a:lnTo>
                <a:lnTo>
                  <a:pt x="985" y="2210"/>
                </a:lnTo>
                <a:lnTo>
                  <a:pt x="980" y="2218"/>
                </a:lnTo>
                <a:lnTo>
                  <a:pt x="975" y="2225"/>
                </a:lnTo>
                <a:lnTo>
                  <a:pt x="967" y="2233"/>
                </a:lnTo>
                <a:lnTo>
                  <a:pt x="957" y="2239"/>
                </a:lnTo>
                <a:lnTo>
                  <a:pt x="946" y="2244"/>
                </a:lnTo>
                <a:lnTo>
                  <a:pt x="946" y="2244"/>
                </a:lnTo>
                <a:lnTo>
                  <a:pt x="931" y="2252"/>
                </a:lnTo>
                <a:lnTo>
                  <a:pt x="918" y="2264"/>
                </a:lnTo>
                <a:lnTo>
                  <a:pt x="902" y="2278"/>
                </a:lnTo>
                <a:lnTo>
                  <a:pt x="893" y="2288"/>
                </a:lnTo>
                <a:lnTo>
                  <a:pt x="885" y="2298"/>
                </a:lnTo>
                <a:lnTo>
                  <a:pt x="879" y="2309"/>
                </a:lnTo>
                <a:lnTo>
                  <a:pt x="871" y="2322"/>
                </a:lnTo>
                <a:lnTo>
                  <a:pt x="866" y="2335"/>
                </a:lnTo>
                <a:lnTo>
                  <a:pt x="861" y="2351"/>
                </a:lnTo>
                <a:lnTo>
                  <a:pt x="859" y="2368"/>
                </a:lnTo>
                <a:lnTo>
                  <a:pt x="858" y="2386"/>
                </a:lnTo>
                <a:lnTo>
                  <a:pt x="858" y="2386"/>
                </a:lnTo>
                <a:lnTo>
                  <a:pt x="859" y="2405"/>
                </a:lnTo>
                <a:lnTo>
                  <a:pt x="863" y="2426"/>
                </a:lnTo>
                <a:lnTo>
                  <a:pt x="869" y="2444"/>
                </a:lnTo>
                <a:lnTo>
                  <a:pt x="877" y="2464"/>
                </a:lnTo>
                <a:lnTo>
                  <a:pt x="889" y="2482"/>
                </a:lnTo>
                <a:lnTo>
                  <a:pt x="900" y="2498"/>
                </a:lnTo>
                <a:lnTo>
                  <a:pt x="915" y="2513"/>
                </a:lnTo>
                <a:lnTo>
                  <a:pt x="931" y="2527"/>
                </a:lnTo>
                <a:lnTo>
                  <a:pt x="949" y="2540"/>
                </a:lnTo>
                <a:lnTo>
                  <a:pt x="968" y="2552"/>
                </a:lnTo>
                <a:lnTo>
                  <a:pt x="988" y="2561"/>
                </a:lnTo>
                <a:lnTo>
                  <a:pt x="1011" y="2569"/>
                </a:lnTo>
                <a:lnTo>
                  <a:pt x="1033" y="2578"/>
                </a:lnTo>
                <a:lnTo>
                  <a:pt x="1058" y="2582"/>
                </a:lnTo>
                <a:lnTo>
                  <a:pt x="1082" y="2584"/>
                </a:lnTo>
                <a:lnTo>
                  <a:pt x="1108" y="2586"/>
                </a:lnTo>
                <a:lnTo>
                  <a:pt x="1108" y="2586"/>
                </a:lnTo>
                <a:lnTo>
                  <a:pt x="1133" y="2584"/>
                </a:lnTo>
                <a:lnTo>
                  <a:pt x="1157" y="2582"/>
                </a:lnTo>
                <a:lnTo>
                  <a:pt x="1181" y="2578"/>
                </a:lnTo>
                <a:lnTo>
                  <a:pt x="1204" y="2569"/>
                </a:lnTo>
                <a:lnTo>
                  <a:pt x="1227" y="2561"/>
                </a:lnTo>
                <a:lnTo>
                  <a:pt x="1247" y="2552"/>
                </a:lnTo>
                <a:lnTo>
                  <a:pt x="1266" y="2540"/>
                </a:lnTo>
                <a:lnTo>
                  <a:pt x="1284" y="2527"/>
                </a:lnTo>
                <a:lnTo>
                  <a:pt x="1300" y="2513"/>
                </a:lnTo>
                <a:lnTo>
                  <a:pt x="1315" y="2498"/>
                </a:lnTo>
                <a:lnTo>
                  <a:pt x="1326" y="2482"/>
                </a:lnTo>
                <a:lnTo>
                  <a:pt x="1338" y="2464"/>
                </a:lnTo>
                <a:lnTo>
                  <a:pt x="1346" y="2444"/>
                </a:lnTo>
                <a:lnTo>
                  <a:pt x="1352" y="2426"/>
                </a:lnTo>
                <a:lnTo>
                  <a:pt x="1356" y="2405"/>
                </a:lnTo>
                <a:lnTo>
                  <a:pt x="1357" y="2386"/>
                </a:lnTo>
                <a:lnTo>
                  <a:pt x="1357" y="2386"/>
                </a:lnTo>
                <a:lnTo>
                  <a:pt x="1356" y="2368"/>
                </a:lnTo>
                <a:lnTo>
                  <a:pt x="1354" y="2351"/>
                </a:lnTo>
                <a:lnTo>
                  <a:pt x="1349" y="2335"/>
                </a:lnTo>
                <a:lnTo>
                  <a:pt x="1344" y="2322"/>
                </a:lnTo>
                <a:lnTo>
                  <a:pt x="1338" y="2309"/>
                </a:lnTo>
                <a:lnTo>
                  <a:pt x="1329" y="2298"/>
                </a:lnTo>
                <a:lnTo>
                  <a:pt x="1321" y="2288"/>
                </a:lnTo>
                <a:lnTo>
                  <a:pt x="1313" y="2278"/>
                </a:lnTo>
                <a:lnTo>
                  <a:pt x="1297" y="2264"/>
                </a:lnTo>
                <a:lnTo>
                  <a:pt x="1284" y="2252"/>
                </a:lnTo>
                <a:lnTo>
                  <a:pt x="1269" y="2244"/>
                </a:lnTo>
                <a:lnTo>
                  <a:pt x="1269" y="2244"/>
                </a:lnTo>
                <a:lnTo>
                  <a:pt x="1258" y="2239"/>
                </a:lnTo>
                <a:lnTo>
                  <a:pt x="1248" y="2233"/>
                </a:lnTo>
                <a:lnTo>
                  <a:pt x="1240" y="2225"/>
                </a:lnTo>
                <a:lnTo>
                  <a:pt x="1235" y="2218"/>
                </a:lnTo>
                <a:lnTo>
                  <a:pt x="1230" y="2210"/>
                </a:lnTo>
                <a:lnTo>
                  <a:pt x="1227" y="2203"/>
                </a:lnTo>
                <a:lnTo>
                  <a:pt x="1225" y="2195"/>
                </a:lnTo>
                <a:lnTo>
                  <a:pt x="1225" y="2189"/>
                </a:lnTo>
                <a:lnTo>
                  <a:pt x="1227" y="2182"/>
                </a:lnTo>
                <a:lnTo>
                  <a:pt x="1230" y="2176"/>
                </a:lnTo>
                <a:lnTo>
                  <a:pt x="1235" y="2171"/>
                </a:lnTo>
                <a:lnTo>
                  <a:pt x="1242" y="2166"/>
                </a:lnTo>
                <a:lnTo>
                  <a:pt x="1250" y="2161"/>
                </a:lnTo>
                <a:lnTo>
                  <a:pt x="1260" y="2158"/>
                </a:lnTo>
                <a:lnTo>
                  <a:pt x="1269" y="2156"/>
                </a:lnTo>
                <a:lnTo>
                  <a:pt x="1282" y="2156"/>
                </a:lnTo>
                <a:lnTo>
                  <a:pt x="1556" y="2156"/>
                </a:lnTo>
                <a:lnTo>
                  <a:pt x="1556" y="2155"/>
                </a:lnTo>
                <a:lnTo>
                  <a:pt x="2151" y="2155"/>
                </a:lnTo>
                <a:lnTo>
                  <a:pt x="2151" y="1281"/>
                </a:lnTo>
                <a:lnTo>
                  <a:pt x="2151" y="1281"/>
                </a:lnTo>
                <a:lnTo>
                  <a:pt x="2151" y="1269"/>
                </a:lnTo>
                <a:lnTo>
                  <a:pt x="2148" y="1258"/>
                </a:lnTo>
                <a:lnTo>
                  <a:pt x="2146" y="1248"/>
                </a:lnTo>
                <a:lnTo>
                  <a:pt x="2141" y="1240"/>
                </a:lnTo>
                <a:lnTo>
                  <a:pt x="2136" y="1234"/>
                </a:lnTo>
                <a:lnTo>
                  <a:pt x="2132" y="1229"/>
                </a:lnTo>
                <a:lnTo>
                  <a:pt x="2125" y="1225"/>
                </a:lnTo>
                <a:lnTo>
                  <a:pt x="2119" y="1224"/>
                </a:lnTo>
                <a:lnTo>
                  <a:pt x="2112" y="1224"/>
                </a:lnTo>
                <a:lnTo>
                  <a:pt x="2104" y="1225"/>
                </a:lnTo>
                <a:lnTo>
                  <a:pt x="2097" y="1229"/>
                </a:lnTo>
                <a:lnTo>
                  <a:pt x="2089" y="1234"/>
                </a:lnTo>
                <a:lnTo>
                  <a:pt x="2083" y="1240"/>
                </a:lnTo>
                <a:lnTo>
                  <a:pt x="2075" y="1248"/>
                </a:lnTo>
                <a:lnTo>
                  <a:pt x="2068" y="1258"/>
                </a:lnTo>
                <a:lnTo>
                  <a:pt x="2062" y="1268"/>
                </a:lnTo>
                <a:lnTo>
                  <a:pt x="2062" y="1268"/>
                </a:lnTo>
                <a:lnTo>
                  <a:pt x="2054" y="1282"/>
                </a:lnTo>
                <a:lnTo>
                  <a:pt x="2044" y="1295"/>
                </a:lnTo>
                <a:lnTo>
                  <a:pt x="2029" y="1312"/>
                </a:lnTo>
                <a:lnTo>
                  <a:pt x="2019" y="1320"/>
                </a:lnTo>
                <a:lnTo>
                  <a:pt x="2010" y="1328"/>
                </a:lnTo>
                <a:lnTo>
                  <a:pt x="1998" y="1336"/>
                </a:lnTo>
                <a:lnTo>
                  <a:pt x="1985" y="1343"/>
                </a:lnTo>
                <a:lnTo>
                  <a:pt x="1971" y="1348"/>
                </a:lnTo>
                <a:lnTo>
                  <a:pt x="1956" y="1352"/>
                </a:lnTo>
                <a:lnTo>
                  <a:pt x="1940" y="1356"/>
                </a:lnTo>
                <a:lnTo>
                  <a:pt x="1922" y="1356"/>
                </a:lnTo>
                <a:lnTo>
                  <a:pt x="1922" y="1356"/>
                </a:lnTo>
                <a:lnTo>
                  <a:pt x="1901" y="1354"/>
                </a:lnTo>
                <a:lnTo>
                  <a:pt x="1881" y="1351"/>
                </a:lnTo>
                <a:lnTo>
                  <a:pt x="1862" y="1344"/>
                </a:lnTo>
                <a:lnTo>
                  <a:pt x="1844" y="1336"/>
                </a:lnTo>
                <a:lnTo>
                  <a:pt x="1826" y="1326"/>
                </a:lnTo>
                <a:lnTo>
                  <a:pt x="1809" y="1313"/>
                </a:lnTo>
                <a:lnTo>
                  <a:pt x="1795" y="1299"/>
                </a:lnTo>
                <a:lnTo>
                  <a:pt x="1780" y="1282"/>
                </a:lnTo>
                <a:lnTo>
                  <a:pt x="1767" y="1265"/>
                </a:lnTo>
                <a:lnTo>
                  <a:pt x="1756" y="1247"/>
                </a:lnTo>
                <a:lnTo>
                  <a:pt x="1746" y="1225"/>
                </a:lnTo>
                <a:lnTo>
                  <a:pt x="1736" y="1203"/>
                </a:lnTo>
                <a:lnTo>
                  <a:pt x="1730" y="1180"/>
                </a:lnTo>
                <a:lnTo>
                  <a:pt x="1725" y="1157"/>
                </a:lnTo>
                <a:lnTo>
                  <a:pt x="1722" y="1131"/>
                </a:lnTo>
                <a:lnTo>
                  <a:pt x="1722" y="1107"/>
                </a:lnTo>
                <a:lnTo>
                  <a:pt x="1722" y="1107"/>
                </a:lnTo>
                <a:lnTo>
                  <a:pt x="1722" y="1081"/>
                </a:lnTo>
                <a:lnTo>
                  <a:pt x="1725" y="1056"/>
                </a:lnTo>
                <a:lnTo>
                  <a:pt x="1730" y="1032"/>
                </a:lnTo>
                <a:lnTo>
                  <a:pt x="1736" y="1009"/>
                </a:lnTo>
                <a:lnTo>
                  <a:pt x="1746" y="988"/>
                </a:lnTo>
                <a:lnTo>
                  <a:pt x="1756" y="967"/>
                </a:lnTo>
                <a:lnTo>
                  <a:pt x="1767" y="947"/>
                </a:lnTo>
                <a:lnTo>
                  <a:pt x="1780" y="929"/>
                </a:lnTo>
                <a:lnTo>
                  <a:pt x="1795" y="913"/>
                </a:lnTo>
                <a:lnTo>
                  <a:pt x="1809" y="898"/>
                </a:lnTo>
                <a:lnTo>
                  <a:pt x="1826" y="887"/>
                </a:lnTo>
                <a:lnTo>
                  <a:pt x="1844" y="876"/>
                </a:lnTo>
                <a:lnTo>
                  <a:pt x="1862" y="868"/>
                </a:lnTo>
                <a:lnTo>
                  <a:pt x="1881" y="861"/>
                </a:lnTo>
                <a:lnTo>
                  <a:pt x="1901" y="858"/>
                </a:lnTo>
                <a:lnTo>
                  <a:pt x="1922" y="856"/>
                </a:lnTo>
                <a:lnTo>
                  <a:pt x="1922" y="856"/>
                </a:lnTo>
                <a:close/>
              </a:path>
            </a:pathLst>
          </a:custGeom>
          <a:solidFill>
            <a:srgbClr val="AE441D"/>
          </a:solidFill>
          <a:ln w="28575">
            <a:solidFill>
              <a:schemeClr val="tx1">
                <a:lumMod val="50000"/>
                <a:lumOff val="50000"/>
              </a:schemeClr>
            </a:solidFill>
            <a:prstDash val="solid"/>
            <a:round/>
            <a:headEnd/>
            <a:tailEnd/>
          </a:ln>
        </p:spPr>
        <p:txBody>
          <a:bodyPr bIns="540000" anchor="ctr"/>
          <a:lstStyle/>
          <a:p>
            <a:pPr algn="ctr" eaLnBrk="1" hangingPunct="1">
              <a:defRPr/>
            </a:pPr>
            <a:r>
              <a:rPr lang="en-US" sz="3200" dirty="0">
                <a:solidFill>
                  <a:schemeClr val="bg1"/>
                </a:solidFill>
                <a:cs typeface="Arial" charset="0"/>
              </a:rPr>
              <a:t>Local re-investment</a:t>
            </a:r>
            <a:endParaRPr lang="en-GB" sz="3200" dirty="0">
              <a:solidFill>
                <a:schemeClr val="bg1"/>
              </a:solidFill>
              <a:cs typeface="Arial" charset="0"/>
            </a:endParaRPr>
          </a:p>
        </p:txBody>
      </p:sp>
    </p:spTree>
    <p:extLst>
      <p:ext uri="{BB962C8B-B14F-4D97-AF65-F5344CB8AC3E}">
        <p14:creationId xmlns:p14="http://schemas.microsoft.com/office/powerpoint/2010/main" val="953691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What’s lost when local charities aren’t funded? </a:t>
            </a:r>
          </a:p>
        </p:txBody>
      </p:sp>
      <p:sp>
        <p:nvSpPr>
          <p:cNvPr id="3" name="Content Placeholder 2"/>
          <p:cNvSpPr>
            <a:spLocks noGrp="1"/>
          </p:cNvSpPr>
          <p:nvPr>
            <p:ph idx="1"/>
          </p:nvPr>
        </p:nvSpPr>
        <p:spPr>
          <a:xfrm>
            <a:off x="467544" y="2564904"/>
            <a:ext cx="5050904" cy="3701002"/>
          </a:xfrm>
        </p:spPr>
        <p:txBody>
          <a:bodyPr/>
          <a:lstStyle/>
          <a:p>
            <a:r>
              <a:rPr lang="en-GB" sz="2400" dirty="0">
                <a:latin typeface="+mn-lt"/>
              </a:rPr>
              <a:t>Loss of external investment </a:t>
            </a:r>
          </a:p>
          <a:p>
            <a:r>
              <a:rPr lang="en-GB" sz="2400" dirty="0">
                <a:latin typeface="+mn-lt"/>
              </a:rPr>
              <a:t>Loss of specialisms</a:t>
            </a:r>
          </a:p>
          <a:p>
            <a:r>
              <a:rPr lang="en-GB" sz="2400" dirty="0">
                <a:latin typeface="+mn-lt"/>
              </a:rPr>
              <a:t>Closure of local services </a:t>
            </a:r>
          </a:p>
          <a:p>
            <a:r>
              <a:rPr lang="en-GB" sz="2400" dirty="0">
                <a:latin typeface="+mn-lt"/>
              </a:rPr>
              <a:t>Loss of knowledge &amp; the threads linking people, services, places together</a:t>
            </a:r>
          </a:p>
          <a:p>
            <a:r>
              <a:rPr lang="en-GB" sz="2400" dirty="0">
                <a:latin typeface="+mn-lt"/>
              </a:rPr>
              <a:t>Other services harder to access</a:t>
            </a:r>
          </a:p>
          <a:p>
            <a:endParaRPr lang="en-GB" sz="2400" dirty="0">
              <a:latin typeface="+mn-lt"/>
            </a:endParaRPr>
          </a:p>
          <a:p>
            <a:pPr marL="0" lvl="0" indent="0">
              <a:buNone/>
            </a:pPr>
            <a:endParaRPr lang="en-GB" sz="2400" dirty="0">
              <a:latin typeface="+mn-lt"/>
            </a:endParaRPr>
          </a:p>
          <a:p>
            <a:pPr marL="0" indent="0">
              <a:buNone/>
            </a:pPr>
            <a:endParaRPr lang="en-GB" sz="2400" dirty="0">
              <a:latin typeface="+mn-lt"/>
            </a:endParaRP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19</a:t>
            </a:fld>
            <a:endParaRPr lang="en-GB" dirty="0">
              <a:solidFill>
                <a:prstClr val="black">
                  <a:tint val="75000"/>
                </a:prstClr>
              </a:solidFill>
            </a:endParaRPr>
          </a:p>
        </p:txBody>
      </p:sp>
      <p:sp>
        <p:nvSpPr>
          <p:cNvPr id="5" name="Up Arrow 4"/>
          <p:cNvSpPr/>
          <p:nvPr/>
        </p:nvSpPr>
        <p:spPr>
          <a:xfrm>
            <a:off x="5186892" y="2014695"/>
            <a:ext cx="3528392" cy="3672408"/>
          </a:xfrm>
          <a:prstGeom prst="upArrow">
            <a:avLst/>
          </a:prstGeom>
          <a:solidFill>
            <a:srgbClr val="004A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6229596" y="2708920"/>
            <a:ext cx="1442984" cy="2677656"/>
          </a:xfrm>
          <a:prstGeom prst="rect">
            <a:avLst/>
          </a:prstGeom>
          <a:noFill/>
        </p:spPr>
        <p:txBody>
          <a:bodyPr wrap="square" rtlCol="0">
            <a:spAutoFit/>
          </a:bodyPr>
          <a:lstStyle/>
          <a:p>
            <a:pPr algn="ctr"/>
            <a:r>
              <a:rPr lang="en-GB" sz="2800" dirty="0">
                <a:solidFill>
                  <a:schemeClr val="bg1"/>
                </a:solidFill>
              </a:rPr>
              <a:t>Long term costs increase as a result </a:t>
            </a:r>
          </a:p>
        </p:txBody>
      </p:sp>
    </p:spTree>
    <p:extLst>
      <p:ext uri="{BB962C8B-B14F-4D97-AF65-F5344CB8AC3E}">
        <p14:creationId xmlns:p14="http://schemas.microsoft.com/office/powerpoint/2010/main" val="1958000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1850"/>
            <a:ext cx="9144000" cy="503238"/>
          </a:xfrm>
        </p:spPr>
        <p:txBody>
          <a:bodyPr/>
          <a:lstStyle/>
          <a:p>
            <a:pPr>
              <a:defRPr/>
            </a:pPr>
            <a:r>
              <a:rPr lang="en-GB" sz="2400" dirty="0"/>
              <a:t>We will be with you: Championing small charities; Pushing for change</a:t>
            </a:r>
            <a:endParaRPr sz="2400" dirty="0"/>
          </a:p>
        </p:txBody>
      </p:sp>
      <p:sp>
        <p:nvSpPr>
          <p:cNvPr id="11267"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E9FA69A-561E-4E63-913F-3FE08AD98888}" type="slidenum">
              <a:rPr lang="en-GB" altLang="en-US" sz="1200" smtClean="0">
                <a:solidFill>
                  <a:srgbClr val="898989"/>
                </a:solidFill>
              </a:rPr>
              <a:pPr>
                <a:spcBef>
                  <a:spcPct val="0"/>
                </a:spcBef>
                <a:buFontTx/>
                <a:buNone/>
              </a:pPr>
              <a:t>20</a:t>
            </a:fld>
            <a:endParaRPr lang="en-GB" altLang="en-US" sz="1200">
              <a:solidFill>
                <a:srgbClr val="898989"/>
              </a:solidFill>
            </a:endParaRPr>
          </a:p>
        </p:txBody>
      </p:sp>
      <p:pic>
        <p:nvPicPr>
          <p:cNvPr id="11269"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5069" y="1602222"/>
            <a:ext cx="1399632" cy="160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28165" y="2785723"/>
            <a:ext cx="191770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86" y="3593828"/>
            <a:ext cx="1778645" cy="2211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5534" y="3421238"/>
            <a:ext cx="4479925"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686" y="1400719"/>
            <a:ext cx="1886037" cy="75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011" y="2196630"/>
            <a:ext cx="1630038" cy="1403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43262" y="2345337"/>
            <a:ext cx="2215515" cy="1032013"/>
          </a:xfrm>
          <a:prstGeom prst="rect">
            <a:avLst/>
          </a:prstGeom>
        </p:spPr>
      </p:pic>
      <p:pic>
        <p:nvPicPr>
          <p:cNvPr id="4" name="Picture 3"/>
          <p:cNvPicPr>
            <a:picLocks noChangeAspect="1"/>
          </p:cNvPicPr>
          <p:nvPr/>
        </p:nvPicPr>
        <p:blipFill>
          <a:blip r:embed="rId10"/>
          <a:stretch>
            <a:fillRect/>
          </a:stretch>
        </p:blipFill>
        <p:spPr>
          <a:xfrm>
            <a:off x="7241644" y="3814166"/>
            <a:ext cx="1876425" cy="2657475"/>
          </a:xfrm>
          <a:prstGeom prst="rect">
            <a:avLst/>
          </a:prstGeom>
        </p:spPr>
      </p:pic>
      <p:pic>
        <p:nvPicPr>
          <p:cNvPr id="5" name="Picture 4"/>
          <p:cNvPicPr>
            <a:picLocks noChangeAspect="1"/>
          </p:cNvPicPr>
          <p:nvPr/>
        </p:nvPicPr>
        <p:blipFill>
          <a:blip r:embed="rId11"/>
          <a:stretch>
            <a:fillRect/>
          </a:stretch>
        </p:blipFill>
        <p:spPr>
          <a:xfrm>
            <a:off x="3861724" y="1462379"/>
            <a:ext cx="1312320" cy="1880541"/>
          </a:xfrm>
          <a:prstGeom prst="rect">
            <a:avLst/>
          </a:prstGeom>
        </p:spPr>
      </p:pic>
      <p:pic>
        <p:nvPicPr>
          <p:cNvPr id="17" name="Picture 16"/>
          <p:cNvPicPr/>
          <p:nvPr/>
        </p:nvPicPr>
        <p:blipFill>
          <a:blip r:embed="rId12"/>
          <a:stretch>
            <a:fillRect/>
          </a:stretch>
        </p:blipFill>
        <p:spPr>
          <a:xfrm>
            <a:off x="145625" y="6104654"/>
            <a:ext cx="2104793" cy="733974"/>
          </a:xfrm>
          <a:prstGeom prst="rect">
            <a:avLst/>
          </a:prstGeom>
        </p:spPr>
      </p:pic>
      <p:pic>
        <p:nvPicPr>
          <p:cNvPr id="18" name="Picture 17"/>
          <p:cNvPicPr/>
          <p:nvPr/>
        </p:nvPicPr>
        <p:blipFill>
          <a:blip r:embed="rId13"/>
          <a:stretch>
            <a:fillRect/>
          </a:stretch>
        </p:blipFill>
        <p:spPr>
          <a:xfrm>
            <a:off x="108650" y="5883090"/>
            <a:ext cx="934958" cy="293992"/>
          </a:xfrm>
          <a:prstGeom prst="rect">
            <a:avLst/>
          </a:prstGeom>
        </p:spPr>
      </p:pic>
      <p:pic>
        <p:nvPicPr>
          <p:cNvPr id="6" name="Picture 5"/>
          <p:cNvPicPr>
            <a:picLocks noChangeAspect="1"/>
          </p:cNvPicPr>
          <p:nvPr/>
        </p:nvPicPr>
        <p:blipFill>
          <a:blip r:embed="rId14"/>
          <a:stretch>
            <a:fillRect/>
          </a:stretch>
        </p:blipFill>
        <p:spPr>
          <a:xfrm>
            <a:off x="5397009" y="4540915"/>
            <a:ext cx="1956900" cy="1800225"/>
          </a:xfrm>
          <a:prstGeom prst="rect">
            <a:avLst/>
          </a:prstGeom>
        </p:spPr>
      </p:pic>
      <p:pic>
        <p:nvPicPr>
          <p:cNvPr id="7" name="Picture 6">
            <a:extLst>
              <a:ext uri="{FF2B5EF4-FFF2-40B4-BE49-F238E27FC236}">
                <a16:creationId xmlns:a16="http://schemas.microsoft.com/office/drawing/2014/main" id="{915EEB37-3B6D-4581-9C35-F7D68D314357}"/>
              </a:ext>
            </a:extLst>
          </p:cNvPr>
          <p:cNvPicPr>
            <a:picLocks noChangeAspect="1"/>
          </p:cNvPicPr>
          <p:nvPr/>
        </p:nvPicPr>
        <p:blipFill>
          <a:blip r:embed="rId15"/>
          <a:stretch>
            <a:fillRect/>
          </a:stretch>
        </p:blipFill>
        <p:spPr>
          <a:xfrm>
            <a:off x="7020594" y="1496239"/>
            <a:ext cx="1954189" cy="1300424"/>
          </a:xfrm>
          <a:prstGeom prst="rect">
            <a:avLst/>
          </a:prstGeom>
        </p:spPr>
      </p:pic>
      <p:pic>
        <p:nvPicPr>
          <p:cNvPr id="21" name="Picture 20">
            <a:extLst>
              <a:ext uri="{FF2B5EF4-FFF2-40B4-BE49-F238E27FC236}">
                <a16:creationId xmlns:a16="http://schemas.microsoft.com/office/drawing/2014/main" id="{6E9D44A2-840D-4FF2-930B-1855C6C176A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322561" y="2380824"/>
            <a:ext cx="1333270" cy="229039"/>
          </a:xfrm>
          <a:prstGeom prst="rect">
            <a:avLst/>
          </a:prstGeom>
        </p:spPr>
      </p:pic>
      <p:pic>
        <p:nvPicPr>
          <p:cNvPr id="8" name="Picture 7">
            <a:extLst>
              <a:ext uri="{FF2B5EF4-FFF2-40B4-BE49-F238E27FC236}">
                <a16:creationId xmlns:a16="http://schemas.microsoft.com/office/drawing/2014/main" id="{89F5E7C6-1187-4095-9E25-C3139D84566A}"/>
              </a:ext>
            </a:extLst>
          </p:cNvPr>
          <p:cNvPicPr>
            <a:picLocks noChangeAspect="1"/>
          </p:cNvPicPr>
          <p:nvPr/>
        </p:nvPicPr>
        <p:blipFill>
          <a:blip r:embed="rId17"/>
          <a:stretch>
            <a:fillRect/>
          </a:stretch>
        </p:blipFill>
        <p:spPr>
          <a:xfrm>
            <a:off x="2595835" y="1431205"/>
            <a:ext cx="786722" cy="797259"/>
          </a:xfrm>
          <a:prstGeom prst="rect">
            <a:avLst/>
          </a:prstGeom>
        </p:spPr>
      </p:pic>
      <p:pic>
        <p:nvPicPr>
          <p:cNvPr id="23" name="Picture 22">
            <a:extLst>
              <a:ext uri="{FF2B5EF4-FFF2-40B4-BE49-F238E27FC236}">
                <a16:creationId xmlns:a16="http://schemas.microsoft.com/office/drawing/2014/main" id="{D4B82C7A-AD5B-44BE-B8CD-BFF25A6DF8D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278172" y="5924766"/>
            <a:ext cx="1443901" cy="913862"/>
          </a:xfrm>
          <a:prstGeom prst="rect">
            <a:avLst/>
          </a:prstGeom>
        </p:spPr>
      </p:pic>
      <p:pic>
        <p:nvPicPr>
          <p:cNvPr id="9" name="Picture 8">
            <a:extLst>
              <a:ext uri="{FF2B5EF4-FFF2-40B4-BE49-F238E27FC236}">
                <a16:creationId xmlns:a16="http://schemas.microsoft.com/office/drawing/2014/main" id="{E16B091E-B020-4C14-B693-8DA3393E4F1F}"/>
              </a:ext>
            </a:extLst>
          </p:cNvPr>
          <p:cNvPicPr>
            <a:picLocks noChangeAspect="1"/>
          </p:cNvPicPr>
          <p:nvPr/>
        </p:nvPicPr>
        <p:blipFill>
          <a:blip r:embed="rId19"/>
          <a:stretch>
            <a:fillRect/>
          </a:stretch>
        </p:blipFill>
        <p:spPr>
          <a:xfrm>
            <a:off x="5053162" y="2754503"/>
            <a:ext cx="967562" cy="943572"/>
          </a:xfrm>
          <a:prstGeom prst="rect">
            <a:avLst/>
          </a:prstGeom>
        </p:spPr>
      </p:pic>
      <p:pic>
        <p:nvPicPr>
          <p:cNvPr id="10" name="Picture 9">
            <a:extLst>
              <a:ext uri="{FF2B5EF4-FFF2-40B4-BE49-F238E27FC236}">
                <a16:creationId xmlns:a16="http://schemas.microsoft.com/office/drawing/2014/main" id="{BC0E983A-BC66-4FD0-B87F-87720258A042}"/>
              </a:ext>
            </a:extLst>
          </p:cNvPr>
          <p:cNvPicPr>
            <a:picLocks noChangeAspect="1"/>
          </p:cNvPicPr>
          <p:nvPr/>
        </p:nvPicPr>
        <p:blipFill>
          <a:blip r:embed="rId20"/>
          <a:stretch>
            <a:fillRect/>
          </a:stretch>
        </p:blipFill>
        <p:spPr>
          <a:xfrm>
            <a:off x="3920692" y="5804970"/>
            <a:ext cx="1608796" cy="1053030"/>
          </a:xfrm>
          <a:prstGeom prst="rect">
            <a:avLst/>
          </a:prstGeom>
        </p:spPr>
      </p:pic>
    </p:spTree>
    <p:extLst>
      <p:ext uri="{BB962C8B-B14F-4D97-AF65-F5344CB8AC3E}">
        <p14:creationId xmlns:p14="http://schemas.microsoft.com/office/powerpoint/2010/main" val="1040934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Continue the conversation </a:t>
            </a:r>
          </a:p>
        </p:txBody>
      </p:sp>
      <p:sp>
        <p:nvSpPr>
          <p:cNvPr id="3" name="Content Placeholder 2"/>
          <p:cNvSpPr>
            <a:spLocks noGrp="1"/>
          </p:cNvSpPr>
          <p:nvPr>
            <p:ph idx="1"/>
          </p:nvPr>
        </p:nvSpPr>
        <p:spPr>
          <a:xfrm>
            <a:off x="2987824" y="3212976"/>
            <a:ext cx="2098576" cy="676666"/>
          </a:xfrm>
        </p:spPr>
        <p:txBody>
          <a:bodyPr/>
          <a:lstStyle/>
          <a:p>
            <a:pPr marL="0" indent="0">
              <a:buNone/>
            </a:pPr>
            <a:endParaRPr lang="en-GB" sz="2400" dirty="0">
              <a:latin typeface="+mn-lt"/>
            </a:endParaRPr>
          </a:p>
        </p:txBody>
      </p:sp>
      <p:sp>
        <p:nvSpPr>
          <p:cNvPr id="4" name="Slide Number Placeholder 3"/>
          <p:cNvSpPr>
            <a:spLocks noGrp="1"/>
          </p:cNvSpPr>
          <p:nvPr>
            <p:ph type="sldNum" sz="quarter" idx="11"/>
          </p:nvPr>
        </p:nvSpPr>
        <p:spPr/>
        <p:txBody>
          <a:bodyPr/>
          <a:lstStyle/>
          <a:p>
            <a:pPr>
              <a:defRPr/>
            </a:pPr>
            <a:fld id="{68069788-2A7E-44C7-9BC3-F3F552B7F72B}" type="slidenum">
              <a:rPr lang="en-GB" smtClean="0">
                <a:solidFill>
                  <a:prstClr val="black">
                    <a:tint val="75000"/>
                  </a:prstClr>
                </a:solidFill>
              </a:rPr>
              <a:pPr>
                <a:defRPr/>
              </a:pPr>
              <a:t>21</a:t>
            </a:fld>
            <a:endParaRPr lang="en-GB">
              <a:solidFill>
                <a:prstClr val="black">
                  <a:tint val="75000"/>
                </a:prstClr>
              </a:solidFill>
            </a:endParaRPr>
          </a:p>
        </p:txBody>
      </p:sp>
      <p:pic>
        <p:nvPicPr>
          <p:cNvPr id="5" name="Picture 4"/>
          <p:cNvPicPr>
            <a:picLocks noChangeAspect="1"/>
          </p:cNvPicPr>
          <p:nvPr/>
        </p:nvPicPr>
        <p:blipFill>
          <a:blip r:embed="rId2"/>
          <a:stretch>
            <a:fillRect/>
          </a:stretch>
        </p:blipFill>
        <p:spPr>
          <a:xfrm>
            <a:off x="1403648" y="2420888"/>
            <a:ext cx="6161076" cy="1933241"/>
          </a:xfrm>
          <a:prstGeom prst="rect">
            <a:avLst/>
          </a:prstGeom>
        </p:spPr>
      </p:pic>
    </p:spTree>
    <p:extLst>
      <p:ext uri="{BB962C8B-B14F-4D97-AF65-F5344CB8AC3E}">
        <p14:creationId xmlns:p14="http://schemas.microsoft.com/office/powerpoint/2010/main" val="2379652305"/>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4560</TotalTime>
  <Words>2292</Words>
  <Application>Microsoft Office PowerPoint</Application>
  <PresentationFormat>On-screen Show (4:3)</PresentationFormat>
  <Paragraphs>286</Paragraphs>
  <Slides>21</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ＭＳ Ｐゴシック</vt:lpstr>
      <vt:lpstr>Arial</vt:lpstr>
      <vt:lpstr>Calibri</vt:lpstr>
      <vt:lpstr>Courier New</vt:lpstr>
      <vt:lpstr>Times New Roman</vt:lpstr>
      <vt:lpstr>3_Office Theme</vt:lpstr>
      <vt:lpstr>PowerPoint Presentation</vt:lpstr>
      <vt:lpstr>The Foundation – Our Model: more than just a Grant-Maker</vt:lpstr>
      <vt:lpstr>Context: Charities - majority small &amp; local</vt:lpstr>
      <vt:lpstr>Context: Small &amp; Medium Sized Charities</vt:lpstr>
      <vt:lpstr>What’s distinctive about small and local charities? </vt:lpstr>
      <vt:lpstr>What’s the beef? </vt:lpstr>
      <vt:lpstr>Small charities are changing &amp; trying to adapt….</vt:lpstr>
      <vt:lpstr>Commissioning isn’t Working</vt:lpstr>
      <vt:lpstr>Commissioning problems are far and wide</vt:lpstr>
      <vt:lpstr>Commissioning - The core challenges </vt:lpstr>
      <vt:lpstr>Yet demand for services &amp; support continues to rise</vt:lpstr>
      <vt:lpstr>&amp; Welfare reform is hitting people and charities hard</vt:lpstr>
      <vt:lpstr>Staff &amp; volunteer recruitment, retention, wellbeing hit</vt:lpstr>
      <vt:lpstr>Summary: Tough Climate for Small Charities</vt:lpstr>
      <vt:lpstr>The future context – Facing Forward</vt:lpstr>
      <vt:lpstr>So how might you prepare for the future </vt:lpstr>
      <vt:lpstr>But you cannot do it on your own – Govt. must change too</vt:lpstr>
      <vt:lpstr>Small &amp; local charities offer much more – gearing effect</vt:lpstr>
      <vt:lpstr>What’s lost when local charities aren’t funded? </vt:lpstr>
      <vt:lpstr>We will be with you: Championing small charities; Pushing for change</vt:lpstr>
      <vt:lpstr>Continue the conversation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dshrubsole</dc:creator>
  <cp:lastModifiedBy>dshrubsole@lloydsbankfoundation.org.uk</cp:lastModifiedBy>
  <cp:revision>285</cp:revision>
  <cp:lastPrinted>2018-04-23T19:58:53Z</cp:lastPrinted>
  <dcterms:created xsi:type="dcterms:W3CDTF">2015-04-08T20:46:52Z</dcterms:created>
  <dcterms:modified xsi:type="dcterms:W3CDTF">2018-04-23T20:09:24Z</dcterms:modified>
</cp:coreProperties>
</file>